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31" r:id="rId2"/>
  </p:sldMasterIdLst>
  <p:notesMasterIdLst>
    <p:notesMasterId r:id="rId33"/>
  </p:notesMasterIdLst>
  <p:sldIdLst>
    <p:sldId id="440" r:id="rId3"/>
    <p:sldId id="420" r:id="rId4"/>
    <p:sldId id="451" r:id="rId5"/>
    <p:sldId id="452" r:id="rId6"/>
    <p:sldId id="454" r:id="rId7"/>
    <p:sldId id="453" r:id="rId8"/>
    <p:sldId id="455" r:id="rId9"/>
    <p:sldId id="421" r:id="rId10"/>
    <p:sldId id="447" r:id="rId11"/>
    <p:sldId id="468" r:id="rId12"/>
    <p:sldId id="422" r:id="rId13"/>
    <p:sldId id="443" r:id="rId14"/>
    <p:sldId id="456" r:id="rId15"/>
    <p:sldId id="444" r:id="rId16"/>
    <p:sldId id="457" r:id="rId17"/>
    <p:sldId id="459" r:id="rId18"/>
    <p:sldId id="458" r:id="rId19"/>
    <p:sldId id="445" r:id="rId20"/>
    <p:sldId id="446" r:id="rId21"/>
    <p:sldId id="461" r:id="rId22"/>
    <p:sldId id="462" r:id="rId23"/>
    <p:sldId id="460" r:id="rId24"/>
    <p:sldId id="442" r:id="rId25"/>
    <p:sldId id="465" r:id="rId26"/>
    <p:sldId id="463" r:id="rId27"/>
    <p:sldId id="464" r:id="rId28"/>
    <p:sldId id="466" r:id="rId29"/>
    <p:sldId id="467" r:id="rId30"/>
    <p:sldId id="448" r:id="rId31"/>
    <p:sldId id="4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245E96"/>
    <a:srgbClr val="0F3A66"/>
    <a:srgbClr val="010066"/>
    <a:srgbClr val="86BAEE"/>
    <a:srgbClr val="144F8A"/>
    <a:srgbClr val="F0F0F0"/>
    <a:srgbClr val="509BE6"/>
    <a:srgbClr val="338AE1"/>
    <a:srgbClr val="1B6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86047" autoAdjust="0"/>
  </p:normalViewPr>
  <p:slideViewPr>
    <p:cSldViewPr snapToGrid="0">
      <p:cViewPr varScale="1">
        <p:scale>
          <a:sx n="63" d="100"/>
          <a:sy n="63" d="100"/>
        </p:scale>
        <p:origin x="18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B8423-9917-4717-BE6A-C07CB660CBC6}" type="datetimeFigureOut">
              <a:rPr lang="en-PH" smtClean="0"/>
              <a:t>20/09/2018</a:t>
            </a:fld>
            <a:endParaRPr lang="en-P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CA482-E013-4395-AE30-54CC254D2EDD}" type="slidenum">
              <a:rPr lang="en-PH" smtClean="0"/>
              <a:t>‹#›</a:t>
            </a:fld>
            <a:endParaRPr lang="en-PH"/>
          </a:p>
        </p:txBody>
      </p:sp>
    </p:spTree>
    <p:extLst>
      <p:ext uri="{BB962C8B-B14F-4D97-AF65-F5344CB8AC3E}">
        <p14:creationId xmlns:p14="http://schemas.microsoft.com/office/powerpoint/2010/main" val="330207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t>1</a:t>
            </a:fld>
            <a:endParaRPr lang="en-PH"/>
          </a:p>
        </p:txBody>
      </p:sp>
    </p:spTree>
    <p:extLst>
      <p:ext uri="{BB962C8B-B14F-4D97-AF65-F5344CB8AC3E}">
        <p14:creationId xmlns:p14="http://schemas.microsoft.com/office/powerpoint/2010/main" val="1881001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baseline="0" dirty="0" smtClean="0">
                <a:solidFill>
                  <a:schemeClr val="tx1"/>
                </a:solidFill>
                <a:latin typeface="+mn-lt"/>
                <a:ea typeface="+mn-ea"/>
                <a:cs typeface="+mn-cs"/>
              </a:rPr>
              <a:t>A teacher’s path towards personal growth and professional development involves reflection and learning in order to improve practice. One way of doing this is to become more actively engaged in the process of careful introspection and critical evaluation of your teaching practice. An essential step towards becoming a more reflective practitioner is through writing annotations in your professional development portfolios. </a:t>
            </a:r>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10</a:t>
            </a:fld>
            <a:endParaRPr lang="en-US"/>
          </a:p>
        </p:txBody>
      </p:sp>
    </p:spTree>
    <p:extLst>
      <p:ext uri="{BB962C8B-B14F-4D97-AF65-F5344CB8AC3E}">
        <p14:creationId xmlns:p14="http://schemas.microsoft.com/office/powerpoint/2010/main" val="4072428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would refer to the deviations you made in</a:t>
            </a:r>
            <a:r>
              <a:rPr lang="en-PH" baseline="0" dirty="0" smtClean="0"/>
              <a:t> the midst of your delivery of classroom instruction which is not found on the DLP as planned.</a:t>
            </a:r>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11</a:t>
            </a:fld>
            <a:endParaRPr lang="en-US"/>
          </a:p>
        </p:txBody>
      </p:sp>
    </p:spTree>
    <p:extLst>
      <p:ext uri="{BB962C8B-B14F-4D97-AF65-F5344CB8AC3E}">
        <p14:creationId xmlns:p14="http://schemas.microsoft.com/office/powerpoint/2010/main" val="266713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12</a:t>
            </a:fld>
            <a:endParaRPr lang="en-US"/>
          </a:p>
        </p:txBody>
      </p:sp>
    </p:spTree>
    <p:extLst>
      <p:ext uri="{BB962C8B-B14F-4D97-AF65-F5344CB8AC3E}">
        <p14:creationId xmlns:p14="http://schemas.microsoft.com/office/powerpoint/2010/main" val="2555288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13</a:t>
            </a:fld>
            <a:endParaRPr lang="en-US"/>
          </a:p>
        </p:txBody>
      </p:sp>
    </p:spTree>
    <p:extLst>
      <p:ext uri="{BB962C8B-B14F-4D97-AF65-F5344CB8AC3E}">
        <p14:creationId xmlns:p14="http://schemas.microsoft.com/office/powerpoint/2010/main" val="252553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14</a:t>
            </a:fld>
            <a:endParaRPr lang="en-US"/>
          </a:p>
        </p:txBody>
      </p:sp>
    </p:spTree>
    <p:extLst>
      <p:ext uri="{BB962C8B-B14F-4D97-AF65-F5344CB8AC3E}">
        <p14:creationId xmlns:p14="http://schemas.microsoft.com/office/powerpoint/2010/main" val="194180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15</a:t>
            </a:fld>
            <a:endParaRPr lang="en-US"/>
          </a:p>
        </p:txBody>
      </p:sp>
    </p:spTree>
    <p:extLst>
      <p:ext uri="{BB962C8B-B14F-4D97-AF65-F5344CB8AC3E}">
        <p14:creationId xmlns:p14="http://schemas.microsoft.com/office/powerpoint/2010/main" val="1496995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16</a:t>
            </a:fld>
            <a:endParaRPr lang="en-US"/>
          </a:p>
        </p:txBody>
      </p:sp>
    </p:spTree>
    <p:extLst>
      <p:ext uri="{BB962C8B-B14F-4D97-AF65-F5344CB8AC3E}">
        <p14:creationId xmlns:p14="http://schemas.microsoft.com/office/powerpoint/2010/main" val="353330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17</a:t>
            </a:fld>
            <a:endParaRPr lang="en-US"/>
          </a:p>
        </p:txBody>
      </p:sp>
    </p:spTree>
    <p:extLst>
      <p:ext uri="{BB962C8B-B14F-4D97-AF65-F5344CB8AC3E}">
        <p14:creationId xmlns:p14="http://schemas.microsoft.com/office/powerpoint/2010/main" val="1998761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endParaRPr lang="en-PH" sz="1200" b="0" i="0" u="none" strike="noStrike" kern="1200" baseline="0" dirty="0" smtClean="0">
              <a:solidFill>
                <a:schemeClr val="tx1"/>
              </a:solidFill>
              <a:latin typeface="+mn-lt"/>
              <a:ea typeface="+mn-ea"/>
              <a:cs typeface="+mn-cs"/>
            </a:endParaRPr>
          </a:p>
          <a:p>
            <a:endParaRPr lang="en-PH" sz="1200" b="0" i="0" u="none" strike="noStrike" kern="1200" baseline="0" dirty="0" smtClean="0">
              <a:solidFill>
                <a:schemeClr val="tx1"/>
              </a:solidFill>
              <a:latin typeface="+mn-lt"/>
              <a:ea typeface="+mn-ea"/>
              <a:cs typeface="+mn-cs"/>
            </a:endParaRPr>
          </a:p>
          <a:p>
            <a:r>
              <a:rPr lang="en-PH" sz="1200" b="0" i="0" u="none" strike="noStrike" kern="1200" baseline="0" dirty="0" smtClean="0">
                <a:solidFill>
                  <a:schemeClr val="tx1"/>
                </a:solidFill>
                <a:latin typeface="+mn-lt"/>
                <a:ea typeface="+mn-ea"/>
                <a:cs typeface="+mn-cs"/>
              </a:rPr>
              <a:t>These questions may guide your reflection:</a:t>
            </a:r>
          </a:p>
          <a:p>
            <a:pPr marL="228600" indent="-228600">
              <a:buAutoNum type="alphaLcPeriod"/>
            </a:pPr>
            <a:r>
              <a:rPr lang="en-PH" sz="1200" b="0" i="0" u="none" strike="noStrike" kern="1200" baseline="0" dirty="0" smtClean="0">
                <a:solidFill>
                  <a:schemeClr val="tx1"/>
                </a:solidFill>
                <a:latin typeface="+mn-lt"/>
                <a:ea typeface="+mn-ea"/>
                <a:cs typeface="+mn-cs"/>
              </a:rPr>
              <a:t>What documents showcase my creativity and resourcefulness?</a:t>
            </a:r>
          </a:p>
          <a:p>
            <a:pPr marL="228600" indent="-228600">
              <a:buAutoNum type="alphaLcPeriod"/>
            </a:pPr>
            <a:r>
              <a:rPr lang="en-PH" sz="1200" b="0" i="0" u="none" strike="noStrike" kern="1200" baseline="0" dirty="0" smtClean="0">
                <a:solidFill>
                  <a:schemeClr val="tx1"/>
                </a:solidFill>
                <a:latin typeface="+mn-lt"/>
                <a:ea typeface="+mn-ea"/>
                <a:cs typeface="+mn-cs"/>
              </a:rPr>
              <a:t>What evidences address the requirements of the performance indicators?</a:t>
            </a:r>
          </a:p>
          <a:p>
            <a:pPr marL="228600" indent="-228600">
              <a:buAutoNum type="alphaLcPeriod"/>
            </a:pPr>
            <a:r>
              <a:rPr lang="en-PH" sz="1200" b="0" i="0" u="none" strike="noStrike" kern="1200" baseline="0" dirty="0" smtClean="0">
                <a:solidFill>
                  <a:schemeClr val="tx1"/>
                </a:solidFill>
                <a:latin typeface="+mn-lt"/>
                <a:ea typeface="+mn-ea"/>
                <a:cs typeface="+mn-cs"/>
              </a:rPr>
              <a:t>What classroom contexts explain my practices?</a:t>
            </a:r>
          </a:p>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18</a:t>
            </a:fld>
            <a:endParaRPr lang="en-US"/>
          </a:p>
        </p:txBody>
      </p:sp>
    </p:spTree>
    <p:extLst>
      <p:ext uri="{BB962C8B-B14F-4D97-AF65-F5344CB8AC3E}">
        <p14:creationId xmlns:p14="http://schemas.microsoft.com/office/powerpoint/2010/main" val="618713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endParaRPr lang="en-PH" sz="1200" b="0" i="0" u="none" strike="noStrike" kern="1200" baseline="0" dirty="0" smtClean="0">
              <a:solidFill>
                <a:schemeClr val="tx1"/>
              </a:solidFill>
              <a:latin typeface="+mn-lt"/>
              <a:ea typeface="+mn-ea"/>
              <a:cs typeface="+mn-cs"/>
            </a:endParaRPr>
          </a:p>
          <a:p>
            <a:endParaRPr lang="en-PH" sz="1200" b="0" i="0" u="none" strike="noStrike" kern="1200" baseline="0" dirty="0" smtClean="0">
              <a:solidFill>
                <a:schemeClr val="tx1"/>
              </a:solidFill>
              <a:latin typeface="+mn-lt"/>
              <a:ea typeface="+mn-ea"/>
              <a:cs typeface="+mn-cs"/>
            </a:endParaRPr>
          </a:p>
          <a:p>
            <a:r>
              <a:rPr lang="en-PH" sz="1200" b="0" i="0" u="none" strike="noStrike" kern="1200" baseline="0" dirty="0" smtClean="0">
                <a:solidFill>
                  <a:schemeClr val="tx1"/>
                </a:solidFill>
                <a:latin typeface="+mn-lt"/>
                <a:ea typeface="+mn-ea"/>
                <a:cs typeface="+mn-cs"/>
              </a:rPr>
              <a:t>These questions may guide your reflection:</a:t>
            </a:r>
          </a:p>
          <a:p>
            <a:pPr marL="228600" indent="-228600">
              <a:buAutoNum type="alphaLcPeriod"/>
            </a:pPr>
            <a:r>
              <a:rPr lang="en-PH" sz="1200" b="0" i="0" u="none" strike="noStrike" kern="1200" baseline="0" dirty="0" smtClean="0">
                <a:solidFill>
                  <a:schemeClr val="tx1"/>
                </a:solidFill>
                <a:latin typeface="+mn-lt"/>
                <a:ea typeface="+mn-ea"/>
                <a:cs typeface="+mn-cs"/>
              </a:rPr>
              <a:t>What documents showcase my creativity and resourcefulness?</a:t>
            </a:r>
          </a:p>
          <a:p>
            <a:pPr marL="228600" indent="-228600">
              <a:buAutoNum type="alphaLcPeriod"/>
            </a:pPr>
            <a:r>
              <a:rPr lang="en-PH" sz="1200" b="0" i="0" u="none" strike="noStrike" kern="1200" baseline="0" dirty="0" smtClean="0">
                <a:solidFill>
                  <a:schemeClr val="tx1"/>
                </a:solidFill>
                <a:latin typeface="+mn-lt"/>
                <a:ea typeface="+mn-ea"/>
                <a:cs typeface="+mn-cs"/>
              </a:rPr>
              <a:t>What evidences address the requirements of the performance indicators?</a:t>
            </a:r>
          </a:p>
          <a:p>
            <a:pPr marL="228600" indent="-228600">
              <a:buAutoNum type="alphaLcPeriod"/>
            </a:pPr>
            <a:r>
              <a:rPr lang="en-PH" sz="1200" b="0" i="0" u="none" strike="noStrike" kern="1200" baseline="0" dirty="0" smtClean="0">
                <a:solidFill>
                  <a:schemeClr val="tx1"/>
                </a:solidFill>
                <a:latin typeface="+mn-lt"/>
                <a:ea typeface="+mn-ea"/>
                <a:cs typeface="+mn-cs"/>
              </a:rPr>
              <a:t>What classroom contexts explain my practices?</a:t>
            </a:r>
          </a:p>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19</a:t>
            </a:fld>
            <a:endParaRPr lang="en-US"/>
          </a:p>
        </p:txBody>
      </p:sp>
    </p:spTree>
    <p:extLst>
      <p:ext uri="{BB962C8B-B14F-4D97-AF65-F5344CB8AC3E}">
        <p14:creationId xmlns:p14="http://schemas.microsoft.com/office/powerpoint/2010/main" val="248037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Objectives:</a:t>
            </a:r>
            <a:endParaRPr lang="en-PH"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the activity, the participants should be able to</a:t>
            </a:r>
            <a:r>
              <a:rPr lang="en-US" sz="1200" b="1" kern="1200" dirty="0" smtClean="0">
                <a:solidFill>
                  <a:schemeClr val="tx1"/>
                </a:solidFill>
                <a:effectLst/>
                <a:latin typeface="+mn-lt"/>
                <a:ea typeface="+mn-ea"/>
                <a:cs typeface="+mn-cs"/>
              </a:rPr>
              <a:t>: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Annotation and its importance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-Prepare and write Annotations </a:t>
            </a: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t>2</a:t>
            </a:fld>
            <a:endParaRPr lang="en-PH"/>
          </a:p>
        </p:txBody>
      </p:sp>
    </p:spTree>
    <p:extLst>
      <p:ext uri="{BB962C8B-B14F-4D97-AF65-F5344CB8AC3E}">
        <p14:creationId xmlns:p14="http://schemas.microsoft.com/office/powerpoint/2010/main" val="2365635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dirty="0" smtClean="0"/>
              <a:t>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t>After</a:t>
            </a:r>
            <a:r>
              <a:rPr lang="en-PH" sz="1200" baseline="0" dirty="0" smtClean="0"/>
              <a:t> the discussion, Activity 2: </a:t>
            </a:r>
            <a:r>
              <a:rPr lang="en-US" sz="1200" dirty="0" smtClean="0"/>
              <a:t>In small groups, identify specific scenarios or illustration of practices and MOV for these scenarios. Then write annotations for the MOV using the Annotation Template. </a:t>
            </a:r>
            <a:endParaRPr lang="en-PH" sz="1200" dirty="0" smtClean="0"/>
          </a:p>
          <a:p>
            <a:r>
              <a:rPr lang="en-PH" sz="1200" baseline="0" dirty="0" smtClean="0"/>
              <a:t> </a:t>
            </a:r>
          </a:p>
          <a:p>
            <a:r>
              <a:rPr lang="en-PH" sz="1200" baseline="0" dirty="0" smtClean="0"/>
              <a:t>A</a:t>
            </a:r>
            <a:r>
              <a:rPr lang="en-US" sz="1200" dirty="0" err="1" smtClean="0"/>
              <a:t>sk</a:t>
            </a:r>
            <a:r>
              <a:rPr lang="en-US" sz="1200" dirty="0" smtClean="0"/>
              <a:t> the</a:t>
            </a:r>
            <a:r>
              <a:rPr lang="en-US" sz="1200" baseline="0" dirty="0" smtClean="0"/>
              <a:t>m </a:t>
            </a:r>
            <a:r>
              <a:rPr lang="en-US" sz="1200" dirty="0" smtClean="0"/>
              <a:t>to present their outputs afterwards.</a:t>
            </a:r>
            <a:r>
              <a:rPr lang="en-PH" sz="1050" dirty="0" smtClean="0"/>
              <a:t> </a:t>
            </a:r>
          </a:p>
        </p:txBody>
      </p:sp>
      <p:sp>
        <p:nvSpPr>
          <p:cNvPr id="4" name="Slide Number Placeholder 3"/>
          <p:cNvSpPr>
            <a:spLocks noGrp="1"/>
          </p:cNvSpPr>
          <p:nvPr>
            <p:ph type="sldNum" sz="quarter" idx="10"/>
          </p:nvPr>
        </p:nvSpPr>
        <p:spPr/>
        <p:txBody>
          <a:bodyPr/>
          <a:lstStyle/>
          <a:p>
            <a:fld id="{8D5CA482-E013-4395-AE30-54CC254D2EDD}" type="slidenum">
              <a:rPr lang="en-PH" smtClean="0"/>
              <a:t>23</a:t>
            </a:fld>
            <a:endParaRPr lang="en-PH"/>
          </a:p>
        </p:txBody>
      </p:sp>
    </p:spTree>
    <p:extLst>
      <p:ext uri="{BB962C8B-B14F-4D97-AF65-F5344CB8AC3E}">
        <p14:creationId xmlns:p14="http://schemas.microsoft.com/office/powerpoint/2010/main" val="14683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dirty="0" smtClean="0"/>
              <a:t>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t>After</a:t>
            </a:r>
            <a:r>
              <a:rPr lang="en-PH" sz="1200" baseline="0" dirty="0" smtClean="0"/>
              <a:t> the discussion, Activity 2: </a:t>
            </a:r>
            <a:r>
              <a:rPr lang="en-US" sz="1200" dirty="0" smtClean="0"/>
              <a:t>In small groups, identify specific scenarios or illustration of practices and MOV for these scenarios. Then write annotations for the MOV using the Annotation Template. </a:t>
            </a:r>
            <a:endParaRPr lang="en-PH" sz="1200" dirty="0" smtClean="0"/>
          </a:p>
          <a:p>
            <a:r>
              <a:rPr lang="en-PH" sz="1200" baseline="0" dirty="0" smtClean="0"/>
              <a:t> </a:t>
            </a:r>
          </a:p>
          <a:p>
            <a:r>
              <a:rPr lang="en-PH" sz="1200" baseline="0" dirty="0" smtClean="0"/>
              <a:t>A</a:t>
            </a:r>
            <a:r>
              <a:rPr lang="en-US" sz="1200" dirty="0" err="1" smtClean="0"/>
              <a:t>sk</a:t>
            </a:r>
            <a:r>
              <a:rPr lang="en-US" sz="1200" dirty="0" smtClean="0"/>
              <a:t> the</a:t>
            </a:r>
            <a:r>
              <a:rPr lang="en-US" sz="1200" baseline="0" dirty="0" smtClean="0"/>
              <a:t>m </a:t>
            </a:r>
            <a:r>
              <a:rPr lang="en-US" sz="1200" dirty="0" smtClean="0"/>
              <a:t>to present their outputs afterwards.</a:t>
            </a:r>
            <a:r>
              <a:rPr lang="en-PH" sz="1050" dirty="0" smtClean="0"/>
              <a:t> </a:t>
            </a:r>
          </a:p>
        </p:txBody>
      </p:sp>
      <p:sp>
        <p:nvSpPr>
          <p:cNvPr id="4" name="Slide Number Placeholder 3"/>
          <p:cNvSpPr>
            <a:spLocks noGrp="1"/>
          </p:cNvSpPr>
          <p:nvPr>
            <p:ph type="sldNum" sz="quarter" idx="10"/>
          </p:nvPr>
        </p:nvSpPr>
        <p:spPr/>
        <p:txBody>
          <a:bodyPr/>
          <a:lstStyle/>
          <a:p>
            <a:fld id="{8D5CA482-E013-4395-AE30-54CC254D2EDD}" type="slidenum">
              <a:rPr lang="en-PH" smtClean="0"/>
              <a:t>24</a:t>
            </a:fld>
            <a:endParaRPr lang="en-PH"/>
          </a:p>
        </p:txBody>
      </p:sp>
    </p:spTree>
    <p:extLst>
      <p:ext uri="{BB962C8B-B14F-4D97-AF65-F5344CB8AC3E}">
        <p14:creationId xmlns:p14="http://schemas.microsoft.com/office/powerpoint/2010/main" val="1351353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dirty="0" smtClean="0"/>
              <a:t>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t>After</a:t>
            </a:r>
            <a:r>
              <a:rPr lang="en-PH" sz="1200" baseline="0" dirty="0" smtClean="0"/>
              <a:t> the discussion, Activity 2: </a:t>
            </a:r>
            <a:r>
              <a:rPr lang="en-US" sz="1200" dirty="0" smtClean="0"/>
              <a:t>In small groups, identify specific scenarios or illustration of practices and MOV for these scenarios. Then write annotations for the MOV using the Annotation Template. </a:t>
            </a:r>
            <a:endParaRPr lang="en-PH" sz="1200" dirty="0" smtClean="0"/>
          </a:p>
          <a:p>
            <a:r>
              <a:rPr lang="en-PH" sz="1200" baseline="0" dirty="0" smtClean="0"/>
              <a:t> </a:t>
            </a:r>
          </a:p>
          <a:p>
            <a:r>
              <a:rPr lang="en-PH" sz="1200" baseline="0" dirty="0" smtClean="0"/>
              <a:t>A</a:t>
            </a:r>
            <a:r>
              <a:rPr lang="en-US" sz="1200" dirty="0" err="1" smtClean="0"/>
              <a:t>sk</a:t>
            </a:r>
            <a:r>
              <a:rPr lang="en-US" sz="1200" dirty="0" smtClean="0"/>
              <a:t> the</a:t>
            </a:r>
            <a:r>
              <a:rPr lang="en-US" sz="1200" baseline="0" dirty="0" smtClean="0"/>
              <a:t>m </a:t>
            </a:r>
            <a:r>
              <a:rPr lang="en-US" sz="1200" dirty="0" smtClean="0"/>
              <a:t>to present their outputs afterwards.</a:t>
            </a:r>
            <a:r>
              <a:rPr lang="en-PH" sz="1050" dirty="0" smtClean="0"/>
              <a:t> </a:t>
            </a:r>
          </a:p>
        </p:txBody>
      </p:sp>
      <p:sp>
        <p:nvSpPr>
          <p:cNvPr id="4" name="Slide Number Placeholder 3"/>
          <p:cNvSpPr>
            <a:spLocks noGrp="1"/>
          </p:cNvSpPr>
          <p:nvPr>
            <p:ph type="sldNum" sz="quarter" idx="10"/>
          </p:nvPr>
        </p:nvSpPr>
        <p:spPr/>
        <p:txBody>
          <a:bodyPr/>
          <a:lstStyle/>
          <a:p>
            <a:fld id="{8D5CA482-E013-4395-AE30-54CC254D2EDD}" type="slidenum">
              <a:rPr lang="en-PH" smtClean="0"/>
              <a:t>25</a:t>
            </a:fld>
            <a:endParaRPr lang="en-PH"/>
          </a:p>
        </p:txBody>
      </p:sp>
    </p:spTree>
    <p:extLst>
      <p:ext uri="{BB962C8B-B14F-4D97-AF65-F5344CB8AC3E}">
        <p14:creationId xmlns:p14="http://schemas.microsoft.com/office/powerpoint/2010/main" val="129128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dirty="0" smtClean="0"/>
              <a:t>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t>After</a:t>
            </a:r>
            <a:r>
              <a:rPr lang="en-PH" sz="1200" baseline="0" dirty="0" smtClean="0"/>
              <a:t> the discussion, Activity 2: </a:t>
            </a:r>
            <a:r>
              <a:rPr lang="en-US" sz="1200" dirty="0" smtClean="0"/>
              <a:t>In small groups, identify specific scenarios or illustration of practices and MOV for these scenarios. Then write annotations for the MOV using the Annotation Template. </a:t>
            </a:r>
            <a:endParaRPr lang="en-PH" sz="1200" dirty="0" smtClean="0"/>
          </a:p>
          <a:p>
            <a:r>
              <a:rPr lang="en-PH" sz="1200" baseline="0" dirty="0" smtClean="0"/>
              <a:t> </a:t>
            </a:r>
          </a:p>
          <a:p>
            <a:r>
              <a:rPr lang="en-PH" sz="1200" baseline="0" dirty="0" smtClean="0"/>
              <a:t>A</a:t>
            </a:r>
            <a:r>
              <a:rPr lang="en-US" sz="1200" dirty="0" err="1" smtClean="0"/>
              <a:t>sk</a:t>
            </a:r>
            <a:r>
              <a:rPr lang="en-US" sz="1200" dirty="0" smtClean="0"/>
              <a:t> the</a:t>
            </a:r>
            <a:r>
              <a:rPr lang="en-US" sz="1200" baseline="0" dirty="0" smtClean="0"/>
              <a:t>m </a:t>
            </a:r>
            <a:r>
              <a:rPr lang="en-US" sz="1200" dirty="0" smtClean="0"/>
              <a:t>to present their outputs afterwards.</a:t>
            </a:r>
            <a:r>
              <a:rPr lang="en-PH" sz="1050" dirty="0" smtClean="0"/>
              <a:t> </a:t>
            </a:r>
          </a:p>
        </p:txBody>
      </p:sp>
      <p:sp>
        <p:nvSpPr>
          <p:cNvPr id="4" name="Slide Number Placeholder 3"/>
          <p:cNvSpPr>
            <a:spLocks noGrp="1"/>
          </p:cNvSpPr>
          <p:nvPr>
            <p:ph type="sldNum" sz="quarter" idx="10"/>
          </p:nvPr>
        </p:nvSpPr>
        <p:spPr/>
        <p:txBody>
          <a:bodyPr/>
          <a:lstStyle/>
          <a:p>
            <a:fld id="{8D5CA482-E013-4395-AE30-54CC254D2EDD}" type="slidenum">
              <a:rPr lang="en-PH" smtClean="0"/>
              <a:t>26</a:t>
            </a:fld>
            <a:endParaRPr lang="en-PH"/>
          </a:p>
        </p:txBody>
      </p:sp>
    </p:spTree>
    <p:extLst>
      <p:ext uri="{BB962C8B-B14F-4D97-AF65-F5344CB8AC3E}">
        <p14:creationId xmlns:p14="http://schemas.microsoft.com/office/powerpoint/2010/main" val="16391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dirty="0" smtClean="0"/>
              <a:t>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t>After</a:t>
            </a:r>
            <a:r>
              <a:rPr lang="en-PH" sz="1200" baseline="0" dirty="0" smtClean="0"/>
              <a:t> the discussion, Activity 2: </a:t>
            </a:r>
            <a:r>
              <a:rPr lang="en-US" sz="1200" dirty="0" smtClean="0"/>
              <a:t>In small groups, identify specific scenarios or illustration of practices and MOV for these scenarios. Then write annotations for the MOV using the Annotation Template. </a:t>
            </a:r>
            <a:endParaRPr lang="en-PH" sz="1200" dirty="0" smtClean="0"/>
          </a:p>
          <a:p>
            <a:r>
              <a:rPr lang="en-PH" sz="1200" baseline="0" dirty="0" smtClean="0"/>
              <a:t> </a:t>
            </a:r>
          </a:p>
          <a:p>
            <a:r>
              <a:rPr lang="en-PH" sz="1200" baseline="0" dirty="0" smtClean="0"/>
              <a:t>A</a:t>
            </a:r>
            <a:r>
              <a:rPr lang="en-US" sz="1200" dirty="0" err="1" smtClean="0"/>
              <a:t>sk</a:t>
            </a:r>
            <a:r>
              <a:rPr lang="en-US" sz="1200" dirty="0" smtClean="0"/>
              <a:t> the</a:t>
            </a:r>
            <a:r>
              <a:rPr lang="en-US" sz="1200" baseline="0" dirty="0" smtClean="0"/>
              <a:t>m </a:t>
            </a:r>
            <a:r>
              <a:rPr lang="en-US" sz="1200" dirty="0" smtClean="0"/>
              <a:t>to present their outputs afterwards.</a:t>
            </a:r>
            <a:r>
              <a:rPr lang="en-PH" sz="1050" dirty="0" smtClean="0"/>
              <a:t> </a:t>
            </a:r>
          </a:p>
        </p:txBody>
      </p:sp>
      <p:sp>
        <p:nvSpPr>
          <p:cNvPr id="4" name="Slide Number Placeholder 3"/>
          <p:cNvSpPr>
            <a:spLocks noGrp="1"/>
          </p:cNvSpPr>
          <p:nvPr>
            <p:ph type="sldNum" sz="quarter" idx="10"/>
          </p:nvPr>
        </p:nvSpPr>
        <p:spPr/>
        <p:txBody>
          <a:bodyPr/>
          <a:lstStyle/>
          <a:p>
            <a:fld id="{8D5CA482-E013-4395-AE30-54CC254D2EDD}" type="slidenum">
              <a:rPr lang="en-PH" smtClean="0"/>
              <a:t>27</a:t>
            </a:fld>
            <a:endParaRPr lang="en-PH"/>
          </a:p>
        </p:txBody>
      </p:sp>
    </p:spTree>
    <p:extLst>
      <p:ext uri="{BB962C8B-B14F-4D97-AF65-F5344CB8AC3E}">
        <p14:creationId xmlns:p14="http://schemas.microsoft.com/office/powerpoint/2010/main" val="1315061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dirty="0" smtClean="0"/>
              <a:t>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t>After</a:t>
            </a:r>
            <a:r>
              <a:rPr lang="en-PH" sz="1200" baseline="0" dirty="0" smtClean="0"/>
              <a:t> the discussion, Activity 2: </a:t>
            </a:r>
            <a:r>
              <a:rPr lang="en-US" sz="1200" dirty="0" smtClean="0"/>
              <a:t>In small groups, identify specific scenarios or illustration of practices and MOV for these scenarios. Then write annotations for the MOV using the Annotation Template. </a:t>
            </a:r>
            <a:endParaRPr lang="en-PH" sz="1200" dirty="0" smtClean="0"/>
          </a:p>
          <a:p>
            <a:r>
              <a:rPr lang="en-PH" sz="1200" baseline="0" dirty="0" smtClean="0"/>
              <a:t> </a:t>
            </a:r>
          </a:p>
          <a:p>
            <a:r>
              <a:rPr lang="en-PH" sz="1200" baseline="0" dirty="0" smtClean="0"/>
              <a:t>A</a:t>
            </a:r>
            <a:r>
              <a:rPr lang="en-US" sz="1200" dirty="0" err="1" smtClean="0"/>
              <a:t>sk</a:t>
            </a:r>
            <a:r>
              <a:rPr lang="en-US" sz="1200" dirty="0" smtClean="0"/>
              <a:t> the</a:t>
            </a:r>
            <a:r>
              <a:rPr lang="en-US" sz="1200" baseline="0" dirty="0" smtClean="0"/>
              <a:t>m </a:t>
            </a:r>
            <a:r>
              <a:rPr lang="en-US" sz="1200" dirty="0" smtClean="0"/>
              <a:t>to present their outputs afterwards.</a:t>
            </a:r>
            <a:r>
              <a:rPr lang="en-PH" sz="1050" dirty="0" smtClean="0"/>
              <a:t> </a:t>
            </a:r>
          </a:p>
        </p:txBody>
      </p:sp>
      <p:sp>
        <p:nvSpPr>
          <p:cNvPr id="4" name="Slide Number Placeholder 3"/>
          <p:cNvSpPr>
            <a:spLocks noGrp="1"/>
          </p:cNvSpPr>
          <p:nvPr>
            <p:ph type="sldNum" sz="quarter" idx="10"/>
          </p:nvPr>
        </p:nvSpPr>
        <p:spPr/>
        <p:txBody>
          <a:bodyPr/>
          <a:lstStyle/>
          <a:p>
            <a:fld id="{8D5CA482-E013-4395-AE30-54CC254D2EDD}" type="slidenum">
              <a:rPr lang="en-PH" smtClean="0"/>
              <a:t>28</a:t>
            </a:fld>
            <a:endParaRPr lang="en-PH"/>
          </a:p>
        </p:txBody>
      </p:sp>
    </p:spTree>
    <p:extLst>
      <p:ext uri="{BB962C8B-B14F-4D97-AF65-F5344CB8AC3E}">
        <p14:creationId xmlns:p14="http://schemas.microsoft.com/office/powerpoint/2010/main" val="316625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Objectives:</a:t>
            </a:r>
            <a:endParaRPr lang="en-PH"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the activity, the participants should be able to</a:t>
            </a:r>
            <a:r>
              <a:rPr lang="en-US" sz="1200" b="1" kern="1200" dirty="0" smtClean="0">
                <a:solidFill>
                  <a:schemeClr val="tx1"/>
                </a:solidFill>
                <a:effectLst/>
                <a:latin typeface="+mn-lt"/>
                <a:ea typeface="+mn-ea"/>
                <a:cs typeface="+mn-cs"/>
              </a:rPr>
              <a:t>: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Annotation and its importance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-Prepare and write Annotations </a:t>
            </a: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t>3</a:t>
            </a:fld>
            <a:endParaRPr lang="en-PH"/>
          </a:p>
        </p:txBody>
      </p:sp>
    </p:spTree>
    <p:extLst>
      <p:ext uri="{BB962C8B-B14F-4D97-AF65-F5344CB8AC3E}">
        <p14:creationId xmlns:p14="http://schemas.microsoft.com/office/powerpoint/2010/main" val="153573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Objectives:</a:t>
            </a:r>
            <a:endParaRPr lang="en-PH"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the activity, the participants should be able to</a:t>
            </a:r>
            <a:r>
              <a:rPr lang="en-US" sz="1200" b="1" kern="1200" dirty="0" smtClean="0">
                <a:solidFill>
                  <a:schemeClr val="tx1"/>
                </a:solidFill>
                <a:effectLst/>
                <a:latin typeface="+mn-lt"/>
                <a:ea typeface="+mn-ea"/>
                <a:cs typeface="+mn-cs"/>
              </a:rPr>
              <a:t>: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Annotation and its importance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-Prepare and write Annotations </a:t>
            </a: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t>4</a:t>
            </a:fld>
            <a:endParaRPr lang="en-PH"/>
          </a:p>
        </p:txBody>
      </p:sp>
    </p:spTree>
    <p:extLst>
      <p:ext uri="{BB962C8B-B14F-4D97-AF65-F5344CB8AC3E}">
        <p14:creationId xmlns:p14="http://schemas.microsoft.com/office/powerpoint/2010/main" val="192256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Objectives:</a:t>
            </a:r>
            <a:endParaRPr lang="en-PH"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the activity, the participants should be able to</a:t>
            </a:r>
            <a:r>
              <a:rPr lang="en-US" sz="1200" b="1" kern="1200" dirty="0" smtClean="0">
                <a:solidFill>
                  <a:schemeClr val="tx1"/>
                </a:solidFill>
                <a:effectLst/>
                <a:latin typeface="+mn-lt"/>
                <a:ea typeface="+mn-ea"/>
                <a:cs typeface="+mn-cs"/>
              </a:rPr>
              <a:t>: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Annotation and its importance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-Prepare and write Annotations </a:t>
            </a: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t>5</a:t>
            </a:fld>
            <a:endParaRPr lang="en-PH"/>
          </a:p>
        </p:txBody>
      </p:sp>
    </p:spTree>
    <p:extLst>
      <p:ext uri="{BB962C8B-B14F-4D97-AF65-F5344CB8AC3E}">
        <p14:creationId xmlns:p14="http://schemas.microsoft.com/office/powerpoint/2010/main" val="43248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Objectives:</a:t>
            </a:r>
            <a:endParaRPr lang="en-PH"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the activity, the participants should be able to</a:t>
            </a:r>
            <a:r>
              <a:rPr lang="en-US" sz="1200" b="1" kern="1200" dirty="0" smtClean="0">
                <a:solidFill>
                  <a:schemeClr val="tx1"/>
                </a:solidFill>
                <a:effectLst/>
                <a:latin typeface="+mn-lt"/>
                <a:ea typeface="+mn-ea"/>
                <a:cs typeface="+mn-cs"/>
              </a:rPr>
              <a:t>: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Annotation and its importance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-Prepare and write Annotations </a:t>
            </a: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t>6</a:t>
            </a:fld>
            <a:endParaRPr lang="en-PH"/>
          </a:p>
        </p:txBody>
      </p:sp>
    </p:spTree>
    <p:extLst>
      <p:ext uri="{BB962C8B-B14F-4D97-AF65-F5344CB8AC3E}">
        <p14:creationId xmlns:p14="http://schemas.microsoft.com/office/powerpoint/2010/main" val="240811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Objectives:</a:t>
            </a:r>
            <a:endParaRPr lang="en-PH"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the activity, the participants should be able to</a:t>
            </a:r>
            <a:r>
              <a:rPr lang="en-US" sz="1200" b="1" kern="1200" dirty="0" smtClean="0">
                <a:solidFill>
                  <a:schemeClr val="tx1"/>
                </a:solidFill>
                <a:effectLst/>
                <a:latin typeface="+mn-lt"/>
                <a:ea typeface="+mn-ea"/>
                <a:cs typeface="+mn-cs"/>
              </a:rPr>
              <a:t>: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Annotation and its importance </a:t>
            </a:r>
            <a:endParaRPr lang="en-PH"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-Prepare and write Annotations </a:t>
            </a: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t>7</a:t>
            </a:fld>
            <a:endParaRPr lang="en-PH"/>
          </a:p>
        </p:txBody>
      </p:sp>
    </p:spTree>
    <p:extLst>
      <p:ext uri="{BB962C8B-B14F-4D97-AF65-F5344CB8AC3E}">
        <p14:creationId xmlns:p14="http://schemas.microsoft.com/office/powerpoint/2010/main" val="272595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baseline="0" dirty="0" smtClean="0">
                <a:solidFill>
                  <a:schemeClr val="tx1"/>
                </a:solidFill>
                <a:latin typeface="+mn-lt"/>
                <a:ea typeface="+mn-ea"/>
                <a:cs typeface="+mn-cs"/>
              </a:rPr>
              <a:t>A teacher’s path towards personal growth and professional development involves reflection and learning in order to improve practice. One way of doing this is to become more actively engaged in the process of careful introspection and critical evaluation of your teaching practice. An essential step towards becoming a more reflective practitioner is through writing annotations in your professional development portfolios. </a:t>
            </a:r>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8</a:t>
            </a:fld>
            <a:endParaRPr lang="en-US"/>
          </a:p>
        </p:txBody>
      </p:sp>
    </p:spTree>
    <p:extLst>
      <p:ext uri="{BB962C8B-B14F-4D97-AF65-F5344CB8AC3E}">
        <p14:creationId xmlns:p14="http://schemas.microsoft.com/office/powerpoint/2010/main" val="248450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baseline="0" dirty="0" smtClean="0">
                <a:solidFill>
                  <a:schemeClr val="tx1"/>
                </a:solidFill>
                <a:latin typeface="+mn-lt"/>
                <a:ea typeface="+mn-ea"/>
                <a:cs typeface="+mn-cs"/>
              </a:rPr>
              <a:t>ARTIFACTS because these are valuable materials. Their worth is more than any a piece of paper……….. Annotations are important that the teacher has not been rated finally. This explains that whenever the classroom observation is conducted and the observers were not able to recognize one important thing that occurred in the entire delivery of lesson. With this, the teacher may be appeal to the evaluators for that certain aspect that the evaluators have missed during the post conference.</a:t>
            </a:r>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t>9</a:t>
            </a:fld>
            <a:endParaRPr lang="en-US"/>
          </a:p>
        </p:txBody>
      </p:sp>
    </p:spTree>
    <p:extLst>
      <p:ext uri="{BB962C8B-B14F-4D97-AF65-F5344CB8AC3E}">
        <p14:creationId xmlns:p14="http://schemas.microsoft.com/office/powerpoint/2010/main" val="73919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t>20/09/2018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2899190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t>20/09/2018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83828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t>20/09/2018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3901146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t>20/09/2018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t>20/09/2018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C8A93-B3C9-2A42-B5D7-192288E96DE9}" type="datetime1">
              <a:rPr lang="en-PH" smtClean="0"/>
              <a:t>20/09/2018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F1BC9-972A-7743-BA02-11547D087DDA}" type="slidenum">
              <a:rPr lang="en-US" smtClean="0"/>
              <a:t>‹#›</a:t>
            </a:fld>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9CAA2B-C18D-4A9D-A15F-5E25E6BF1310}" type="datetimeFigureOut">
              <a:rPr lang="en-PH" smtClean="0"/>
              <a:t>20/09/2018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9CAA2B-C18D-4A9D-A15F-5E25E6BF1310}" type="datetimeFigureOut">
              <a:rPr lang="en-PH" smtClean="0"/>
              <a:t>20/09/2018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0CFDFF-C4A0-E041-898E-98E8F9A5D0FA}" type="datetime1">
              <a:rPr lang="en-PH" smtClean="0"/>
              <a:t>20/09/2018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F1BC9-972A-7743-BA02-11547D087DDA}" type="slidenum">
              <a:rPr lang="en-US" smtClean="0"/>
              <a:t>‹#›</a:t>
            </a:fld>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ABA56-B192-684A-9DA1-4C2FE34F5AC5}" type="datetime1">
              <a:rPr lang="en-PH" smtClean="0"/>
              <a:t>20/09/2018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F1BC9-972A-7743-BA02-11547D087DDA}" type="slidenum">
              <a:rPr lang="en-US" smtClean="0"/>
              <a:t>‹#›</a:t>
            </a:fld>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CAA2B-C18D-4A9D-A15F-5E25E6BF1310}" type="datetimeFigureOut">
              <a:rPr lang="en-PH" smtClean="0"/>
              <a:t>20/09/2018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t>20/09/2018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3843672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CAA2B-C18D-4A9D-A15F-5E25E6BF1310}" type="datetimeFigureOut">
              <a:rPr lang="en-PH" smtClean="0"/>
              <a:t>20/09/2018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t>20/09/2018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t>20/09/2018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C8A93-B3C9-2A42-B5D7-192288E96DE9}" type="datetime1">
              <a:rPr lang="en-PH" smtClean="0"/>
              <a:t>20/09/2018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F1BC9-972A-7743-BA02-11547D087DDA}" type="slidenum">
              <a:rPr lang="en-US" smtClean="0"/>
              <a:t>‹#›</a:t>
            </a:fld>
            <a:endParaRPr lang="en-US"/>
          </a:p>
        </p:txBody>
      </p:sp>
    </p:spTree>
    <p:extLst>
      <p:ext uri="{BB962C8B-B14F-4D97-AF65-F5344CB8AC3E}">
        <p14:creationId xmlns:p14="http://schemas.microsoft.com/office/powerpoint/2010/main" val="1076273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9CAA2B-C18D-4A9D-A15F-5E25E6BF1310}" type="datetimeFigureOut">
              <a:rPr lang="en-PH" smtClean="0"/>
              <a:t>20/09/2018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1960375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9CAA2B-C18D-4A9D-A15F-5E25E6BF1310}" type="datetimeFigureOut">
              <a:rPr lang="en-PH" smtClean="0"/>
              <a:t>20/09/2018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2911088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0CFDFF-C4A0-E041-898E-98E8F9A5D0FA}" type="datetime1">
              <a:rPr lang="en-PH" smtClean="0"/>
              <a:t>20/09/2018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F1BC9-972A-7743-BA02-11547D087DDA}" type="slidenum">
              <a:rPr lang="en-US" smtClean="0"/>
              <a:t>‹#›</a:t>
            </a:fld>
            <a:endParaRPr lang="en-US"/>
          </a:p>
        </p:txBody>
      </p:sp>
    </p:spTree>
    <p:extLst>
      <p:ext uri="{BB962C8B-B14F-4D97-AF65-F5344CB8AC3E}">
        <p14:creationId xmlns:p14="http://schemas.microsoft.com/office/powerpoint/2010/main" val="1537991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ABA56-B192-684A-9DA1-4C2FE34F5AC5}" type="datetime1">
              <a:rPr lang="en-PH" smtClean="0"/>
              <a:t>20/09/2018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F1BC9-972A-7743-BA02-11547D087DDA}" type="slidenum">
              <a:rPr lang="en-US" smtClean="0"/>
              <a:t>‹#›</a:t>
            </a:fld>
            <a:endParaRPr lang="en-US"/>
          </a:p>
        </p:txBody>
      </p:sp>
    </p:spTree>
    <p:extLst>
      <p:ext uri="{BB962C8B-B14F-4D97-AF65-F5344CB8AC3E}">
        <p14:creationId xmlns:p14="http://schemas.microsoft.com/office/powerpoint/2010/main" val="351418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CAA2B-C18D-4A9D-A15F-5E25E6BF1310}" type="datetimeFigureOut">
              <a:rPr lang="en-PH" smtClean="0"/>
              <a:t>20/09/2018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245459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CAA2B-C18D-4A9D-A15F-5E25E6BF1310}" type="datetimeFigureOut">
              <a:rPr lang="en-PH" smtClean="0"/>
              <a:t>20/09/2018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2611642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g"/><Relationship Id="rId2" Type="http://schemas.openxmlformats.org/officeDocument/2006/relationships/slideLayout" Target="../slideLayouts/slideLayout13.xml"/><Relationship Id="rId16"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CAA2B-C18D-4A9D-A15F-5E25E6BF1310}" type="datetimeFigureOut">
              <a:rPr lang="en-PH" smtClean="0"/>
              <a:t>20/09/2018</a:t>
            </a:fld>
            <a:endParaRPr lang="en-P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hangingPunct="0"/>
            <a:fld id="{86CB4B4D-7CA3-9044-876B-883B54F8677D}" type="slidenum">
              <a:rPr lang="en-PH" kern="0" smtClean="0"/>
              <a:pPr defTabSz="342900" hangingPunct="0"/>
              <a:t>‹#›</a:t>
            </a:fld>
            <a:endParaRPr lang="en-PH" kern="0"/>
          </a:p>
        </p:txBody>
      </p:sp>
      <p:grpSp>
        <p:nvGrpSpPr>
          <p:cNvPr id="17" name="Group 16"/>
          <p:cNvGrpSpPr/>
          <p:nvPr userDrawn="1"/>
        </p:nvGrpSpPr>
        <p:grpSpPr>
          <a:xfrm>
            <a:off x="0" y="-79443"/>
            <a:ext cx="9161221" cy="836130"/>
            <a:chOff x="0" y="-76605"/>
            <a:chExt cx="9161221" cy="836130"/>
          </a:xfrm>
        </p:grpSpPr>
        <p:grpSp>
          <p:nvGrpSpPr>
            <p:cNvPr id="18" name="Group 17"/>
            <p:cNvGrpSpPr/>
            <p:nvPr/>
          </p:nvGrpSpPr>
          <p:grpSpPr>
            <a:xfrm>
              <a:off x="0" y="-76605"/>
              <a:ext cx="9144000" cy="836130"/>
              <a:chOff x="0" y="-76605"/>
              <a:chExt cx="9144000" cy="836130"/>
            </a:xfrm>
          </p:grpSpPr>
          <p:grpSp>
            <p:nvGrpSpPr>
              <p:cNvPr id="20" name="Group 19"/>
              <p:cNvGrpSpPr/>
              <p:nvPr/>
            </p:nvGrpSpPr>
            <p:grpSpPr>
              <a:xfrm>
                <a:off x="0" y="-76605"/>
                <a:ext cx="9144000" cy="836130"/>
                <a:chOff x="0" y="-76605"/>
                <a:chExt cx="9144000" cy="836130"/>
              </a:xfrm>
            </p:grpSpPr>
            <p:sp>
              <p:nvSpPr>
                <p:cNvPr id="22" name="Rectangle 21"/>
                <p:cNvSpPr/>
                <p:nvPr/>
              </p:nvSpPr>
              <p:spPr>
                <a:xfrm>
                  <a:off x="0" y="-1"/>
                  <a:ext cx="9144000" cy="667512"/>
                </a:xfrm>
                <a:prstGeom prst="rect">
                  <a:avLst/>
                </a:prstGeom>
                <a:gradFill flip="none" rotWithShape="1">
                  <a:gsLst>
                    <a:gs pos="4000">
                      <a:srgbClr val="144F8A"/>
                    </a:gs>
                    <a:gs pos="54000">
                      <a:srgbClr val="86BAEE"/>
                    </a:gs>
                    <a:gs pos="100000">
                      <a:srgbClr val="144F8A"/>
                    </a:gs>
                  </a:gsLst>
                  <a:lin ang="0" scaled="1"/>
                  <a:tileRect/>
                </a:grad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342900" hangingPunct="0"/>
                  <a:endParaRPr lang="en-PH" sz="1350">
                    <a:solidFill>
                      <a:srgbClr val="000000"/>
                    </a:solidFill>
                    <a:latin typeface="+mj-lt"/>
                    <a:ea typeface="+mj-ea"/>
                    <a:cs typeface="+mj-cs"/>
                    <a:sym typeface="Helvetica"/>
                  </a:endParaRPr>
                </a:p>
              </p:txBody>
            </p:sp>
            <p:pic>
              <p:nvPicPr>
                <p:cNvPr id="23" name="Picture 4" descr="Related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5103" y="13656"/>
                  <a:ext cx="1199144" cy="63237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Parallelogram 23"/>
                <p:cNvSpPr/>
                <p:nvPr/>
              </p:nvSpPr>
              <p:spPr>
                <a:xfrm>
                  <a:off x="1214203" y="4704"/>
                  <a:ext cx="3028013" cy="662807"/>
                </a:xfrm>
                <a:prstGeom prst="parallelogram">
                  <a:avLst>
                    <a:gd name="adj" fmla="val 129034"/>
                  </a:avLst>
                </a:pr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8"/>
                <p:cNvSpPr/>
                <p:nvPr/>
              </p:nvSpPr>
              <p:spPr>
                <a:xfrm rot="2202100">
                  <a:off x="3708529" y="-76605"/>
                  <a:ext cx="2162073" cy="836130"/>
                </a:xfrm>
                <a:custGeom>
                  <a:avLst/>
                  <a:gdLst>
                    <a:gd name="connsiteX0" fmla="*/ 0 w 2444370"/>
                    <a:gd name="connsiteY0" fmla="*/ 602369 h 602369"/>
                    <a:gd name="connsiteX1" fmla="*/ 777261 w 2444370"/>
                    <a:gd name="connsiteY1" fmla="*/ 0 h 602369"/>
                    <a:gd name="connsiteX2" fmla="*/ 2444370 w 2444370"/>
                    <a:gd name="connsiteY2" fmla="*/ 0 h 602369"/>
                    <a:gd name="connsiteX3" fmla="*/ 1667109 w 2444370"/>
                    <a:gd name="connsiteY3" fmla="*/ 602369 h 602369"/>
                    <a:gd name="connsiteX4" fmla="*/ 0 w 2444370"/>
                    <a:gd name="connsiteY4" fmla="*/ 602369 h 602369"/>
                    <a:gd name="connsiteX0" fmla="*/ 0 w 2444370"/>
                    <a:gd name="connsiteY0" fmla="*/ 602369 h 602369"/>
                    <a:gd name="connsiteX1" fmla="*/ 777261 w 2444370"/>
                    <a:gd name="connsiteY1" fmla="*/ 0 h 602369"/>
                    <a:gd name="connsiteX2" fmla="*/ 2444370 w 2444370"/>
                    <a:gd name="connsiteY2" fmla="*/ 0 h 602369"/>
                    <a:gd name="connsiteX3" fmla="*/ 1481346 w 2444370"/>
                    <a:gd name="connsiteY3" fmla="*/ 272639 h 602369"/>
                    <a:gd name="connsiteX4" fmla="*/ 0 w 2444370"/>
                    <a:gd name="connsiteY4" fmla="*/ 602369 h 602369"/>
                    <a:gd name="connsiteX0" fmla="*/ 0 w 2162073"/>
                    <a:gd name="connsiteY0" fmla="*/ 836130 h 836130"/>
                    <a:gd name="connsiteX1" fmla="*/ 777261 w 2162073"/>
                    <a:gd name="connsiteY1" fmla="*/ 233761 h 836130"/>
                    <a:gd name="connsiteX2" fmla="*/ 2162073 w 2162073"/>
                    <a:gd name="connsiteY2" fmla="*/ 0 h 836130"/>
                    <a:gd name="connsiteX3" fmla="*/ 1481346 w 2162073"/>
                    <a:gd name="connsiteY3" fmla="*/ 506400 h 836130"/>
                    <a:gd name="connsiteX4" fmla="*/ 0 w 2162073"/>
                    <a:gd name="connsiteY4" fmla="*/ 836130 h 83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073" h="836130">
                      <a:moveTo>
                        <a:pt x="0" y="836130"/>
                      </a:moveTo>
                      <a:lnTo>
                        <a:pt x="777261" y="233761"/>
                      </a:lnTo>
                      <a:lnTo>
                        <a:pt x="2162073" y="0"/>
                      </a:lnTo>
                      <a:lnTo>
                        <a:pt x="1481346" y="506400"/>
                      </a:lnTo>
                      <a:lnTo>
                        <a:pt x="0" y="836130"/>
                      </a:lnTo>
                      <a:close/>
                    </a:path>
                  </a:pathLst>
                </a:cu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9"/>
                <p:cNvSpPr/>
                <p:nvPr/>
              </p:nvSpPr>
              <p:spPr>
                <a:xfrm rot="2202100">
                  <a:off x="1839037" y="47980"/>
                  <a:ext cx="1864004" cy="571445"/>
                </a:xfrm>
                <a:custGeom>
                  <a:avLst/>
                  <a:gdLst>
                    <a:gd name="connsiteX0" fmla="*/ 0 w 2485854"/>
                    <a:gd name="connsiteY0" fmla="*/ 571445 h 571445"/>
                    <a:gd name="connsiteX1" fmla="*/ 737358 w 2485854"/>
                    <a:gd name="connsiteY1" fmla="*/ 0 h 571445"/>
                    <a:gd name="connsiteX2" fmla="*/ 2485854 w 2485854"/>
                    <a:gd name="connsiteY2" fmla="*/ 0 h 571445"/>
                    <a:gd name="connsiteX3" fmla="*/ 1748496 w 2485854"/>
                    <a:gd name="connsiteY3" fmla="*/ 571445 h 571445"/>
                    <a:gd name="connsiteX4" fmla="*/ 0 w 2485854"/>
                    <a:gd name="connsiteY4" fmla="*/ 571445 h 571445"/>
                    <a:gd name="connsiteX0" fmla="*/ 0 w 2485854"/>
                    <a:gd name="connsiteY0" fmla="*/ 571445 h 571445"/>
                    <a:gd name="connsiteX1" fmla="*/ 737358 w 2485854"/>
                    <a:gd name="connsiteY1" fmla="*/ 0 h 571445"/>
                    <a:gd name="connsiteX2" fmla="*/ 2485854 w 2485854"/>
                    <a:gd name="connsiteY2" fmla="*/ 0 h 571445"/>
                    <a:gd name="connsiteX3" fmla="*/ 1535935 w 2485854"/>
                    <a:gd name="connsiteY3" fmla="*/ 189660 h 571445"/>
                    <a:gd name="connsiteX4" fmla="*/ 0 w 2485854"/>
                    <a:gd name="connsiteY4" fmla="*/ 571445 h 571445"/>
                    <a:gd name="connsiteX0" fmla="*/ 0 w 1864004"/>
                    <a:gd name="connsiteY0" fmla="*/ 571445 h 571445"/>
                    <a:gd name="connsiteX1" fmla="*/ 737358 w 1864004"/>
                    <a:gd name="connsiteY1" fmla="*/ 0 h 571445"/>
                    <a:gd name="connsiteX2" fmla="*/ 1864004 w 1864004"/>
                    <a:gd name="connsiteY2" fmla="*/ 19349 h 571445"/>
                    <a:gd name="connsiteX3" fmla="*/ 1535935 w 1864004"/>
                    <a:gd name="connsiteY3" fmla="*/ 189660 h 571445"/>
                    <a:gd name="connsiteX4" fmla="*/ 0 w 1864004"/>
                    <a:gd name="connsiteY4" fmla="*/ 571445 h 5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04" h="571445">
                      <a:moveTo>
                        <a:pt x="0" y="571445"/>
                      </a:moveTo>
                      <a:lnTo>
                        <a:pt x="737358" y="0"/>
                      </a:lnTo>
                      <a:lnTo>
                        <a:pt x="1864004" y="19349"/>
                      </a:lnTo>
                      <a:lnTo>
                        <a:pt x="1535935" y="189660"/>
                      </a:lnTo>
                      <a:lnTo>
                        <a:pt x="0" y="571445"/>
                      </a:lnTo>
                      <a:close/>
                    </a:path>
                  </a:pathLst>
                </a:cu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14"/>
              <a:stretch>
                <a:fillRect/>
              </a:stretch>
            </p:blipFill>
            <p:spPr>
              <a:xfrm>
                <a:off x="8407806" y="-1"/>
                <a:ext cx="579522" cy="524930"/>
              </a:xfrm>
              <a:prstGeom prst="rect">
                <a:avLst/>
              </a:prstGeom>
            </p:spPr>
          </p:pic>
        </p:grpSp>
        <p:sp>
          <p:nvSpPr>
            <p:cNvPr id="19" name="TextBox 18"/>
            <p:cNvSpPr txBox="1"/>
            <p:nvPr/>
          </p:nvSpPr>
          <p:spPr>
            <a:xfrm>
              <a:off x="8269065" y="488527"/>
              <a:ext cx="892156" cy="230832"/>
            </a:xfrm>
            <a:prstGeom prst="rect">
              <a:avLst/>
            </a:prstGeom>
            <a:noFill/>
          </p:spPr>
          <p:txBody>
            <a:bodyPr wrap="square" rtlCol="0">
              <a:spAutoFit/>
            </a:bodyPr>
            <a:lstStyle/>
            <a:p>
              <a:pPr algn="ctr"/>
              <a:r>
                <a:rPr lang="en-US" sz="900" b="1" dirty="0" smtClean="0">
                  <a:solidFill>
                    <a:schemeClr val="bg1"/>
                  </a:solidFill>
                </a:rPr>
                <a:t>RCTQ </a:t>
              </a:r>
              <a:endParaRPr lang="en-US" sz="900" b="1" dirty="0">
                <a:solidFill>
                  <a:schemeClr val="bg1"/>
                </a:solidFill>
              </a:endParaRPr>
            </a:p>
          </p:txBody>
        </p:sp>
      </p:grpSp>
      <p:grpSp>
        <p:nvGrpSpPr>
          <p:cNvPr id="32" name="Group 31"/>
          <p:cNvGrpSpPr/>
          <p:nvPr userDrawn="1"/>
        </p:nvGrpSpPr>
        <p:grpSpPr>
          <a:xfrm>
            <a:off x="0" y="6035230"/>
            <a:ext cx="13251976" cy="822770"/>
            <a:chOff x="-251906" y="6090109"/>
            <a:chExt cx="13251976" cy="822770"/>
          </a:xfrm>
        </p:grpSpPr>
        <p:sp>
          <p:nvSpPr>
            <p:cNvPr id="33" name="Rectangle 32"/>
            <p:cNvSpPr/>
            <p:nvPr userDrawn="1"/>
          </p:nvSpPr>
          <p:spPr>
            <a:xfrm>
              <a:off x="-251906" y="6090109"/>
              <a:ext cx="13251976" cy="81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BEA1C44-A462-4098-BD96-A6280C03B95E}"/>
                </a:ext>
              </a:extLst>
            </p:cNvPr>
            <p:cNvGrpSpPr/>
            <p:nvPr userDrawn="1"/>
          </p:nvGrpSpPr>
          <p:grpSpPr>
            <a:xfrm>
              <a:off x="97804" y="6125686"/>
              <a:ext cx="4036079" cy="787193"/>
              <a:chOff x="128966" y="6090109"/>
              <a:chExt cx="4036079" cy="787193"/>
            </a:xfrm>
          </p:grpSpPr>
          <p:pic>
            <p:nvPicPr>
              <p:cNvPr id="36" name="Picture 35">
                <a:extLst>
                  <a:ext uri="{FF2B5EF4-FFF2-40B4-BE49-F238E27FC236}">
                    <a16:creationId xmlns:a16="http://schemas.microsoft.com/office/drawing/2014/main" id="{60786B31-5FD1-4DAD-959C-D2BD034B6D4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8966" y="6235721"/>
                <a:ext cx="1030152" cy="461263"/>
              </a:xfrm>
              <a:prstGeom prst="rect">
                <a:avLst/>
              </a:prstGeom>
            </p:spPr>
          </p:pic>
          <p:pic>
            <p:nvPicPr>
              <p:cNvPr id="37" name="Picture 36">
                <a:extLst>
                  <a:ext uri="{FF2B5EF4-FFF2-40B4-BE49-F238E27FC236}">
                    <a16:creationId xmlns:a16="http://schemas.microsoft.com/office/drawing/2014/main" id="{C8572592-E692-4189-A2A6-7D0EDE51CD65}"/>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1522" y="6090109"/>
                <a:ext cx="787193" cy="787193"/>
              </a:xfrm>
              <a:prstGeom prst="rect">
                <a:avLst/>
              </a:prstGeom>
            </p:spPr>
          </p:pic>
          <p:pic>
            <p:nvPicPr>
              <p:cNvPr id="38" name="Picture 37">
                <a:extLst>
                  <a:ext uri="{FF2B5EF4-FFF2-40B4-BE49-F238E27FC236}">
                    <a16:creationId xmlns:a16="http://schemas.microsoft.com/office/drawing/2014/main" id="{20B93EB2-46B4-485B-9EAD-A76847751B3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08715" y="6205841"/>
                <a:ext cx="556330" cy="556330"/>
              </a:xfrm>
              <a:prstGeom prst="rect">
                <a:avLst/>
              </a:prstGeom>
            </p:spPr>
          </p:pic>
          <p:pic>
            <p:nvPicPr>
              <p:cNvPr id="39" name="Picture 38">
                <a:extLst>
                  <a:ext uri="{FF2B5EF4-FFF2-40B4-BE49-F238E27FC236}">
                    <a16:creationId xmlns:a16="http://schemas.microsoft.com/office/drawing/2014/main" id="{31F8954E-90BA-4A82-8AD2-8AABDD65250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57277" y="6205841"/>
                <a:ext cx="545202" cy="545202"/>
              </a:xfrm>
              <a:prstGeom prst="rect">
                <a:avLst/>
              </a:prstGeom>
            </p:spPr>
          </p:pic>
        </p:grpSp>
        <p:pic>
          <p:nvPicPr>
            <p:cNvPr id="35" name="Picture 34">
              <a:extLst>
                <a:ext uri="{FF2B5EF4-FFF2-40B4-BE49-F238E27FC236}">
                  <a16:creationId xmlns:a16="http://schemas.microsoft.com/office/drawing/2014/main" id="{E8EFD482-C6C8-4222-A2CE-915DE7F63FD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347953" y="6090109"/>
              <a:ext cx="767891" cy="767891"/>
            </a:xfrm>
            <a:prstGeom prst="rect">
              <a:avLst/>
            </a:prstGeom>
          </p:spPr>
        </p:pic>
      </p:grpSp>
    </p:spTree>
    <p:extLst>
      <p:ext uri="{BB962C8B-B14F-4D97-AF65-F5344CB8AC3E}">
        <p14:creationId xmlns:p14="http://schemas.microsoft.com/office/powerpoint/2010/main" val="15909783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CAA2B-C18D-4A9D-A15F-5E25E6BF1310}" type="datetimeFigureOut">
              <a:rPr lang="en-PH" smtClean="0"/>
              <a:t>20/09/2018</a:t>
            </a:fld>
            <a:endParaRPr lang="en-P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hangingPunct="0"/>
            <a:fld id="{86CB4B4D-7CA3-9044-876B-883B54F8677D}" type="slidenum">
              <a:rPr lang="en-PH" kern="0" smtClean="0"/>
              <a:pPr defTabSz="342900" hangingPunct="0"/>
              <a:t>‹#›</a:t>
            </a:fld>
            <a:endParaRPr lang="en-PH" kern="0"/>
          </a:p>
        </p:txBody>
      </p:sp>
      <p:grpSp>
        <p:nvGrpSpPr>
          <p:cNvPr id="17" name="Group 16"/>
          <p:cNvGrpSpPr/>
          <p:nvPr userDrawn="1"/>
        </p:nvGrpSpPr>
        <p:grpSpPr>
          <a:xfrm>
            <a:off x="0" y="-79443"/>
            <a:ext cx="9161221" cy="836130"/>
            <a:chOff x="0" y="-76605"/>
            <a:chExt cx="9161221" cy="836130"/>
          </a:xfrm>
        </p:grpSpPr>
        <p:grpSp>
          <p:nvGrpSpPr>
            <p:cNvPr id="18" name="Group 17"/>
            <p:cNvGrpSpPr/>
            <p:nvPr/>
          </p:nvGrpSpPr>
          <p:grpSpPr>
            <a:xfrm>
              <a:off x="0" y="-76605"/>
              <a:ext cx="9144000" cy="836130"/>
              <a:chOff x="0" y="-76605"/>
              <a:chExt cx="9144000" cy="836130"/>
            </a:xfrm>
          </p:grpSpPr>
          <p:grpSp>
            <p:nvGrpSpPr>
              <p:cNvPr id="20" name="Group 19"/>
              <p:cNvGrpSpPr/>
              <p:nvPr/>
            </p:nvGrpSpPr>
            <p:grpSpPr>
              <a:xfrm>
                <a:off x="0" y="-76605"/>
                <a:ext cx="9144000" cy="836130"/>
                <a:chOff x="0" y="-76605"/>
                <a:chExt cx="9144000" cy="836130"/>
              </a:xfrm>
            </p:grpSpPr>
            <p:sp>
              <p:nvSpPr>
                <p:cNvPr id="22" name="Rectangle 21"/>
                <p:cNvSpPr/>
                <p:nvPr/>
              </p:nvSpPr>
              <p:spPr>
                <a:xfrm>
                  <a:off x="0" y="-1"/>
                  <a:ext cx="9144000" cy="667512"/>
                </a:xfrm>
                <a:prstGeom prst="rect">
                  <a:avLst/>
                </a:prstGeom>
                <a:gradFill flip="none" rotWithShape="1">
                  <a:gsLst>
                    <a:gs pos="4000">
                      <a:srgbClr val="144F8A"/>
                    </a:gs>
                    <a:gs pos="54000">
                      <a:srgbClr val="86BAEE"/>
                    </a:gs>
                    <a:gs pos="100000">
                      <a:srgbClr val="144F8A"/>
                    </a:gs>
                  </a:gsLst>
                  <a:lin ang="0" scaled="1"/>
                  <a:tileRect/>
                </a:grad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342900" hangingPunct="0"/>
                  <a:endParaRPr lang="en-PH" sz="1350">
                    <a:solidFill>
                      <a:srgbClr val="000000"/>
                    </a:solidFill>
                    <a:latin typeface="+mj-lt"/>
                    <a:ea typeface="+mj-ea"/>
                    <a:cs typeface="+mj-cs"/>
                    <a:sym typeface="Helvetica"/>
                  </a:endParaRPr>
                </a:p>
              </p:txBody>
            </p:sp>
            <p:pic>
              <p:nvPicPr>
                <p:cNvPr id="23" name="Picture 4" descr="Related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5103" y="13656"/>
                  <a:ext cx="1199144" cy="63237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Parallelogram 23"/>
                <p:cNvSpPr/>
                <p:nvPr/>
              </p:nvSpPr>
              <p:spPr>
                <a:xfrm>
                  <a:off x="1214203" y="4704"/>
                  <a:ext cx="3028013" cy="662807"/>
                </a:xfrm>
                <a:prstGeom prst="parallelogram">
                  <a:avLst>
                    <a:gd name="adj" fmla="val 129034"/>
                  </a:avLst>
                </a:pr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8"/>
                <p:cNvSpPr/>
                <p:nvPr/>
              </p:nvSpPr>
              <p:spPr>
                <a:xfrm rot="2202100">
                  <a:off x="3708529" y="-76605"/>
                  <a:ext cx="2162073" cy="836130"/>
                </a:xfrm>
                <a:custGeom>
                  <a:avLst/>
                  <a:gdLst>
                    <a:gd name="connsiteX0" fmla="*/ 0 w 2444370"/>
                    <a:gd name="connsiteY0" fmla="*/ 602369 h 602369"/>
                    <a:gd name="connsiteX1" fmla="*/ 777261 w 2444370"/>
                    <a:gd name="connsiteY1" fmla="*/ 0 h 602369"/>
                    <a:gd name="connsiteX2" fmla="*/ 2444370 w 2444370"/>
                    <a:gd name="connsiteY2" fmla="*/ 0 h 602369"/>
                    <a:gd name="connsiteX3" fmla="*/ 1667109 w 2444370"/>
                    <a:gd name="connsiteY3" fmla="*/ 602369 h 602369"/>
                    <a:gd name="connsiteX4" fmla="*/ 0 w 2444370"/>
                    <a:gd name="connsiteY4" fmla="*/ 602369 h 602369"/>
                    <a:gd name="connsiteX0" fmla="*/ 0 w 2444370"/>
                    <a:gd name="connsiteY0" fmla="*/ 602369 h 602369"/>
                    <a:gd name="connsiteX1" fmla="*/ 777261 w 2444370"/>
                    <a:gd name="connsiteY1" fmla="*/ 0 h 602369"/>
                    <a:gd name="connsiteX2" fmla="*/ 2444370 w 2444370"/>
                    <a:gd name="connsiteY2" fmla="*/ 0 h 602369"/>
                    <a:gd name="connsiteX3" fmla="*/ 1481346 w 2444370"/>
                    <a:gd name="connsiteY3" fmla="*/ 272639 h 602369"/>
                    <a:gd name="connsiteX4" fmla="*/ 0 w 2444370"/>
                    <a:gd name="connsiteY4" fmla="*/ 602369 h 602369"/>
                    <a:gd name="connsiteX0" fmla="*/ 0 w 2162073"/>
                    <a:gd name="connsiteY0" fmla="*/ 836130 h 836130"/>
                    <a:gd name="connsiteX1" fmla="*/ 777261 w 2162073"/>
                    <a:gd name="connsiteY1" fmla="*/ 233761 h 836130"/>
                    <a:gd name="connsiteX2" fmla="*/ 2162073 w 2162073"/>
                    <a:gd name="connsiteY2" fmla="*/ 0 h 836130"/>
                    <a:gd name="connsiteX3" fmla="*/ 1481346 w 2162073"/>
                    <a:gd name="connsiteY3" fmla="*/ 506400 h 836130"/>
                    <a:gd name="connsiteX4" fmla="*/ 0 w 2162073"/>
                    <a:gd name="connsiteY4" fmla="*/ 836130 h 83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073" h="836130">
                      <a:moveTo>
                        <a:pt x="0" y="836130"/>
                      </a:moveTo>
                      <a:lnTo>
                        <a:pt x="777261" y="233761"/>
                      </a:lnTo>
                      <a:lnTo>
                        <a:pt x="2162073" y="0"/>
                      </a:lnTo>
                      <a:lnTo>
                        <a:pt x="1481346" y="506400"/>
                      </a:lnTo>
                      <a:lnTo>
                        <a:pt x="0" y="836130"/>
                      </a:lnTo>
                      <a:close/>
                    </a:path>
                  </a:pathLst>
                </a:cu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9"/>
                <p:cNvSpPr/>
                <p:nvPr/>
              </p:nvSpPr>
              <p:spPr>
                <a:xfrm rot="2202100">
                  <a:off x="1839037" y="47980"/>
                  <a:ext cx="1864004" cy="571445"/>
                </a:xfrm>
                <a:custGeom>
                  <a:avLst/>
                  <a:gdLst>
                    <a:gd name="connsiteX0" fmla="*/ 0 w 2485854"/>
                    <a:gd name="connsiteY0" fmla="*/ 571445 h 571445"/>
                    <a:gd name="connsiteX1" fmla="*/ 737358 w 2485854"/>
                    <a:gd name="connsiteY1" fmla="*/ 0 h 571445"/>
                    <a:gd name="connsiteX2" fmla="*/ 2485854 w 2485854"/>
                    <a:gd name="connsiteY2" fmla="*/ 0 h 571445"/>
                    <a:gd name="connsiteX3" fmla="*/ 1748496 w 2485854"/>
                    <a:gd name="connsiteY3" fmla="*/ 571445 h 571445"/>
                    <a:gd name="connsiteX4" fmla="*/ 0 w 2485854"/>
                    <a:gd name="connsiteY4" fmla="*/ 571445 h 571445"/>
                    <a:gd name="connsiteX0" fmla="*/ 0 w 2485854"/>
                    <a:gd name="connsiteY0" fmla="*/ 571445 h 571445"/>
                    <a:gd name="connsiteX1" fmla="*/ 737358 w 2485854"/>
                    <a:gd name="connsiteY1" fmla="*/ 0 h 571445"/>
                    <a:gd name="connsiteX2" fmla="*/ 2485854 w 2485854"/>
                    <a:gd name="connsiteY2" fmla="*/ 0 h 571445"/>
                    <a:gd name="connsiteX3" fmla="*/ 1535935 w 2485854"/>
                    <a:gd name="connsiteY3" fmla="*/ 189660 h 571445"/>
                    <a:gd name="connsiteX4" fmla="*/ 0 w 2485854"/>
                    <a:gd name="connsiteY4" fmla="*/ 571445 h 571445"/>
                    <a:gd name="connsiteX0" fmla="*/ 0 w 1864004"/>
                    <a:gd name="connsiteY0" fmla="*/ 571445 h 571445"/>
                    <a:gd name="connsiteX1" fmla="*/ 737358 w 1864004"/>
                    <a:gd name="connsiteY1" fmla="*/ 0 h 571445"/>
                    <a:gd name="connsiteX2" fmla="*/ 1864004 w 1864004"/>
                    <a:gd name="connsiteY2" fmla="*/ 19349 h 571445"/>
                    <a:gd name="connsiteX3" fmla="*/ 1535935 w 1864004"/>
                    <a:gd name="connsiteY3" fmla="*/ 189660 h 571445"/>
                    <a:gd name="connsiteX4" fmla="*/ 0 w 1864004"/>
                    <a:gd name="connsiteY4" fmla="*/ 571445 h 5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04" h="571445">
                      <a:moveTo>
                        <a:pt x="0" y="571445"/>
                      </a:moveTo>
                      <a:lnTo>
                        <a:pt x="737358" y="0"/>
                      </a:lnTo>
                      <a:lnTo>
                        <a:pt x="1864004" y="19349"/>
                      </a:lnTo>
                      <a:lnTo>
                        <a:pt x="1535935" y="189660"/>
                      </a:lnTo>
                      <a:lnTo>
                        <a:pt x="0" y="571445"/>
                      </a:lnTo>
                      <a:close/>
                    </a:path>
                  </a:pathLst>
                </a:cu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14"/>
              <a:stretch>
                <a:fillRect/>
              </a:stretch>
            </p:blipFill>
            <p:spPr>
              <a:xfrm>
                <a:off x="8407806" y="-1"/>
                <a:ext cx="579522" cy="524930"/>
              </a:xfrm>
              <a:prstGeom prst="rect">
                <a:avLst/>
              </a:prstGeom>
            </p:spPr>
          </p:pic>
        </p:grpSp>
        <p:sp>
          <p:nvSpPr>
            <p:cNvPr id="19" name="TextBox 18"/>
            <p:cNvSpPr txBox="1"/>
            <p:nvPr/>
          </p:nvSpPr>
          <p:spPr>
            <a:xfrm>
              <a:off x="8269065" y="488527"/>
              <a:ext cx="892156" cy="230832"/>
            </a:xfrm>
            <a:prstGeom prst="rect">
              <a:avLst/>
            </a:prstGeom>
            <a:noFill/>
          </p:spPr>
          <p:txBody>
            <a:bodyPr wrap="square" rtlCol="0">
              <a:spAutoFit/>
            </a:bodyPr>
            <a:lstStyle/>
            <a:p>
              <a:pPr algn="ctr"/>
              <a:r>
                <a:rPr lang="en-US" sz="900" b="1" dirty="0" smtClean="0">
                  <a:solidFill>
                    <a:schemeClr val="bg1"/>
                  </a:solidFill>
                </a:rPr>
                <a:t>RCTQ </a:t>
              </a:r>
              <a:endParaRPr lang="en-US" sz="900" b="1" dirty="0">
                <a:solidFill>
                  <a:schemeClr val="bg1"/>
                </a:solidFill>
              </a:endParaRPr>
            </a:p>
          </p:txBody>
        </p:sp>
      </p:grpSp>
      <p:grpSp>
        <p:nvGrpSpPr>
          <p:cNvPr id="7" name="Group 6"/>
          <p:cNvGrpSpPr/>
          <p:nvPr userDrawn="1"/>
        </p:nvGrpSpPr>
        <p:grpSpPr>
          <a:xfrm>
            <a:off x="0" y="6035230"/>
            <a:ext cx="13251976" cy="822770"/>
            <a:chOff x="-251906" y="6090109"/>
            <a:chExt cx="13251976" cy="822770"/>
          </a:xfrm>
        </p:grpSpPr>
        <p:sp>
          <p:nvSpPr>
            <p:cNvPr id="32" name="Rectangle 31"/>
            <p:cNvSpPr/>
            <p:nvPr userDrawn="1"/>
          </p:nvSpPr>
          <p:spPr>
            <a:xfrm>
              <a:off x="-251906" y="6090109"/>
              <a:ext cx="13251976" cy="81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BEA1C44-A462-4098-BD96-A6280C03B95E}"/>
                </a:ext>
              </a:extLst>
            </p:cNvPr>
            <p:cNvGrpSpPr/>
            <p:nvPr userDrawn="1"/>
          </p:nvGrpSpPr>
          <p:grpSpPr>
            <a:xfrm>
              <a:off x="97804" y="6125686"/>
              <a:ext cx="4036079" cy="787193"/>
              <a:chOff x="128966" y="6090109"/>
              <a:chExt cx="4036079" cy="787193"/>
            </a:xfrm>
          </p:grpSpPr>
          <p:pic>
            <p:nvPicPr>
              <p:cNvPr id="34" name="Picture 33">
                <a:extLst>
                  <a:ext uri="{FF2B5EF4-FFF2-40B4-BE49-F238E27FC236}">
                    <a16:creationId xmlns:a16="http://schemas.microsoft.com/office/drawing/2014/main" id="{60786B31-5FD1-4DAD-959C-D2BD034B6D4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8966" y="6235721"/>
                <a:ext cx="1030152" cy="461263"/>
              </a:xfrm>
              <a:prstGeom prst="rect">
                <a:avLst/>
              </a:prstGeom>
            </p:spPr>
          </p:pic>
          <p:pic>
            <p:nvPicPr>
              <p:cNvPr id="35" name="Picture 34">
                <a:extLst>
                  <a:ext uri="{FF2B5EF4-FFF2-40B4-BE49-F238E27FC236}">
                    <a16:creationId xmlns:a16="http://schemas.microsoft.com/office/drawing/2014/main" id="{C8572592-E692-4189-A2A6-7D0EDE51CD65}"/>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1522" y="6090109"/>
                <a:ext cx="787193" cy="787193"/>
              </a:xfrm>
              <a:prstGeom prst="rect">
                <a:avLst/>
              </a:prstGeom>
            </p:spPr>
          </p:pic>
          <p:pic>
            <p:nvPicPr>
              <p:cNvPr id="36" name="Picture 35">
                <a:extLst>
                  <a:ext uri="{FF2B5EF4-FFF2-40B4-BE49-F238E27FC236}">
                    <a16:creationId xmlns:a16="http://schemas.microsoft.com/office/drawing/2014/main" id="{20B93EB2-46B4-485B-9EAD-A76847751B3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08715" y="6205841"/>
                <a:ext cx="556330" cy="556330"/>
              </a:xfrm>
              <a:prstGeom prst="rect">
                <a:avLst/>
              </a:prstGeom>
            </p:spPr>
          </p:pic>
          <p:pic>
            <p:nvPicPr>
              <p:cNvPr id="37" name="Picture 36">
                <a:extLst>
                  <a:ext uri="{FF2B5EF4-FFF2-40B4-BE49-F238E27FC236}">
                    <a16:creationId xmlns:a16="http://schemas.microsoft.com/office/drawing/2014/main" id="{31F8954E-90BA-4A82-8AD2-8AABDD65250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57277" y="6205841"/>
                <a:ext cx="545202" cy="545202"/>
              </a:xfrm>
              <a:prstGeom prst="rect">
                <a:avLst/>
              </a:prstGeom>
            </p:spPr>
          </p:pic>
        </p:grpSp>
        <p:pic>
          <p:nvPicPr>
            <p:cNvPr id="38" name="Picture 37">
              <a:extLst>
                <a:ext uri="{FF2B5EF4-FFF2-40B4-BE49-F238E27FC236}">
                  <a16:creationId xmlns:a16="http://schemas.microsoft.com/office/drawing/2014/main" id="{E8EFD482-C6C8-4222-A2CE-915DE7F63FD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347953" y="6090109"/>
              <a:ext cx="767891" cy="767891"/>
            </a:xfrm>
            <a:prstGeom prst="rect">
              <a:avLst/>
            </a:prstGeom>
          </p:spPr>
        </p:pic>
      </p:grpSp>
    </p:spTree>
    <p:extLst>
      <p:ext uri="{BB962C8B-B14F-4D97-AF65-F5344CB8AC3E}">
        <p14:creationId xmlns:p14="http://schemas.microsoft.com/office/powerpoint/2010/main" val="182820032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939800" y="1206500"/>
            <a:ext cx="7416801" cy="3170099"/>
          </a:xfrm>
          <a:prstGeom prst="rect">
            <a:avLst/>
          </a:prstGeom>
          <a:noFill/>
        </p:spPr>
        <p:txBody>
          <a:bodyPr wrap="square" rtlCol="0">
            <a:spAutoFit/>
          </a:bodyPr>
          <a:lstStyle/>
          <a:p>
            <a:pPr algn="ctr"/>
            <a:r>
              <a:rPr lang="en-US" sz="4400" i="1" dirty="0"/>
              <a:t>We are what we repeatedly do. Excellence then, is not an act</a:t>
            </a:r>
            <a:r>
              <a:rPr lang="en-US" sz="4400" i="1" dirty="0" smtClean="0"/>
              <a:t>,</a:t>
            </a:r>
          </a:p>
          <a:p>
            <a:pPr algn="ctr"/>
            <a:r>
              <a:rPr lang="en-US" sz="4400" i="1" dirty="0" smtClean="0"/>
              <a:t> </a:t>
            </a:r>
            <a:r>
              <a:rPr lang="en-US" sz="4400" i="1" dirty="0"/>
              <a:t>but a habit</a:t>
            </a:r>
            <a:r>
              <a:rPr lang="en-US" sz="4400" i="1" dirty="0" smtClean="0"/>
              <a:t>.</a:t>
            </a:r>
          </a:p>
          <a:p>
            <a:pPr algn="ctr"/>
            <a:endParaRPr lang="en-US" sz="4400" dirty="0"/>
          </a:p>
          <a:p>
            <a:pPr algn="ctr"/>
            <a:r>
              <a:rPr lang="en-US" sz="2400" dirty="0"/>
              <a:t>- Aristotle</a:t>
            </a:r>
          </a:p>
        </p:txBody>
      </p:sp>
    </p:spTree>
    <p:extLst>
      <p:ext uri="{BB962C8B-B14F-4D97-AF65-F5344CB8AC3E}">
        <p14:creationId xmlns:p14="http://schemas.microsoft.com/office/powerpoint/2010/main" val="4141237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1354"/>
            <a:ext cx="7886700" cy="1325563"/>
          </a:xfrm>
        </p:spPr>
        <p:txBody>
          <a:bodyPr>
            <a:normAutofit/>
          </a:bodyPr>
          <a:lstStyle/>
          <a:p>
            <a:r>
              <a:rPr lang="en-PH" sz="3200" b="1" dirty="0" smtClean="0">
                <a:solidFill>
                  <a:srgbClr val="7030A0"/>
                </a:solidFill>
                <a:latin typeface="Helvetica" charset="0"/>
                <a:ea typeface="Helvetica" charset="0"/>
                <a:cs typeface="Helvetica" charset="0"/>
              </a:rPr>
              <a:t>What are Annotations?</a:t>
            </a:r>
            <a:endParaRPr lang="en-PH" sz="3200" b="1" dirty="0">
              <a:solidFill>
                <a:srgbClr val="7030A0"/>
              </a:solidFill>
              <a:latin typeface="Helvetica" charset="0"/>
              <a:ea typeface="Helvetica" charset="0"/>
              <a:cs typeface="Helvetica" charset="0"/>
            </a:endParaRPr>
          </a:p>
        </p:txBody>
      </p:sp>
      <p:sp>
        <p:nvSpPr>
          <p:cNvPr id="17" name="Rectangle 16"/>
          <p:cNvSpPr/>
          <p:nvPr/>
        </p:nvSpPr>
        <p:spPr>
          <a:xfrm>
            <a:off x="0" y="1514160"/>
            <a:ext cx="5013960" cy="4401205"/>
          </a:xfrm>
          <a:prstGeom prst="rect">
            <a:avLst/>
          </a:prstGeom>
        </p:spPr>
        <p:txBody>
          <a:bodyPr wrap="square">
            <a:spAutoFit/>
          </a:bodyPr>
          <a:lstStyle/>
          <a:p>
            <a:r>
              <a:rPr lang="en-PH" sz="4000" dirty="0">
                <a:latin typeface="Helvetica" charset="0"/>
                <a:ea typeface="Helvetica" charset="0"/>
                <a:cs typeface="Helvetica" charset="0"/>
              </a:rPr>
              <a:t>Further, annotations </a:t>
            </a:r>
            <a:r>
              <a:rPr lang="en-PH" sz="4000" dirty="0">
                <a:solidFill>
                  <a:srgbClr val="0000FF"/>
                </a:solidFill>
                <a:latin typeface="Helvetica" charset="0"/>
                <a:ea typeface="Helvetica" charset="0"/>
                <a:cs typeface="Helvetica" charset="0"/>
              </a:rPr>
              <a:t>establish a connection between the evidences and the Rater</a:t>
            </a:r>
            <a:r>
              <a:rPr lang="en-PH" sz="4000" dirty="0">
                <a:latin typeface="Helvetica" charset="0"/>
                <a:ea typeface="Helvetica" charset="0"/>
                <a:cs typeface="Helvetica" charset="0"/>
              </a:rPr>
              <a:t>; thus, </a:t>
            </a:r>
            <a:r>
              <a:rPr lang="en-PH" sz="4000" dirty="0" smtClean="0">
                <a:latin typeface="Helvetica" charset="0"/>
                <a:ea typeface="Helvetica" charset="0"/>
                <a:cs typeface="Helvetica" charset="0"/>
              </a:rPr>
              <a:t>facilitating </a:t>
            </a:r>
            <a:r>
              <a:rPr lang="en-PH" sz="4000" dirty="0">
                <a:latin typeface="Helvetica" charset="0"/>
                <a:ea typeface="Helvetica" charset="0"/>
                <a:cs typeface="Helvetica" charset="0"/>
              </a:rPr>
              <a:t>the review of the portfolio. . </a:t>
            </a:r>
          </a:p>
        </p:txBody>
      </p:sp>
      <p:pic>
        <p:nvPicPr>
          <p:cNvPr id="7" name="Picture 6"/>
          <p:cNvPicPr>
            <a:picLocks noChangeAspect="1"/>
          </p:cNvPicPr>
          <p:nvPr/>
        </p:nvPicPr>
        <p:blipFill rotWithShape="1">
          <a:blip r:embed="rId3"/>
          <a:srcRect l="19057" t="21301" b="9208"/>
          <a:stretch/>
        </p:blipFill>
        <p:spPr>
          <a:xfrm>
            <a:off x="5471160" y="3855720"/>
            <a:ext cx="3667745" cy="3002280"/>
          </a:xfrm>
          <a:prstGeom prst="rect">
            <a:avLst/>
          </a:prstGeom>
        </p:spPr>
      </p:pic>
      <p:pic>
        <p:nvPicPr>
          <p:cNvPr id="4" name="Picture 3"/>
          <p:cNvPicPr>
            <a:picLocks noChangeAspect="1"/>
          </p:cNvPicPr>
          <p:nvPr/>
        </p:nvPicPr>
        <p:blipFill rotWithShape="1">
          <a:blip r:embed="rId4"/>
          <a:srcRect l="10670" t="18584" r="8981" b="8284"/>
          <a:stretch/>
        </p:blipFill>
        <p:spPr>
          <a:xfrm>
            <a:off x="5410200" y="678676"/>
            <a:ext cx="3728705" cy="3177044"/>
          </a:xfrm>
          <a:prstGeom prst="rect">
            <a:avLst/>
          </a:prstGeom>
        </p:spPr>
      </p:pic>
      <p:sp>
        <p:nvSpPr>
          <p:cNvPr id="19" name="TextBox 18"/>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2664086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1000"/>
                                        <p:tgtEl>
                                          <p:spTgt spid="17">
                                            <p:txEl>
                                              <p:pRg st="0" end="0"/>
                                            </p:txEl>
                                          </p:spTgt>
                                        </p:tgtEl>
                                      </p:cBhvr>
                                    </p:animEffect>
                                    <p:anim calcmode="lin" valueType="num">
                                      <p:cBhvr>
                                        <p:cTn id="2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248"/>
            <a:ext cx="8229600" cy="1055077"/>
          </a:xfrm>
        </p:spPr>
        <p:txBody>
          <a:bodyPr>
            <a:normAutofit/>
          </a:bodyPr>
          <a:lstStyle/>
          <a:p>
            <a:r>
              <a:rPr lang="en-PH" sz="3200" b="1" dirty="0" smtClean="0">
                <a:solidFill>
                  <a:srgbClr val="7030A0"/>
                </a:solidFill>
                <a:latin typeface="Helvetica" charset="0"/>
                <a:ea typeface="Helvetica" charset="0"/>
                <a:cs typeface="Helvetica" charset="0"/>
              </a:rPr>
              <a:t>What is the importance of Annotations?</a:t>
            </a:r>
            <a:endParaRPr lang="en-PH" sz="3200" b="1" dirty="0">
              <a:solidFill>
                <a:srgbClr val="7030A0"/>
              </a:solidFill>
              <a:latin typeface="Helvetica" charset="0"/>
              <a:ea typeface="Helvetica" charset="0"/>
              <a:cs typeface="Helvetica" charset="0"/>
            </a:endParaRPr>
          </a:p>
        </p:txBody>
      </p:sp>
      <p:sp>
        <p:nvSpPr>
          <p:cNvPr id="6" name="Rectangle 5"/>
          <p:cNvSpPr/>
          <p:nvPr/>
        </p:nvSpPr>
        <p:spPr>
          <a:xfrm>
            <a:off x="224852" y="1519872"/>
            <a:ext cx="4316668" cy="4524315"/>
          </a:xfrm>
          <a:prstGeom prst="rect">
            <a:avLst/>
          </a:prstGeom>
        </p:spPr>
        <p:txBody>
          <a:bodyPr wrap="square">
            <a:spAutoFit/>
          </a:bodyPr>
          <a:lstStyle/>
          <a:p>
            <a:r>
              <a:rPr lang="en-PH" sz="3200" b="1" dirty="0">
                <a:latin typeface="Helvetica" charset="0"/>
                <a:ea typeface="Helvetica" charset="0"/>
                <a:cs typeface="Helvetica" charset="0"/>
              </a:rPr>
              <a:t>Annotations allow you to exercise </a:t>
            </a:r>
            <a:r>
              <a:rPr lang="en-PH" sz="3200" b="1" dirty="0">
                <a:solidFill>
                  <a:srgbClr val="0432FF"/>
                </a:solidFill>
                <a:latin typeface="Helvetica" charset="0"/>
                <a:ea typeface="Helvetica" charset="0"/>
                <a:cs typeface="Helvetica" charset="0"/>
              </a:rPr>
              <a:t>reflective thinking</a:t>
            </a:r>
            <a:r>
              <a:rPr lang="en-PH" sz="3200" b="1" dirty="0">
                <a:latin typeface="Helvetica" charset="0"/>
                <a:ea typeface="Helvetica" charset="0"/>
                <a:cs typeface="Helvetica" charset="0"/>
              </a:rPr>
              <a:t>. </a:t>
            </a:r>
            <a:endParaRPr lang="en-PH" sz="3200" b="1" dirty="0" smtClean="0">
              <a:latin typeface="Helvetica" charset="0"/>
              <a:ea typeface="Helvetica" charset="0"/>
              <a:cs typeface="Helvetica" charset="0"/>
            </a:endParaRPr>
          </a:p>
          <a:p>
            <a:pPr algn="just"/>
            <a:endParaRPr lang="en-PH" sz="3200" b="1" dirty="0">
              <a:latin typeface="Helvetica" charset="0"/>
              <a:ea typeface="Helvetica" charset="0"/>
              <a:cs typeface="Helvetica" charset="0"/>
            </a:endParaRPr>
          </a:p>
          <a:p>
            <a:r>
              <a:rPr lang="en-PH" sz="3200" dirty="0" smtClean="0">
                <a:latin typeface="Helvetica" charset="0"/>
                <a:ea typeface="Helvetica" charset="0"/>
                <a:cs typeface="Helvetica" charset="0"/>
              </a:rPr>
              <a:t>They </a:t>
            </a:r>
            <a:r>
              <a:rPr lang="en-PH" sz="3200" dirty="0">
                <a:latin typeface="Helvetica" charset="0"/>
                <a:ea typeface="Helvetica" charset="0"/>
                <a:cs typeface="Helvetica" charset="0"/>
              </a:rPr>
              <a:t>help you </a:t>
            </a:r>
            <a:r>
              <a:rPr lang="en-PH" sz="3200" dirty="0" smtClean="0">
                <a:latin typeface="Helvetica" charset="0"/>
                <a:ea typeface="Helvetica" charset="0"/>
                <a:cs typeface="Helvetica" charset="0"/>
              </a:rPr>
              <a:t>describe your </a:t>
            </a:r>
            <a:r>
              <a:rPr lang="en-PH" sz="3200" dirty="0">
                <a:latin typeface="Helvetica" charset="0"/>
                <a:ea typeface="Helvetica" charset="0"/>
                <a:cs typeface="Helvetica" charset="0"/>
              </a:rPr>
              <a:t>teaching experiences and explain instructional decisions.</a:t>
            </a:r>
          </a:p>
        </p:txBody>
      </p:sp>
      <p:pic>
        <p:nvPicPr>
          <p:cNvPr id="3" name="Picture 2"/>
          <p:cNvPicPr>
            <a:picLocks noChangeAspect="1"/>
          </p:cNvPicPr>
          <p:nvPr/>
        </p:nvPicPr>
        <p:blipFill>
          <a:blip r:embed="rId3"/>
          <a:stretch>
            <a:fillRect/>
          </a:stretch>
        </p:blipFill>
        <p:spPr>
          <a:xfrm>
            <a:off x="4419600" y="1519872"/>
            <a:ext cx="4724400" cy="4682808"/>
          </a:xfrm>
          <a:prstGeom prst="rect">
            <a:avLst/>
          </a:prstGeom>
        </p:spPr>
      </p:pic>
      <p:sp>
        <p:nvSpPr>
          <p:cNvPr id="15" name="TextBox 14"/>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241492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73" y="614374"/>
            <a:ext cx="8229600" cy="785660"/>
          </a:xfrm>
        </p:spPr>
        <p:txBody>
          <a:bodyPr>
            <a:normAutofit/>
          </a:bodyPr>
          <a:lstStyle/>
          <a:p>
            <a:r>
              <a:rPr lang="en-PH" sz="3200" b="1" dirty="0" smtClean="0">
                <a:solidFill>
                  <a:srgbClr val="7030A0"/>
                </a:solidFill>
                <a:latin typeface="Helvetica" charset="0"/>
                <a:ea typeface="Helvetica" charset="0"/>
                <a:cs typeface="Helvetica" charset="0"/>
              </a:rPr>
              <a:t>Why are Annotations important?</a:t>
            </a:r>
            <a:endParaRPr lang="en-PH" sz="3200" b="1" dirty="0">
              <a:solidFill>
                <a:srgbClr val="7030A0"/>
              </a:solidFill>
              <a:latin typeface="Helvetica" charset="0"/>
              <a:ea typeface="Helvetica" charset="0"/>
              <a:cs typeface="Helvetica" charset="0"/>
            </a:endParaRPr>
          </a:p>
        </p:txBody>
      </p:sp>
      <p:sp>
        <p:nvSpPr>
          <p:cNvPr id="6" name="Rectangle 5"/>
          <p:cNvSpPr/>
          <p:nvPr/>
        </p:nvSpPr>
        <p:spPr>
          <a:xfrm>
            <a:off x="36226" y="1400034"/>
            <a:ext cx="9001094" cy="4924425"/>
          </a:xfrm>
          <a:prstGeom prst="rect">
            <a:avLst/>
          </a:prstGeom>
        </p:spPr>
        <p:txBody>
          <a:bodyPr wrap="square">
            <a:spAutoFit/>
          </a:bodyPr>
          <a:lstStyle/>
          <a:p>
            <a:pPr algn="just"/>
            <a:r>
              <a:rPr lang="en-PH" sz="3400" b="1" dirty="0">
                <a:latin typeface="Helvetica" charset="0"/>
                <a:ea typeface="Helvetica" charset="0"/>
                <a:cs typeface="Helvetica" charset="0"/>
              </a:rPr>
              <a:t>Annotations </a:t>
            </a:r>
            <a:r>
              <a:rPr lang="en-PH" sz="3400" b="1" dirty="0" smtClean="0">
                <a:latin typeface="Helvetica" charset="0"/>
                <a:ea typeface="Helvetica" charset="0"/>
                <a:cs typeface="Helvetica" charset="0"/>
              </a:rPr>
              <a:t>are important because they:</a:t>
            </a:r>
            <a:endParaRPr lang="en-PH" sz="3400" b="1" dirty="0">
              <a:latin typeface="Helvetica" charset="0"/>
              <a:ea typeface="Helvetica" charset="0"/>
              <a:cs typeface="Helvetica" charset="0"/>
            </a:endParaRPr>
          </a:p>
          <a:p>
            <a:pPr marL="457200" indent="-457200" algn="just">
              <a:buFont typeface="Arial" panose="020B0604020202020204" pitchFamily="34" charset="0"/>
              <a:buChar char="•"/>
            </a:pPr>
            <a:r>
              <a:rPr lang="en-PH" sz="4000" dirty="0">
                <a:latin typeface="Helvetica" charset="0"/>
                <a:ea typeface="Helvetica" charset="0"/>
                <a:cs typeface="Helvetica" charset="0"/>
              </a:rPr>
              <a:t>M</a:t>
            </a:r>
            <a:r>
              <a:rPr lang="en-PH" sz="4000" dirty="0" smtClean="0">
                <a:latin typeface="Helvetica" charset="0"/>
                <a:ea typeface="Helvetica" charset="0"/>
                <a:cs typeface="Helvetica" charset="0"/>
              </a:rPr>
              <a:t>ake </a:t>
            </a:r>
            <a:r>
              <a:rPr lang="en-PH" sz="4000" dirty="0">
                <a:latin typeface="Helvetica" charset="0"/>
                <a:ea typeface="Helvetica" charset="0"/>
                <a:cs typeface="Helvetica" charset="0"/>
              </a:rPr>
              <a:t>your evidences speak on your behalf</a:t>
            </a:r>
            <a:r>
              <a:rPr lang="en-PH" sz="4000" dirty="0" smtClean="0">
                <a:latin typeface="Helvetica" charset="0"/>
                <a:ea typeface="Helvetica" charset="0"/>
                <a:cs typeface="Helvetica" charset="0"/>
              </a:rPr>
              <a:t>;</a:t>
            </a:r>
          </a:p>
          <a:p>
            <a:pPr marL="457200" indent="-457200" algn="just">
              <a:buFont typeface="Arial" panose="020B0604020202020204" pitchFamily="34" charset="0"/>
              <a:buChar char="•"/>
            </a:pPr>
            <a:r>
              <a:rPr lang="en-PH" sz="4000" dirty="0">
                <a:latin typeface="Helvetica" charset="0"/>
                <a:ea typeface="Helvetica" charset="0"/>
                <a:cs typeface="Helvetica" charset="0"/>
              </a:rPr>
              <a:t>H</a:t>
            </a:r>
            <a:r>
              <a:rPr lang="en-PH" sz="4000" dirty="0" smtClean="0">
                <a:latin typeface="Helvetica" charset="0"/>
                <a:ea typeface="Helvetica" charset="0"/>
                <a:cs typeface="Helvetica" charset="0"/>
              </a:rPr>
              <a:t>ighlight </a:t>
            </a:r>
            <a:r>
              <a:rPr lang="en-PH" sz="4000" dirty="0">
                <a:latin typeface="Helvetica" charset="0"/>
                <a:ea typeface="Helvetica" charset="0"/>
                <a:cs typeface="Helvetica" charset="0"/>
              </a:rPr>
              <a:t>your professional strengths in </a:t>
            </a:r>
            <a:r>
              <a:rPr lang="en-PH" sz="4000" dirty="0" smtClean="0">
                <a:latin typeface="Helvetica" charset="0"/>
                <a:ea typeface="Helvetica" charset="0"/>
                <a:cs typeface="Helvetica" charset="0"/>
              </a:rPr>
              <a:t>teaching;</a:t>
            </a:r>
          </a:p>
          <a:p>
            <a:pPr marL="457200" indent="-457200" algn="just">
              <a:buFont typeface="Arial" panose="020B0604020202020204" pitchFamily="34" charset="0"/>
              <a:buChar char="•"/>
            </a:pPr>
            <a:r>
              <a:rPr lang="en-PH" sz="4000" dirty="0">
                <a:latin typeface="Helvetica" charset="0"/>
                <a:ea typeface="Helvetica" charset="0"/>
                <a:cs typeface="Helvetica" charset="0"/>
              </a:rPr>
              <a:t>H</a:t>
            </a:r>
            <a:r>
              <a:rPr lang="en-PH" sz="4000" dirty="0" smtClean="0">
                <a:latin typeface="Helvetica" charset="0"/>
                <a:ea typeface="Helvetica" charset="0"/>
                <a:cs typeface="Helvetica" charset="0"/>
              </a:rPr>
              <a:t>elp </a:t>
            </a:r>
            <a:r>
              <a:rPr lang="en-PH" sz="4000" dirty="0">
                <a:latin typeface="Helvetica" charset="0"/>
                <a:ea typeface="Helvetica" charset="0"/>
                <a:cs typeface="Helvetica" charset="0"/>
              </a:rPr>
              <a:t>you reflect on your teaching practices that pave the way </a:t>
            </a:r>
            <a:r>
              <a:rPr lang="en-PH" sz="4000" dirty="0" smtClean="0">
                <a:latin typeface="Helvetica" charset="0"/>
                <a:ea typeface="Helvetica" charset="0"/>
                <a:cs typeface="Helvetica" charset="0"/>
              </a:rPr>
              <a:t>for professional </a:t>
            </a:r>
            <a:r>
              <a:rPr lang="en-PH" sz="4000" dirty="0">
                <a:latin typeface="Helvetica" charset="0"/>
                <a:ea typeface="Helvetica" charset="0"/>
                <a:cs typeface="Helvetica" charset="0"/>
              </a:rPr>
              <a:t>advancement</a:t>
            </a:r>
            <a:r>
              <a:rPr lang="en-PH" sz="4000" dirty="0" smtClean="0">
                <a:latin typeface="Helvetica" charset="0"/>
                <a:ea typeface="Helvetica" charset="0"/>
                <a:cs typeface="Helvetica" charset="0"/>
              </a:rPr>
              <a:t>;</a:t>
            </a:r>
          </a:p>
        </p:txBody>
      </p:sp>
      <p:sp>
        <p:nvSpPr>
          <p:cNvPr id="15" name="TextBox 14"/>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20761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2" y="624340"/>
            <a:ext cx="8229600" cy="785660"/>
          </a:xfrm>
        </p:spPr>
        <p:txBody>
          <a:bodyPr>
            <a:normAutofit/>
          </a:bodyPr>
          <a:lstStyle/>
          <a:p>
            <a:r>
              <a:rPr lang="en-PH" sz="3200" b="1" dirty="0" smtClean="0">
                <a:solidFill>
                  <a:srgbClr val="7030A0"/>
                </a:solidFill>
                <a:latin typeface="Helvetica" charset="0"/>
                <a:ea typeface="Helvetica" charset="0"/>
                <a:cs typeface="Helvetica" charset="0"/>
              </a:rPr>
              <a:t>What are Annotations important?</a:t>
            </a:r>
            <a:endParaRPr lang="en-PH" sz="3200" b="1" dirty="0">
              <a:solidFill>
                <a:srgbClr val="7030A0"/>
              </a:solidFill>
              <a:latin typeface="Helvetica" charset="0"/>
              <a:ea typeface="Helvetica" charset="0"/>
              <a:cs typeface="Helvetica" charset="0"/>
            </a:endParaRPr>
          </a:p>
        </p:txBody>
      </p:sp>
      <p:sp>
        <p:nvSpPr>
          <p:cNvPr id="6" name="Rectangle 5"/>
          <p:cNvSpPr/>
          <p:nvPr/>
        </p:nvSpPr>
        <p:spPr>
          <a:xfrm>
            <a:off x="224852" y="1410000"/>
            <a:ext cx="8751508" cy="4493538"/>
          </a:xfrm>
          <a:prstGeom prst="rect">
            <a:avLst/>
          </a:prstGeom>
        </p:spPr>
        <p:txBody>
          <a:bodyPr wrap="square">
            <a:spAutoFit/>
          </a:bodyPr>
          <a:lstStyle/>
          <a:p>
            <a:pPr algn="just"/>
            <a:r>
              <a:rPr lang="en-PH" sz="3400" b="1" dirty="0">
                <a:latin typeface="Helvetica" charset="0"/>
                <a:ea typeface="Helvetica" charset="0"/>
                <a:cs typeface="Helvetica" charset="0"/>
              </a:rPr>
              <a:t>Annotations </a:t>
            </a:r>
            <a:r>
              <a:rPr lang="en-PH" sz="3400" b="1" dirty="0" smtClean="0">
                <a:latin typeface="Helvetica" charset="0"/>
                <a:ea typeface="Helvetica" charset="0"/>
                <a:cs typeface="Helvetica" charset="0"/>
              </a:rPr>
              <a:t>are important because they:</a:t>
            </a:r>
            <a:endParaRPr lang="en-PH" sz="3400" b="1" dirty="0">
              <a:latin typeface="Helvetica" charset="0"/>
              <a:ea typeface="Helvetica" charset="0"/>
              <a:cs typeface="Helvetica" charset="0"/>
            </a:endParaRPr>
          </a:p>
          <a:p>
            <a:pPr marL="457200" indent="-457200" algn="just">
              <a:buFont typeface="Arial" panose="020B0604020202020204" pitchFamily="34" charset="0"/>
              <a:buChar char="•"/>
            </a:pPr>
            <a:r>
              <a:rPr lang="en-PH" sz="3600" dirty="0" smtClean="0">
                <a:latin typeface="Helvetica" charset="0"/>
                <a:ea typeface="Helvetica" charset="0"/>
                <a:cs typeface="Helvetica" charset="0"/>
              </a:rPr>
              <a:t>Describe </a:t>
            </a:r>
            <a:r>
              <a:rPr lang="en-PH" sz="3600" dirty="0">
                <a:latin typeface="Helvetica" charset="0"/>
                <a:ea typeface="Helvetica" charset="0"/>
                <a:cs typeface="Helvetica" charset="0"/>
              </a:rPr>
              <a:t>your intentions, goals and purposes towards career </a:t>
            </a:r>
            <a:r>
              <a:rPr lang="en-PH" sz="3600" dirty="0" smtClean="0">
                <a:latin typeface="Helvetica" charset="0"/>
                <a:ea typeface="Helvetica" charset="0"/>
                <a:cs typeface="Helvetica" charset="0"/>
              </a:rPr>
              <a:t>growth;</a:t>
            </a:r>
          </a:p>
          <a:p>
            <a:pPr marL="457200" indent="-457200" algn="just">
              <a:buFont typeface="Arial" panose="020B0604020202020204" pitchFamily="34" charset="0"/>
              <a:buChar char="•"/>
            </a:pPr>
            <a:r>
              <a:rPr lang="en-PH" sz="3600" dirty="0">
                <a:latin typeface="Helvetica" charset="0"/>
                <a:ea typeface="Helvetica" charset="0"/>
                <a:cs typeface="Helvetica" charset="0"/>
              </a:rPr>
              <a:t>P</a:t>
            </a:r>
            <a:r>
              <a:rPr lang="en-PH" sz="3600" dirty="0" smtClean="0">
                <a:latin typeface="Helvetica" charset="0"/>
                <a:ea typeface="Helvetica" charset="0"/>
                <a:cs typeface="Helvetica" charset="0"/>
              </a:rPr>
              <a:t>resent </a:t>
            </a:r>
            <a:r>
              <a:rPr lang="en-PH" sz="3600" dirty="0">
                <a:latin typeface="Helvetica" charset="0"/>
                <a:ea typeface="Helvetica" charset="0"/>
                <a:cs typeface="Helvetica" charset="0"/>
              </a:rPr>
              <a:t>and explain credentials required by the Rater for ranking </a:t>
            </a:r>
            <a:r>
              <a:rPr lang="en-PH" sz="3600" dirty="0" smtClean="0">
                <a:latin typeface="Helvetica" charset="0"/>
                <a:ea typeface="Helvetica" charset="0"/>
                <a:cs typeface="Helvetica" charset="0"/>
              </a:rPr>
              <a:t>and promotion</a:t>
            </a:r>
            <a:r>
              <a:rPr lang="en-PH" sz="3600" dirty="0">
                <a:latin typeface="Helvetica" charset="0"/>
                <a:ea typeface="Helvetica" charset="0"/>
                <a:cs typeface="Helvetica" charset="0"/>
              </a:rPr>
              <a:t>; </a:t>
            </a:r>
            <a:r>
              <a:rPr lang="en-PH" sz="3600" dirty="0" smtClean="0">
                <a:latin typeface="Helvetica" charset="0"/>
                <a:ea typeface="Helvetica" charset="0"/>
                <a:cs typeface="Helvetica" charset="0"/>
              </a:rPr>
              <a:t>and</a:t>
            </a:r>
          </a:p>
          <a:p>
            <a:pPr marL="457200" indent="-457200" algn="just">
              <a:buFont typeface="Arial" panose="020B0604020202020204" pitchFamily="34" charset="0"/>
              <a:buChar char="•"/>
            </a:pPr>
            <a:r>
              <a:rPr lang="en-PH" sz="3600" dirty="0">
                <a:latin typeface="Helvetica" charset="0"/>
                <a:ea typeface="Helvetica" charset="0"/>
                <a:cs typeface="Helvetica" charset="0"/>
              </a:rPr>
              <a:t>M</a:t>
            </a:r>
            <a:r>
              <a:rPr lang="en-PH" sz="3600" dirty="0" smtClean="0">
                <a:latin typeface="Helvetica" charset="0"/>
                <a:ea typeface="Helvetica" charset="0"/>
                <a:cs typeface="Helvetica" charset="0"/>
              </a:rPr>
              <a:t>ake </a:t>
            </a:r>
            <a:r>
              <a:rPr lang="en-PH" sz="3600" dirty="0">
                <a:latin typeface="Helvetica" charset="0"/>
                <a:ea typeface="Helvetica" charset="0"/>
                <a:cs typeface="Helvetica" charset="0"/>
              </a:rPr>
              <a:t>it easier for the Rater to rate your performance.</a:t>
            </a:r>
          </a:p>
        </p:txBody>
      </p:sp>
      <p:sp>
        <p:nvSpPr>
          <p:cNvPr id="15" name="TextBox 14"/>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3860301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0900"/>
            <a:ext cx="8229600" cy="1055077"/>
          </a:xfrm>
        </p:spPr>
        <p:txBody>
          <a:bodyPr>
            <a:normAutofit/>
          </a:bodyPr>
          <a:lstStyle/>
          <a:p>
            <a:r>
              <a:rPr lang="en-PH" sz="3200" b="1" dirty="0" smtClean="0">
                <a:solidFill>
                  <a:srgbClr val="7030A0"/>
                </a:solidFill>
                <a:latin typeface="Helvetica" charset="0"/>
                <a:ea typeface="Helvetica" charset="0"/>
                <a:cs typeface="Helvetica" charset="0"/>
              </a:rPr>
              <a:t>What do you Annotate?</a:t>
            </a:r>
            <a:endParaRPr lang="en-PH" sz="3200" b="1" dirty="0">
              <a:solidFill>
                <a:srgbClr val="7030A0"/>
              </a:solidFill>
              <a:latin typeface="Helvetica" charset="0"/>
              <a:ea typeface="Helvetica" charset="0"/>
              <a:cs typeface="Helvetica" charset="0"/>
            </a:endParaRPr>
          </a:p>
        </p:txBody>
      </p:sp>
      <p:sp>
        <p:nvSpPr>
          <p:cNvPr id="6" name="Rectangle 5"/>
          <p:cNvSpPr/>
          <p:nvPr/>
        </p:nvSpPr>
        <p:spPr>
          <a:xfrm>
            <a:off x="457199" y="1630736"/>
            <a:ext cx="8229601" cy="3046988"/>
          </a:xfrm>
          <a:prstGeom prst="rect">
            <a:avLst/>
          </a:prstGeom>
        </p:spPr>
        <p:txBody>
          <a:bodyPr wrap="square">
            <a:spAutoFit/>
          </a:bodyPr>
          <a:lstStyle/>
          <a:p>
            <a:r>
              <a:rPr lang="en-PH" sz="4800" dirty="0">
                <a:latin typeface="Helvetica" charset="0"/>
                <a:ea typeface="Helvetica" charset="0"/>
                <a:cs typeface="Helvetica" charset="0"/>
              </a:rPr>
              <a:t>When writing annotations, you need to present </a:t>
            </a:r>
            <a:r>
              <a:rPr lang="en-PH" sz="4800" dirty="0" smtClean="0">
                <a:latin typeface="Helvetica" charset="0"/>
                <a:ea typeface="Helvetica" charset="0"/>
                <a:cs typeface="Helvetica" charset="0"/>
              </a:rPr>
              <a:t>evidence of good practice </a:t>
            </a:r>
            <a:r>
              <a:rPr lang="en-PH" sz="4800" dirty="0">
                <a:latin typeface="Helvetica" charset="0"/>
                <a:ea typeface="Helvetica" charset="0"/>
                <a:cs typeface="Helvetica" charset="0"/>
              </a:rPr>
              <a:t>in the various Key Result Areas. </a:t>
            </a:r>
            <a:endParaRPr lang="en-PH" sz="4800" dirty="0" smtClean="0">
              <a:latin typeface="Helvetica" charset="0"/>
              <a:ea typeface="Helvetica" charset="0"/>
              <a:cs typeface="Helvetica" charset="0"/>
            </a:endParaRPr>
          </a:p>
        </p:txBody>
      </p:sp>
      <p:sp>
        <p:nvSpPr>
          <p:cNvPr id="15" name="TextBox 14"/>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3055483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11354"/>
            <a:ext cx="8229600" cy="1055077"/>
          </a:xfrm>
        </p:spPr>
        <p:txBody>
          <a:bodyPr>
            <a:normAutofit/>
          </a:bodyPr>
          <a:lstStyle/>
          <a:p>
            <a:r>
              <a:rPr lang="en-PH" sz="3200" b="1" dirty="0" smtClean="0">
                <a:solidFill>
                  <a:srgbClr val="7030A0"/>
                </a:solidFill>
                <a:latin typeface="Helvetica" charset="0"/>
                <a:ea typeface="Helvetica" charset="0"/>
                <a:cs typeface="Helvetica" charset="0"/>
              </a:rPr>
              <a:t>What do you Annotate?</a:t>
            </a:r>
            <a:endParaRPr lang="en-PH" sz="3200" b="1" dirty="0">
              <a:solidFill>
                <a:srgbClr val="7030A0"/>
              </a:solidFill>
              <a:latin typeface="Helvetica" charset="0"/>
              <a:ea typeface="Helvetica" charset="0"/>
              <a:cs typeface="Helvetica" charset="0"/>
            </a:endParaRPr>
          </a:p>
        </p:txBody>
      </p:sp>
      <p:sp>
        <p:nvSpPr>
          <p:cNvPr id="15" name="TextBox 14"/>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5" name="Rectangle 4"/>
          <p:cNvSpPr/>
          <p:nvPr/>
        </p:nvSpPr>
        <p:spPr>
          <a:xfrm>
            <a:off x="106680" y="1310003"/>
            <a:ext cx="9037320" cy="3785652"/>
          </a:xfrm>
          <a:prstGeom prst="rect">
            <a:avLst/>
          </a:prstGeom>
        </p:spPr>
        <p:txBody>
          <a:bodyPr wrap="square">
            <a:spAutoFit/>
          </a:bodyPr>
          <a:lstStyle/>
          <a:p>
            <a:r>
              <a:rPr lang="en-PH" sz="4800" dirty="0" smtClean="0">
                <a:latin typeface="Helvetica" charset="0"/>
                <a:ea typeface="Helvetica" charset="0"/>
                <a:cs typeface="Helvetica" charset="0"/>
              </a:rPr>
              <a:t>The </a:t>
            </a:r>
            <a:r>
              <a:rPr lang="en-PH" sz="4800" dirty="0">
                <a:latin typeface="Helvetica" charset="0"/>
                <a:ea typeface="Helvetica" charset="0"/>
                <a:cs typeface="Helvetica" charset="0"/>
              </a:rPr>
              <a:t>following are </a:t>
            </a:r>
            <a:r>
              <a:rPr lang="en-PH" sz="4800" dirty="0" smtClean="0">
                <a:latin typeface="Helvetica" charset="0"/>
                <a:ea typeface="Helvetica" charset="0"/>
                <a:cs typeface="Helvetica" charset="0"/>
              </a:rPr>
              <a:t>possibilities for </a:t>
            </a:r>
            <a:r>
              <a:rPr lang="en-PH" sz="4800" dirty="0">
                <a:latin typeface="Helvetica" charset="0"/>
                <a:ea typeface="Helvetica" charset="0"/>
                <a:cs typeface="Helvetica" charset="0"/>
              </a:rPr>
              <a:t>annotations</a:t>
            </a:r>
            <a:r>
              <a:rPr lang="en-PH" sz="4800" dirty="0" smtClean="0">
                <a:latin typeface="Helvetica" charset="0"/>
                <a:ea typeface="Helvetica" charset="0"/>
                <a:cs typeface="Helvetica" charset="0"/>
              </a:rPr>
              <a:t>:</a:t>
            </a:r>
            <a:endParaRPr lang="en-PH" sz="4800" dirty="0">
              <a:latin typeface="Helvetica" charset="0"/>
              <a:ea typeface="Helvetica" charset="0"/>
              <a:cs typeface="Helvetica" charset="0"/>
            </a:endParaRPr>
          </a:p>
          <a:p>
            <a:r>
              <a:rPr lang="en-PH" sz="4800" dirty="0" smtClean="0">
                <a:latin typeface="Helvetica" charset="0"/>
                <a:ea typeface="Helvetica" charset="0"/>
                <a:cs typeface="Helvetica" charset="0"/>
              </a:rPr>
              <a:t>1. Documents/artifacts </a:t>
            </a:r>
            <a:r>
              <a:rPr lang="en-PH" sz="4800" dirty="0">
                <a:latin typeface="Helvetica" charset="0"/>
                <a:ea typeface="Helvetica" charset="0"/>
                <a:cs typeface="Helvetica" charset="0"/>
              </a:rPr>
              <a:t>that show your creativity </a:t>
            </a:r>
            <a:r>
              <a:rPr lang="en-PH" sz="4800" dirty="0" smtClean="0">
                <a:latin typeface="Helvetica" charset="0"/>
                <a:ea typeface="Helvetica" charset="0"/>
                <a:cs typeface="Helvetica" charset="0"/>
              </a:rPr>
              <a:t>and resourcefulness </a:t>
            </a:r>
            <a:r>
              <a:rPr lang="en-PH" sz="4800" dirty="0">
                <a:latin typeface="Helvetica" charset="0"/>
                <a:ea typeface="Helvetica" charset="0"/>
                <a:cs typeface="Helvetica" charset="0"/>
              </a:rPr>
              <a:t>in </a:t>
            </a:r>
            <a:r>
              <a:rPr lang="en-PH" sz="4800" dirty="0" smtClean="0">
                <a:latin typeface="Helvetica" charset="0"/>
                <a:ea typeface="Helvetica" charset="0"/>
                <a:cs typeface="Helvetica" charset="0"/>
              </a:rPr>
              <a:t>teaching;</a:t>
            </a:r>
          </a:p>
        </p:txBody>
      </p:sp>
    </p:spTree>
    <p:extLst>
      <p:ext uri="{BB962C8B-B14F-4D97-AF65-F5344CB8AC3E}">
        <p14:creationId xmlns:p14="http://schemas.microsoft.com/office/powerpoint/2010/main" val="2538415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11354"/>
            <a:ext cx="8229600" cy="1055077"/>
          </a:xfrm>
        </p:spPr>
        <p:txBody>
          <a:bodyPr>
            <a:normAutofit/>
          </a:bodyPr>
          <a:lstStyle/>
          <a:p>
            <a:r>
              <a:rPr lang="en-PH" sz="3200" b="1" dirty="0" smtClean="0">
                <a:solidFill>
                  <a:srgbClr val="7030A0"/>
                </a:solidFill>
                <a:latin typeface="Helvetica" charset="0"/>
                <a:ea typeface="Helvetica" charset="0"/>
                <a:cs typeface="Helvetica" charset="0"/>
              </a:rPr>
              <a:t>What do you Annotate?</a:t>
            </a:r>
            <a:endParaRPr lang="en-PH" sz="3200" b="1" dirty="0">
              <a:solidFill>
                <a:srgbClr val="7030A0"/>
              </a:solidFill>
              <a:latin typeface="Helvetica" charset="0"/>
              <a:ea typeface="Helvetica" charset="0"/>
              <a:cs typeface="Helvetica" charset="0"/>
            </a:endParaRPr>
          </a:p>
        </p:txBody>
      </p:sp>
      <p:sp>
        <p:nvSpPr>
          <p:cNvPr id="15" name="TextBox 14"/>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5" name="Rectangle 4"/>
          <p:cNvSpPr/>
          <p:nvPr/>
        </p:nvSpPr>
        <p:spPr>
          <a:xfrm>
            <a:off x="106680" y="1310003"/>
            <a:ext cx="9037320" cy="4832092"/>
          </a:xfrm>
          <a:prstGeom prst="rect">
            <a:avLst/>
          </a:prstGeom>
        </p:spPr>
        <p:txBody>
          <a:bodyPr wrap="square">
            <a:spAutoFit/>
          </a:bodyPr>
          <a:lstStyle/>
          <a:p>
            <a:r>
              <a:rPr lang="en-PH" sz="4000" dirty="0" smtClean="0">
                <a:latin typeface="Helvetica" charset="0"/>
                <a:ea typeface="Helvetica" charset="0"/>
                <a:cs typeface="Helvetica" charset="0"/>
              </a:rPr>
              <a:t>The </a:t>
            </a:r>
            <a:r>
              <a:rPr lang="en-PH" sz="4000" dirty="0">
                <a:latin typeface="Helvetica" charset="0"/>
                <a:ea typeface="Helvetica" charset="0"/>
                <a:cs typeface="Helvetica" charset="0"/>
              </a:rPr>
              <a:t>following are </a:t>
            </a:r>
            <a:r>
              <a:rPr lang="en-PH" sz="4000" dirty="0" smtClean="0">
                <a:latin typeface="Helvetica" charset="0"/>
                <a:ea typeface="Helvetica" charset="0"/>
                <a:cs typeface="Helvetica" charset="0"/>
              </a:rPr>
              <a:t>possibilities for </a:t>
            </a:r>
            <a:r>
              <a:rPr lang="en-PH" sz="4000" dirty="0">
                <a:latin typeface="Helvetica" charset="0"/>
                <a:ea typeface="Helvetica" charset="0"/>
                <a:cs typeface="Helvetica" charset="0"/>
              </a:rPr>
              <a:t>annotations</a:t>
            </a:r>
            <a:r>
              <a:rPr lang="en-PH" sz="4000" dirty="0" smtClean="0">
                <a:latin typeface="Helvetica" charset="0"/>
                <a:ea typeface="Helvetica" charset="0"/>
                <a:cs typeface="Helvetica" charset="0"/>
              </a:rPr>
              <a:t>:</a:t>
            </a:r>
            <a:endParaRPr lang="en-PH" sz="4000" dirty="0">
              <a:latin typeface="Helvetica" charset="0"/>
              <a:ea typeface="Helvetica" charset="0"/>
              <a:cs typeface="Helvetica" charset="0"/>
            </a:endParaRPr>
          </a:p>
          <a:p>
            <a:r>
              <a:rPr lang="en-PH" sz="4400" dirty="0" smtClean="0">
                <a:latin typeface="Helvetica" charset="0"/>
                <a:ea typeface="Helvetica" charset="0"/>
                <a:cs typeface="Helvetica" charset="0"/>
              </a:rPr>
              <a:t>2. Evidences </a:t>
            </a:r>
            <a:r>
              <a:rPr lang="en-PH" sz="4400" dirty="0">
                <a:latin typeface="Helvetica" charset="0"/>
                <a:ea typeface="Helvetica" charset="0"/>
                <a:cs typeface="Helvetica" charset="0"/>
              </a:rPr>
              <a:t>that may fully satisfy the requirements of </a:t>
            </a:r>
            <a:r>
              <a:rPr lang="en-PH" sz="4400" dirty="0" smtClean="0">
                <a:latin typeface="Helvetica" charset="0"/>
                <a:ea typeface="Helvetica" charset="0"/>
                <a:cs typeface="Helvetica" charset="0"/>
              </a:rPr>
              <a:t>the performance </a:t>
            </a:r>
            <a:r>
              <a:rPr lang="en-PH" sz="4400" dirty="0">
                <a:latin typeface="Helvetica" charset="0"/>
                <a:ea typeface="Helvetica" charset="0"/>
                <a:cs typeface="Helvetica" charset="0"/>
              </a:rPr>
              <a:t>indicators but do not clearly demonstrate their </a:t>
            </a:r>
            <a:r>
              <a:rPr lang="en-PH" sz="4400" dirty="0" smtClean="0">
                <a:latin typeface="Helvetica" charset="0"/>
                <a:ea typeface="Helvetica" charset="0"/>
                <a:cs typeface="Helvetica" charset="0"/>
              </a:rPr>
              <a:t>link to </a:t>
            </a:r>
            <a:r>
              <a:rPr lang="en-PH" sz="4400" dirty="0">
                <a:latin typeface="Helvetica" charset="0"/>
                <a:ea typeface="Helvetica" charset="0"/>
                <a:cs typeface="Helvetica" charset="0"/>
              </a:rPr>
              <a:t>the indicators themselves; </a:t>
            </a:r>
            <a:r>
              <a:rPr lang="en-PH" sz="4400" dirty="0" smtClean="0">
                <a:latin typeface="Helvetica" charset="0"/>
                <a:ea typeface="Helvetica" charset="0"/>
                <a:cs typeface="Helvetica" charset="0"/>
              </a:rPr>
              <a:t>and</a:t>
            </a:r>
            <a:endParaRPr lang="en-PH" sz="4400" dirty="0">
              <a:latin typeface="Helvetica" charset="0"/>
              <a:ea typeface="Helvetica" charset="0"/>
              <a:cs typeface="Helvetica" charset="0"/>
            </a:endParaRPr>
          </a:p>
        </p:txBody>
      </p:sp>
    </p:spTree>
    <p:extLst>
      <p:ext uri="{BB962C8B-B14F-4D97-AF65-F5344CB8AC3E}">
        <p14:creationId xmlns:p14="http://schemas.microsoft.com/office/powerpoint/2010/main" val="2433425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11354"/>
            <a:ext cx="8229600" cy="1055077"/>
          </a:xfrm>
        </p:spPr>
        <p:txBody>
          <a:bodyPr>
            <a:normAutofit/>
          </a:bodyPr>
          <a:lstStyle/>
          <a:p>
            <a:r>
              <a:rPr lang="en-PH" sz="3200" b="1" dirty="0" smtClean="0">
                <a:solidFill>
                  <a:srgbClr val="7030A0"/>
                </a:solidFill>
                <a:latin typeface="Helvetica" charset="0"/>
                <a:ea typeface="Helvetica" charset="0"/>
                <a:cs typeface="Helvetica" charset="0"/>
              </a:rPr>
              <a:t>What do you Annotate?</a:t>
            </a:r>
            <a:endParaRPr lang="en-PH" sz="3200" b="1" dirty="0">
              <a:solidFill>
                <a:srgbClr val="7030A0"/>
              </a:solidFill>
              <a:latin typeface="Helvetica" charset="0"/>
              <a:ea typeface="Helvetica" charset="0"/>
              <a:cs typeface="Helvetica" charset="0"/>
            </a:endParaRPr>
          </a:p>
        </p:txBody>
      </p:sp>
      <p:sp>
        <p:nvSpPr>
          <p:cNvPr id="15" name="TextBox 14"/>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5" name="Rectangle 4"/>
          <p:cNvSpPr/>
          <p:nvPr/>
        </p:nvSpPr>
        <p:spPr>
          <a:xfrm>
            <a:off x="106680" y="1310003"/>
            <a:ext cx="9037320" cy="5016758"/>
          </a:xfrm>
          <a:prstGeom prst="rect">
            <a:avLst/>
          </a:prstGeom>
        </p:spPr>
        <p:txBody>
          <a:bodyPr wrap="square">
            <a:spAutoFit/>
          </a:bodyPr>
          <a:lstStyle/>
          <a:p>
            <a:r>
              <a:rPr lang="en-PH" sz="4000" dirty="0" smtClean="0">
                <a:latin typeface="Helvetica" charset="0"/>
                <a:ea typeface="Helvetica" charset="0"/>
                <a:cs typeface="Helvetica" charset="0"/>
              </a:rPr>
              <a:t>The </a:t>
            </a:r>
            <a:r>
              <a:rPr lang="en-PH" sz="4000" dirty="0">
                <a:latin typeface="Helvetica" charset="0"/>
                <a:ea typeface="Helvetica" charset="0"/>
                <a:cs typeface="Helvetica" charset="0"/>
              </a:rPr>
              <a:t>following are </a:t>
            </a:r>
            <a:r>
              <a:rPr lang="en-PH" sz="4000" dirty="0" smtClean="0">
                <a:latin typeface="Helvetica" charset="0"/>
                <a:ea typeface="Helvetica" charset="0"/>
                <a:cs typeface="Helvetica" charset="0"/>
              </a:rPr>
              <a:t>possibilities for </a:t>
            </a:r>
            <a:r>
              <a:rPr lang="en-PH" sz="4000" dirty="0">
                <a:latin typeface="Helvetica" charset="0"/>
                <a:ea typeface="Helvetica" charset="0"/>
                <a:cs typeface="Helvetica" charset="0"/>
              </a:rPr>
              <a:t>annotations</a:t>
            </a:r>
            <a:r>
              <a:rPr lang="en-PH" sz="4000" dirty="0" smtClean="0">
                <a:latin typeface="Helvetica" charset="0"/>
                <a:ea typeface="Helvetica" charset="0"/>
                <a:cs typeface="Helvetica" charset="0"/>
              </a:rPr>
              <a:t>:</a:t>
            </a:r>
            <a:endParaRPr lang="en-PH" sz="4000" dirty="0">
              <a:latin typeface="Helvetica" charset="0"/>
              <a:ea typeface="Helvetica" charset="0"/>
              <a:cs typeface="Helvetica" charset="0"/>
            </a:endParaRPr>
          </a:p>
          <a:p>
            <a:r>
              <a:rPr lang="en-PH" sz="4800" dirty="0" smtClean="0">
                <a:latin typeface="Helvetica" charset="0"/>
                <a:ea typeface="Helvetica" charset="0"/>
                <a:cs typeface="Helvetica" charset="0"/>
              </a:rPr>
              <a:t>3. Classroom </a:t>
            </a:r>
            <a:r>
              <a:rPr lang="en-PH" sz="4800" dirty="0">
                <a:latin typeface="Helvetica" charset="0"/>
                <a:ea typeface="Helvetica" charset="0"/>
                <a:cs typeface="Helvetica" charset="0"/>
              </a:rPr>
              <a:t>context that explains your teaching practice and </a:t>
            </a:r>
            <a:r>
              <a:rPr lang="en-PH" sz="4800" dirty="0" smtClean="0">
                <a:latin typeface="Helvetica" charset="0"/>
                <a:ea typeface="Helvetica" charset="0"/>
                <a:cs typeface="Helvetica" charset="0"/>
              </a:rPr>
              <a:t>the realities </a:t>
            </a:r>
            <a:r>
              <a:rPr lang="en-PH" sz="4800" dirty="0">
                <a:latin typeface="Helvetica" charset="0"/>
                <a:ea typeface="Helvetica" charset="0"/>
                <a:cs typeface="Helvetica" charset="0"/>
              </a:rPr>
              <a:t>you face in the </a:t>
            </a:r>
            <a:r>
              <a:rPr lang="en-PH" sz="4800" dirty="0" smtClean="0">
                <a:latin typeface="Helvetica" charset="0"/>
                <a:ea typeface="Helvetica" charset="0"/>
                <a:cs typeface="Helvetica" charset="0"/>
              </a:rPr>
              <a:t>classroom/school/community </a:t>
            </a:r>
            <a:r>
              <a:rPr lang="en-PH" sz="4800" dirty="0">
                <a:latin typeface="Helvetica" charset="0"/>
                <a:ea typeface="Helvetica" charset="0"/>
                <a:cs typeface="Helvetica" charset="0"/>
              </a:rPr>
              <a:t>context.</a:t>
            </a:r>
          </a:p>
        </p:txBody>
      </p:sp>
    </p:spTree>
    <p:extLst>
      <p:ext uri="{BB962C8B-B14F-4D97-AF65-F5344CB8AC3E}">
        <p14:creationId xmlns:p14="http://schemas.microsoft.com/office/powerpoint/2010/main" val="3784905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544570"/>
            <a:ext cx="8930640" cy="1055077"/>
          </a:xfrm>
        </p:spPr>
        <p:txBody>
          <a:bodyPr>
            <a:normAutofit/>
          </a:bodyPr>
          <a:lstStyle/>
          <a:p>
            <a:pPr algn="ctr"/>
            <a:r>
              <a:rPr lang="en-PH" sz="3200" b="1" dirty="0" smtClean="0">
                <a:solidFill>
                  <a:srgbClr val="7030A0"/>
                </a:solidFill>
                <a:latin typeface="Helvetica" charset="0"/>
                <a:ea typeface="Helvetica" charset="0"/>
                <a:cs typeface="Helvetica" charset="0"/>
              </a:rPr>
              <a:t>Guide in writing annotations for a particular MOV in the Portfolio</a:t>
            </a:r>
            <a:endParaRPr lang="en-PH" sz="3200" b="1" dirty="0">
              <a:solidFill>
                <a:srgbClr val="7030A0"/>
              </a:solidFill>
              <a:latin typeface="Helvetica" charset="0"/>
              <a:ea typeface="Helvetica" charset="0"/>
              <a:cs typeface="Helvetica" charset="0"/>
            </a:endParaRPr>
          </a:p>
        </p:txBody>
      </p:sp>
      <p:sp>
        <p:nvSpPr>
          <p:cNvPr id="6" name="Rectangle 5"/>
          <p:cNvSpPr/>
          <p:nvPr/>
        </p:nvSpPr>
        <p:spPr>
          <a:xfrm>
            <a:off x="224852" y="1632863"/>
            <a:ext cx="8812468" cy="5139869"/>
          </a:xfrm>
          <a:prstGeom prst="rect">
            <a:avLst/>
          </a:prstGeom>
        </p:spPr>
        <p:txBody>
          <a:bodyPr wrap="square">
            <a:spAutoFit/>
          </a:bodyPr>
          <a:lstStyle/>
          <a:p>
            <a:r>
              <a:rPr lang="en-PH" sz="3200" b="1" dirty="0" smtClean="0">
                <a:latin typeface="Helvetica" charset="0"/>
                <a:ea typeface="Helvetica" charset="0"/>
                <a:cs typeface="Helvetica" charset="0"/>
              </a:rPr>
              <a:t>Step 1</a:t>
            </a:r>
            <a:r>
              <a:rPr lang="en-PH" sz="3200" b="1" dirty="0">
                <a:latin typeface="Helvetica" charset="0"/>
                <a:ea typeface="Helvetica" charset="0"/>
                <a:cs typeface="Helvetica" charset="0"/>
              </a:rPr>
              <a:t>. Describe the Means of Verification (MOV) that you want to annotate. </a:t>
            </a:r>
            <a:endParaRPr lang="en-PH" sz="3200" b="1" dirty="0" smtClean="0">
              <a:latin typeface="Helvetica" charset="0"/>
              <a:ea typeface="Helvetica" charset="0"/>
              <a:cs typeface="Helvetica" charset="0"/>
            </a:endParaRPr>
          </a:p>
          <a:p>
            <a:endParaRPr lang="en-PH" sz="1600" dirty="0">
              <a:latin typeface="Helvetica" charset="0"/>
              <a:ea typeface="Helvetica" charset="0"/>
              <a:cs typeface="Helvetica" charset="0"/>
            </a:endParaRPr>
          </a:p>
          <a:p>
            <a:r>
              <a:rPr lang="en-PH" sz="3200" dirty="0">
                <a:latin typeface="Helvetica" charset="0"/>
                <a:ea typeface="Helvetica" charset="0"/>
                <a:cs typeface="Helvetica" charset="0"/>
              </a:rPr>
              <a:t>The following questions may help you </a:t>
            </a:r>
            <a:r>
              <a:rPr lang="en-PH" sz="3200" dirty="0" smtClean="0">
                <a:latin typeface="Helvetica" charset="0"/>
                <a:ea typeface="Helvetica" charset="0"/>
                <a:cs typeface="Helvetica" charset="0"/>
              </a:rPr>
              <a:t>describe the </a:t>
            </a:r>
            <a:r>
              <a:rPr lang="en-PH" sz="3200" dirty="0">
                <a:latin typeface="Helvetica" charset="0"/>
                <a:ea typeface="Helvetica" charset="0"/>
                <a:cs typeface="Helvetica" charset="0"/>
              </a:rPr>
              <a:t>MOV that you want to annotate:</a:t>
            </a:r>
          </a:p>
          <a:p>
            <a:r>
              <a:rPr lang="en-PH" sz="4000" dirty="0">
                <a:latin typeface="Helvetica" charset="0"/>
                <a:ea typeface="Helvetica" charset="0"/>
                <a:cs typeface="Helvetica" charset="0"/>
              </a:rPr>
              <a:t>a. What is </a:t>
            </a:r>
            <a:r>
              <a:rPr lang="en-PH" sz="4000" dirty="0" smtClean="0">
                <a:latin typeface="Helvetica" charset="0"/>
                <a:ea typeface="Helvetica" charset="0"/>
                <a:cs typeface="Helvetica" charset="0"/>
              </a:rPr>
              <a:t>my </a:t>
            </a:r>
            <a:r>
              <a:rPr lang="en-PH" sz="4000" dirty="0">
                <a:latin typeface="Helvetica" charset="0"/>
                <a:ea typeface="Helvetica" charset="0"/>
                <a:cs typeface="Helvetica" charset="0"/>
              </a:rPr>
              <a:t>MOV about?</a:t>
            </a:r>
          </a:p>
          <a:p>
            <a:r>
              <a:rPr lang="en-PH" sz="4000" dirty="0">
                <a:latin typeface="Helvetica" charset="0"/>
                <a:ea typeface="Helvetica" charset="0"/>
                <a:cs typeface="Helvetica" charset="0"/>
              </a:rPr>
              <a:t>b. How does </a:t>
            </a:r>
            <a:r>
              <a:rPr lang="en-PH" sz="4000" dirty="0" smtClean="0">
                <a:latin typeface="Helvetica" charset="0"/>
                <a:ea typeface="Helvetica" charset="0"/>
                <a:cs typeface="Helvetica" charset="0"/>
              </a:rPr>
              <a:t>my </a:t>
            </a:r>
            <a:r>
              <a:rPr lang="en-PH" sz="4000" dirty="0">
                <a:latin typeface="Helvetica" charset="0"/>
                <a:ea typeface="Helvetica" charset="0"/>
                <a:cs typeface="Helvetica" charset="0"/>
              </a:rPr>
              <a:t>MOV meet the KRA’s objectives?</a:t>
            </a:r>
            <a:endParaRPr lang="en-PH" sz="4000" dirty="0" smtClean="0">
              <a:latin typeface="Helvetica" charset="0"/>
              <a:ea typeface="Helvetica" charset="0"/>
              <a:cs typeface="Helvetica" charset="0"/>
            </a:endParaRPr>
          </a:p>
          <a:p>
            <a:endParaRPr lang="en-PH" sz="3200" dirty="0">
              <a:latin typeface="Helvetica" charset="0"/>
              <a:ea typeface="Helvetica" charset="0"/>
              <a:cs typeface="Helvetica" charset="0"/>
            </a:endParaRPr>
          </a:p>
          <a:p>
            <a:endParaRPr lang="en-PH" sz="3200" dirty="0">
              <a:latin typeface="Helvetica" charset="0"/>
              <a:ea typeface="Helvetica" charset="0"/>
              <a:cs typeface="Helvetica" charset="0"/>
            </a:endParaRPr>
          </a:p>
        </p:txBody>
      </p:sp>
      <p:sp>
        <p:nvSpPr>
          <p:cNvPr id="16" name="TextBox 15"/>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2555812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282"/>
            <a:ext cx="9144000" cy="1055077"/>
          </a:xfrm>
        </p:spPr>
        <p:txBody>
          <a:bodyPr>
            <a:normAutofit/>
          </a:bodyPr>
          <a:lstStyle/>
          <a:p>
            <a:pPr algn="ctr"/>
            <a:r>
              <a:rPr lang="en-PH" sz="3200" b="1" dirty="0" smtClean="0">
                <a:solidFill>
                  <a:srgbClr val="7030A0"/>
                </a:solidFill>
                <a:latin typeface="Helvetica" charset="0"/>
                <a:ea typeface="Helvetica" charset="0"/>
                <a:cs typeface="Helvetica" charset="0"/>
              </a:rPr>
              <a:t>Guide in writing annotations for a particular MOV in the Portfolio</a:t>
            </a:r>
            <a:endParaRPr lang="en-PH" sz="3200" b="1" dirty="0">
              <a:solidFill>
                <a:srgbClr val="7030A0"/>
              </a:solidFill>
              <a:latin typeface="Helvetica" charset="0"/>
              <a:ea typeface="Helvetica" charset="0"/>
              <a:cs typeface="Helvetica" charset="0"/>
            </a:endParaRPr>
          </a:p>
        </p:txBody>
      </p:sp>
      <p:sp>
        <p:nvSpPr>
          <p:cNvPr id="6" name="Rectangle 5"/>
          <p:cNvSpPr/>
          <p:nvPr/>
        </p:nvSpPr>
        <p:spPr>
          <a:xfrm>
            <a:off x="224852" y="1906287"/>
            <a:ext cx="8812468" cy="4555093"/>
          </a:xfrm>
          <a:prstGeom prst="rect">
            <a:avLst/>
          </a:prstGeom>
        </p:spPr>
        <p:txBody>
          <a:bodyPr wrap="square">
            <a:spAutoFit/>
          </a:bodyPr>
          <a:lstStyle/>
          <a:p>
            <a:r>
              <a:rPr lang="en-PH" sz="3200" b="1" dirty="0" smtClean="0">
                <a:latin typeface="Arial" charset="0"/>
                <a:ea typeface="Arial" charset="0"/>
                <a:cs typeface="Arial" charset="0"/>
              </a:rPr>
              <a:t>Step 2. Reflect on your MOV.</a:t>
            </a:r>
          </a:p>
          <a:p>
            <a:endParaRPr lang="en-PH" sz="1400" dirty="0">
              <a:latin typeface="Arial" charset="0"/>
              <a:ea typeface="Arial" charset="0"/>
              <a:cs typeface="Arial" charset="0"/>
            </a:endParaRPr>
          </a:p>
          <a:p>
            <a:r>
              <a:rPr lang="en-PH" sz="3200" dirty="0">
                <a:latin typeface="Arial" charset="0"/>
                <a:ea typeface="Arial" charset="0"/>
                <a:cs typeface="Arial" charset="0"/>
              </a:rPr>
              <a:t>These questions may guide your reflection:</a:t>
            </a:r>
          </a:p>
          <a:p>
            <a:pPr marL="457200" indent="-457200">
              <a:buAutoNum type="alphaLcPeriod"/>
            </a:pPr>
            <a:r>
              <a:rPr lang="en-PH" sz="3600" dirty="0" smtClean="0">
                <a:latin typeface="Arial" charset="0"/>
                <a:ea typeface="Arial" charset="0"/>
                <a:cs typeface="Arial" charset="0"/>
              </a:rPr>
              <a:t>How </a:t>
            </a:r>
            <a:r>
              <a:rPr lang="en-PH" sz="3600" dirty="0">
                <a:latin typeface="Arial" charset="0"/>
                <a:ea typeface="Arial" charset="0"/>
                <a:cs typeface="Arial" charset="0"/>
              </a:rPr>
              <a:t>does </a:t>
            </a:r>
            <a:r>
              <a:rPr lang="en-PH" sz="3600" dirty="0" smtClean="0">
                <a:latin typeface="Arial" charset="0"/>
                <a:ea typeface="Arial" charset="0"/>
                <a:cs typeface="Arial" charset="0"/>
              </a:rPr>
              <a:t>my </a:t>
            </a:r>
            <a:r>
              <a:rPr lang="en-PH" sz="3600" dirty="0">
                <a:latin typeface="Arial" charset="0"/>
                <a:ea typeface="Arial" charset="0"/>
                <a:cs typeface="Arial" charset="0"/>
              </a:rPr>
              <a:t>MOV meet the objective</a:t>
            </a:r>
            <a:r>
              <a:rPr lang="en-PH" sz="3600" dirty="0" smtClean="0">
                <a:latin typeface="Arial" charset="0"/>
                <a:ea typeface="Arial" charset="0"/>
                <a:cs typeface="Arial" charset="0"/>
              </a:rPr>
              <a:t>?</a:t>
            </a:r>
          </a:p>
          <a:p>
            <a:pPr marL="457200" indent="-457200">
              <a:buAutoNum type="alphaLcPeriod"/>
            </a:pPr>
            <a:r>
              <a:rPr lang="en-PH" sz="3600" dirty="0" smtClean="0">
                <a:latin typeface="Arial" charset="0"/>
                <a:ea typeface="Arial" charset="0"/>
                <a:cs typeface="Arial" charset="0"/>
              </a:rPr>
              <a:t>What </a:t>
            </a:r>
            <a:r>
              <a:rPr lang="en-PH" sz="3600" dirty="0">
                <a:latin typeface="Arial" charset="0"/>
                <a:ea typeface="Arial" charset="0"/>
                <a:cs typeface="Arial" charset="0"/>
              </a:rPr>
              <a:t>do I</a:t>
            </a:r>
            <a:r>
              <a:rPr lang="en-PH" sz="3600" dirty="0" smtClean="0">
                <a:latin typeface="Arial" charset="0"/>
                <a:ea typeface="Arial" charset="0"/>
                <a:cs typeface="Arial" charset="0"/>
              </a:rPr>
              <a:t> </a:t>
            </a:r>
            <a:r>
              <a:rPr lang="en-PH" sz="3600" dirty="0">
                <a:latin typeface="Arial" charset="0"/>
                <a:ea typeface="Arial" charset="0"/>
                <a:cs typeface="Arial" charset="0"/>
              </a:rPr>
              <a:t>wish to highlight in </a:t>
            </a:r>
            <a:r>
              <a:rPr lang="en-PH" sz="3600" dirty="0" smtClean="0">
                <a:latin typeface="Arial" charset="0"/>
                <a:ea typeface="Arial" charset="0"/>
                <a:cs typeface="Arial" charset="0"/>
              </a:rPr>
              <a:t>my </a:t>
            </a:r>
            <a:r>
              <a:rPr lang="en-PH" sz="3600" dirty="0">
                <a:latin typeface="Arial" charset="0"/>
                <a:ea typeface="Arial" charset="0"/>
                <a:cs typeface="Arial" charset="0"/>
              </a:rPr>
              <a:t>MOV in relation to the objective? </a:t>
            </a:r>
            <a:endParaRPr lang="en-PH" sz="3600" dirty="0" smtClean="0">
              <a:latin typeface="Arial" charset="0"/>
              <a:ea typeface="Arial" charset="0"/>
              <a:cs typeface="Arial" charset="0"/>
            </a:endParaRPr>
          </a:p>
          <a:p>
            <a:pPr marL="457200" indent="-457200">
              <a:buAutoNum type="alphaLcPeriod"/>
            </a:pPr>
            <a:r>
              <a:rPr lang="en-PH" sz="3600" dirty="0" smtClean="0">
                <a:latin typeface="Arial" charset="0"/>
                <a:ea typeface="Arial" charset="0"/>
                <a:cs typeface="Arial" charset="0"/>
              </a:rPr>
              <a:t>What </a:t>
            </a:r>
            <a:r>
              <a:rPr lang="en-PH" sz="3600" dirty="0">
                <a:latin typeface="Arial" charset="0"/>
                <a:ea typeface="Arial" charset="0"/>
                <a:cs typeface="Arial" charset="0"/>
              </a:rPr>
              <a:t>classroom contexts explain </a:t>
            </a:r>
            <a:r>
              <a:rPr lang="en-PH" sz="3600" dirty="0" smtClean="0">
                <a:latin typeface="Arial" charset="0"/>
                <a:ea typeface="Arial" charset="0"/>
                <a:cs typeface="Arial" charset="0"/>
              </a:rPr>
              <a:t>my </a:t>
            </a:r>
            <a:r>
              <a:rPr lang="en-PH" sz="3600" dirty="0">
                <a:latin typeface="Arial" charset="0"/>
                <a:ea typeface="Arial" charset="0"/>
                <a:cs typeface="Arial" charset="0"/>
              </a:rPr>
              <a:t>practices as reflected in </a:t>
            </a:r>
            <a:r>
              <a:rPr lang="en-PH" sz="3600" dirty="0" smtClean="0">
                <a:latin typeface="Arial" charset="0"/>
                <a:ea typeface="Arial" charset="0"/>
                <a:cs typeface="Arial" charset="0"/>
              </a:rPr>
              <a:t>my </a:t>
            </a:r>
            <a:r>
              <a:rPr lang="en-PH" sz="3600" dirty="0">
                <a:latin typeface="Arial" charset="0"/>
                <a:ea typeface="Arial" charset="0"/>
                <a:cs typeface="Arial" charset="0"/>
              </a:rPr>
              <a:t>MOV? </a:t>
            </a:r>
          </a:p>
          <a:p>
            <a:endParaRPr lang="en-PH" sz="3200" dirty="0">
              <a:latin typeface="Arial" charset="0"/>
              <a:ea typeface="Arial" charset="0"/>
              <a:cs typeface="Arial" charset="0"/>
            </a:endParaRPr>
          </a:p>
        </p:txBody>
      </p:sp>
      <p:sp>
        <p:nvSpPr>
          <p:cNvPr id="16" name="TextBox 15"/>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181657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t="9893"/>
          <a:stretch/>
        </p:blipFill>
        <p:spPr>
          <a:xfrm>
            <a:off x="3811919" y="798654"/>
            <a:ext cx="5308017" cy="5409641"/>
          </a:xfrm>
          <a:prstGeom prst="rect">
            <a:avLst/>
          </a:prstGeom>
        </p:spPr>
      </p:pic>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1729244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2015588"/>
              </p:ext>
            </p:extLst>
          </p:nvPr>
        </p:nvGraphicFramePr>
        <p:xfrm>
          <a:off x="0" y="502920"/>
          <a:ext cx="9143999" cy="6355079"/>
        </p:xfrm>
        <a:graphic>
          <a:graphicData uri="http://schemas.openxmlformats.org/drawingml/2006/table">
            <a:tbl>
              <a:tblPr firstRow="1" bandRow="1">
                <a:tableStyleId>{F2DE63D5-997A-4646-A377-4702673A728D}</a:tableStyleId>
              </a:tblPr>
              <a:tblGrid>
                <a:gridCol w="1467666">
                  <a:extLst>
                    <a:ext uri="{9D8B030D-6E8A-4147-A177-3AD203B41FA5}">
                      <a16:colId xmlns:a16="http://schemas.microsoft.com/office/drawing/2014/main" val="20000"/>
                    </a:ext>
                  </a:extLst>
                </a:gridCol>
                <a:gridCol w="2828590">
                  <a:extLst>
                    <a:ext uri="{9D8B030D-6E8A-4147-A177-3AD203B41FA5}">
                      <a16:colId xmlns:a16="http://schemas.microsoft.com/office/drawing/2014/main" val="20001"/>
                    </a:ext>
                  </a:extLst>
                </a:gridCol>
                <a:gridCol w="2303790">
                  <a:extLst>
                    <a:ext uri="{9D8B030D-6E8A-4147-A177-3AD203B41FA5}">
                      <a16:colId xmlns:a16="http://schemas.microsoft.com/office/drawing/2014/main" val="20002"/>
                    </a:ext>
                  </a:extLst>
                </a:gridCol>
                <a:gridCol w="2543953">
                  <a:extLst>
                    <a:ext uri="{9D8B030D-6E8A-4147-A177-3AD203B41FA5}">
                      <a16:colId xmlns:a16="http://schemas.microsoft.com/office/drawing/2014/main" val="20003"/>
                    </a:ext>
                  </a:extLst>
                </a:gridCol>
              </a:tblGrid>
              <a:tr h="598666">
                <a:tc>
                  <a:txBody>
                    <a:bodyPr/>
                    <a:lstStyle/>
                    <a:p>
                      <a:r>
                        <a:rPr lang="en-US" sz="1400" dirty="0" smtClean="0"/>
                        <a:t>Objectives</a:t>
                      </a:r>
                      <a:endParaRPr lang="en-US" sz="1400" dirty="0">
                        <a:latin typeface="Arial Hebrew" charset="-79"/>
                        <a:ea typeface="Arial Hebrew" charset="-79"/>
                        <a:cs typeface="Arial Hebrew" charset="-79"/>
                      </a:endParaRPr>
                    </a:p>
                  </a:txBody>
                  <a:tcPr marL="68580" marR="68580" marT="34290" marB="34290" anchor="ctr"/>
                </a:tc>
                <a:tc>
                  <a:txBody>
                    <a:bodyPr/>
                    <a:lstStyle/>
                    <a:p>
                      <a:pPr algn="ctr"/>
                      <a:r>
                        <a:rPr lang="en-US" sz="1400" dirty="0" smtClean="0"/>
                        <a:t>Means</a:t>
                      </a:r>
                      <a:r>
                        <a:rPr lang="en-US" sz="1400" baseline="0" dirty="0" smtClean="0"/>
                        <a:t> of </a:t>
                      </a:r>
                      <a:r>
                        <a:rPr lang="en-US" sz="1400" dirty="0" smtClean="0"/>
                        <a:t>Verification</a:t>
                      </a:r>
                      <a:endParaRPr lang="en-US" sz="1400" dirty="0">
                        <a:latin typeface="Arial Hebrew" charset="-79"/>
                        <a:ea typeface="Arial Hebrew" charset="-79"/>
                        <a:cs typeface="Arial Hebrew" charset="-79"/>
                      </a:endParaRPr>
                    </a:p>
                  </a:txBody>
                  <a:tcPr marL="68580" marR="68580" marT="34290" marB="34290" anchor="ctr"/>
                </a:tc>
                <a:tc>
                  <a:txBody>
                    <a:bodyPr/>
                    <a:lstStyle/>
                    <a:p>
                      <a:pPr algn="ctr"/>
                      <a:r>
                        <a:rPr lang="en-US" sz="1400" dirty="0" smtClean="0"/>
                        <a:t>Description</a:t>
                      </a:r>
                      <a:r>
                        <a:rPr lang="en-US" sz="1400" baseline="0" dirty="0" smtClean="0"/>
                        <a:t> of the MOV Presented</a:t>
                      </a:r>
                      <a:endParaRPr lang="en-US" sz="1400" dirty="0">
                        <a:latin typeface="Arial Hebrew" charset="-79"/>
                        <a:ea typeface="Arial Hebrew" charset="-79"/>
                        <a:cs typeface="Arial Hebrew" charset="-79"/>
                      </a:endParaRPr>
                    </a:p>
                  </a:txBody>
                  <a:tcPr marL="68580" marR="68580" marT="34290" marB="34290" anchor="ctr"/>
                </a:tc>
                <a:tc>
                  <a:txBody>
                    <a:bodyPr/>
                    <a:lstStyle/>
                    <a:p>
                      <a:r>
                        <a:rPr lang="en-US" sz="1400" dirty="0" smtClean="0"/>
                        <a:t>Annotations</a:t>
                      </a:r>
                      <a:endParaRPr lang="en-US" sz="1400" dirty="0">
                        <a:latin typeface="Arial Hebrew" charset="-79"/>
                        <a:ea typeface="Arial Hebrew" charset="-79"/>
                        <a:cs typeface="Arial Hebrew" charset="-79"/>
                      </a:endParaRPr>
                    </a:p>
                  </a:txBody>
                  <a:tcPr marL="68580" marR="68580" marT="34290" marB="34290" anchor="ctr"/>
                </a:tc>
                <a:extLst>
                  <a:ext uri="{0D108BD9-81ED-4DB2-BD59-A6C34878D82A}">
                    <a16:rowId xmlns:a16="http://schemas.microsoft.com/office/drawing/2014/main" val="10000"/>
                  </a:ext>
                </a:extLst>
              </a:tr>
              <a:tr h="5756413">
                <a:tc>
                  <a:txBody>
                    <a:bodyPr/>
                    <a:lstStyle/>
                    <a:p>
                      <a:r>
                        <a:rPr lang="en-PH" sz="1400" kern="1200" dirty="0" smtClean="0">
                          <a:effectLst/>
                          <a:latin typeface="Helvetica" charset="0"/>
                          <a:ea typeface="Helvetica" charset="0"/>
                          <a:cs typeface="Helvetica" charset="0"/>
                        </a:rPr>
                        <a:t>1. Applied knowledge of content within and across curriculum teaching areas.</a:t>
                      </a:r>
                      <a:r>
                        <a:rPr lang="en-US" sz="1400" dirty="0" smtClean="0">
                          <a:effectLst/>
                          <a:latin typeface="Helvetica" charset="0"/>
                          <a:ea typeface="Helvetica" charset="0"/>
                          <a:cs typeface="Helvetica" charset="0"/>
                        </a:rPr>
                        <a:t> </a:t>
                      </a:r>
                      <a:endParaRPr lang="en-US" sz="1400" dirty="0">
                        <a:latin typeface="Helvetica" charset="0"/>
                        <a:ea typeface="Helvetica" charset="0"/>
                        <a:cs typeface="Helvetica" charset="0"/>
                      </a:endParaRPr>
                    </a:p>
                  </a:txBody>
                  <a:tcPr marL="68580" marR="68580" marT="34290" marB="34290"/>
                </a:tc>
                <a:tc>
                  <a:txBody>
                    <a:bodyPr/>
                    <a:lstStyle/>
                    <a:p>
                      <a:pPr marL="285750" lvl="0" indent="-285750">
                        <a:buFont typeface="Wingdings" charset="2"/>
                        <a:buChar char="q"/>
                      </a:pPr>
                      <a:r>
                        <a:rPr lang="en-PH" sz="1400" kern="1200" dirty="0" smtClean="0">
                          <a:effectLst/>
                          <a:latin typeface="Helvetica" charset="0"/>
                          <a:ea typeface="Helvetica" charset="0"/>
                          <a:cs typeface="Helvetica" charset="0"/>
                        </a:rPr>
                        <a:t>Classroom observation tool (COT) rating sheet and/or inter-observer agreement form about knowledge of content within and across curriculum teaching areas </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Lesson plans/modified DLLs developed highlighting integration of content knowledge within and across subject areas</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Instructional materials highlighting mastery of content and its integration in other subject areas</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Performance tasks/test material(s) highlighting integration of content knowledge within and across subject areas</a:t>
                      </a:r>
                      <a:endParaRPr lang="en-US" sz="1400" kern="1200" dirty="0" smtClean="0">
                        <a:effectLst/>
                        <a:latin typeface="Helvetica" charset="0"/>
                        <a:ea typeface="Helvetica" charset="0"/>
                        <a:cs typeface="Helvetica" charset="0"/>
                      </a:endParaRPr>
                    </a:p>
                    <a:p>
                      <a:pPr marL="285750" indent="-285750">
                        <a:buFont typeface="Wingdings" charset="2"/>
                        <a:buChar char="q"/>
                      </a:pPr>
                      <a:r>
                        <a:rPr lang="en-US" sz="1400" kern="1200" dirty="0" smtClean="0">
                          <a:effectLst/>
                          <a:latin typeface="Helvetica" charset="0"/>
                          <a:ea typeface="Helvetica" charset="0"/>
                          <a:cs typeface="Helvetica" charset="0"/>
                        </a:rPr>
                        <a:t>Others (Please specify and provide annotations)</a:t>
                      </a:r>
                      <a:r>
                        <a:rPr lang="en-US" sz="1400" dirty="0" smtClean="0">
                          <a:effectLst/>
                          <a:latin typeface="Helvetica" charset="0"/>
                          <a:ea typeface="Helvetica" charset="0"/>
                          <a:cs typeface="Helvetica" charset="0"/>
                        </a:rPr>
                        <a:t> </a:t>
                      </a:r>
                      <a:endParaRPr lang="en-US" sz="1400" dirty="0">
                        <a:latin typeface="Helvetica" charset="0"/>
                        <a:ea typeface="Helvetica" charset="0"/>
                        <a:cs typeface="Helvetica" charset="0"/>
                      </a:endParaRPr>
                    </a:p>
                  </a:txBody>
                  <a:tcPr marL="68580" marR="68580" marT="34290" marB="34290"/>
                </a:tc>
                <a:tc>
                  <a:txBody>
                    <a:bodyPr/>
                    <a:lstStyle/>
                    <a:p>
                      <a:r>
                        <a:rPr lang="en-US" sz="1400" dirty="0" smtClean="0">
                          <a:latin typeface="Helvetica" charset="0"/>
                          <a:ea typeface="Helvetica" charset="0"/>
                          <a:cs typeface="Helvetica" charset="0"/>
                        </a:rPr>
                        <a:t>The MOV</a:t>
                      </a:r>
                      <a:r>
                        <a:rPr lang="en-US" sz="1400" baseline="0" dirty="0" smtClean="0">
                          <a:latin typeface="Helvetica" charset="0"/>
                          <a:ea typeface="Helvetica" charset="0"/>
                          <a:cs typeface="Helvetica" charset="0"/>
                        </a:rPr>
                        <a:t> </a:t>
                      </a:r>
                      <a:r>
                        <a:rPr lang="en-US" sz="1400" baseline="0" smtClean="0">
                          <a:latin typeface="Helvetica" charset="0"/>
                          <a:ea typeface="Helvetica" charset="0"/>
                          <a:cs typeface="Helvetica" charset="0"/>
                        </a:rPr>
                        <a:t>presented was a lesson plan </a:t>
                      </a:r>
                      <a:r>
                        <a:rPr lang="en-US" sz="1400" baseline="0" dirty="0" smtClean="0">
                          <a:latin typeface="Helvetica" charset="0"/>
                          <a:ea typeface="Helvetica" charset="0"/>
                          <a:cs typeface="Helvetica" charset="0"/>
                        </a:rPr>
                        <a:t>that showed integration of knowledge and content in Physical Education</a:t>
                      </a:r>
                      <a:endParaRPr lang="en-US" sz="1400" dirty="0">
                        <a:latin typeface="Helvetica" charset="0"/>
                        <a:ea typeface="Helvetica" charset="0"/>
                        <a:cs typeface="Helvetica"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baseline="0" dirty="0" smtClean="0">
                          <a:latin typeface="Helvetica" charset="0"/>
                          <a:ea typeface="Helvetica" charset="0"/>
                          <a:cs typeface="Helvetica" charset="0"/>
                        </a:rPr>
                        <a:t>In this lesson, I incorporated knowledge of sports, specifically football/soccer to my Math lesson. To get students interested, I drew attention to the sports news about how the Philippine team had been putting up a good fight against more experienced teams in Asia, such as Japan and Korea. To apply Math concepts,  I led the class in discussing the game scores and other sports statistics. My students were engaged. I was able to deliver my lesson in Math with an interesting focus on sports.</a:t>
                      </a:r>
                      <a:endParaRPr lang="en-PH" sz="1400" dirty="0" smtClean="0">
                        <a:latin typeface="Helvetica" charset="0"/>
                        <a:ea typeface="Helvetica" charset="0"/>
                        <a:cs typeface="Helvetica"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6" name="TextBox 5"/>
          <p:cNvSpPr txBox="1"/>
          <p:nvPr/>
        </p:nvSpPr>
        <p:spPr>
          <a:xfrm>
            <a:off x="1683016" y="2567226"/>
            <a:ext cx="136187" cy="230832"/>
          </a:xfrm>
          <a:prstGeom prst="rect">
            <a:avLst/>
          </a:prstGeom>
          <a:noFill/>
        </p:spPr>
        <p:txBody>
          <a:bodyPr wrap="square" rtlCol="0">
            <a:spAutoFit/>
          </a:bodyPr>
          <a:lstStyle/>
          <a:p>
            <a:r>
              <a:rPr lang="en-US" sz="900" dirty="0">
                <a:solidFill>
                  <a:srgbClr val="FF0000"/>
                </a:solidFill>
              </a:rPr>
              <a:t>/</a:t>
            </a:r>
          </a:p>
        </p:txBody>
      </p:sp>
      <p:sp>
        <p:nvSpPr>
          <p:cNvPr id="2" name="Rectangle 1"/>
          <p:cNvSpPr/>
          <p:nvPr/>
        </p:nvSpPr>
        <p:spPr>
          <a:xfrm>
            <a:off x="1633927" y="2567226"/>
            <a:ext cx="2653259" cy="10753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585507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3016" y="2567226"/>
            <a:ext cx="136187" cy="230832"/>
          </a:xfrm>
          <a:prstGeom prst="rect">
            <a:avLst/>
          </a:prstGeom>
          <a:noFill/>
        </p:spPr>
        <p:txBody>
          <a:bodyPr wrap="square" rtlCol="0">
            <a:spAutoFit/>
          </a:bodyPr>
          <a:lstStyle/>
          <a:p>
            <a:r>
              <a:rPr lang="en-US" sz="900" dirty="0">
                <a:solidFill>
                  <a:srgbClr val="FF0000"/>
                </a:solidFill>
              </a:rPr>
              <a:t>/</a:t>
            </a:r>
          </a:p>
        </p:txBody>
      </p:sp>
      <p:graphicFrame>
        <p:nvGraphicFramePr>
          <p:cNvPr id="7" name="Table 6"/>
          <p:cNvGraphicFramePr>
            <a:graphicFrameLocks noGrp="1"/>
          </p:cNvGraphicFramePr>
          <p:nvPr>
            <p:extLst>
              <p:ext uri="{D42A27DB-BD31-4B8C-83A1-F6EECF244321}">
                <p14:modId xmlns:p14="http://schemas.microsoft.com/office/powerpoint/2010/main" val="4283791712"/>
              </p:ext>
            </p:extLst>
          </p:nvPr>
        </p:nvGraphicFramePr>
        <p:xfrm>
          <a:off x="0" y="531983"/>
          <a:ext cx="9143999" cy="6127897"/>
        </p:xfrm>
        <a:graphic>
          <a:graphicData uri="http://schemas.openxmlformats.org/drawingml/2006/table">
            <a:tbl>
              <a:tblPr firstRow="1" bandRow="1">
                <a:tableStyleId>{F2DE63D5-997A-4646-A377-4702673A728D}</a:tableStyleId>
              </a:tblPr>
              <a:tblGrid>
                <a:gridCol w="1467666">
                  <a:extLst>
                    <a:ext uri="{9D8B030D-6E8A-4147-A177-3AD203B41FA5}">
                      <a16:colId xmlns:a16="http://schemas.microsoft.com/office/drawing/2014/main" val="20000"/>
                    </a:ext>
                  </a:extLst>
                </a:gridCol>
                <a:gridCol w="2828590">
                  <a:extLst>
                    <a:ext uri="{9D8B030D-6E8A-4147-A177-3AD203B41FA5}">
                      <a16:colId xmlns:a16="http://schemas.microsoft.com/office/drawing/2014/main" val="20001"/>
                    </a:ext>
                  </a:extLst>
                </a:gridCol>
                <a:gridCol w="2303790">
                  <a:extLst>
                    <a:ext uri="{9D8B030D-6E8A-4147-A177-3AD203B41FA5}">
                      <a16:colId xmlns:a16="http://schemas.microsoft.com/office/drawing/2014/main" val="20002"/>
                    </a:ext>
                  </a:extLst>
                </a:gridCol>
                <a:gridCol w="2543953">
                  <a:extLst>
                    <a:ext uri="{9D8B030D-6E8A-4147-A177-3AD203B41FA5}">
                      <a16:colId xmlns:a16="http://schemas.microsoft.com/office/drawing/2014/main" val="20003"/>
                    </a:ext>
                  </a:extLst>
                </a:gridCol>
              </a:tblGrid>
              <a:tr h="577266">
                <a:tc>
                  <a:txBody>
                    <a:bodyPr/>
                    <a:lstStyle/>
                    <a:p>
                      <a:r>
                        <a:rPr lang="en-US" sz="1400" dirty="0" smtClean="0"/>
                        <a:t>Objectives</a:t>
                      </a:r>
                      <a:endParaRPr lang="en-US" sz="1400" dirty="0">
                        <a:latin typeface="Arial Hebrew" charset="-79"/>
                        <a:ea typeface="Arial Hebrew" charset="-79"/>
                        <a:cs typeface="Arial Hebrew" charset="-79"/>
                      </a:endParaRPr>
                    </a:p>
                  </a:txBody>
                  <a:tcPr marL="68580" marR="68580" marT="34290" marB="34290" anchor="ctr"/>
                </a:tc>
                <a:tc>
                  <a:txBody>
                    <a:bodyPr/>
                    <a:lstStyle/>
                    <a:p>
                      <a:pPr algn="ctr"/>
                      <a:r>
                        <a:rPr lang="en-US" sz="1400" dirty="0" smtClean="0"/>
                        <a:t>Means</a:t>
                      </a:r>
                      <a:r>
                        <a:rPr lang="en-US" sz="1400" baseline="0" dirty="0" smtClean="0"/>
                        <a:t> of </a:t>
                      </a:r>
                      <a:r>
                        <a:rPr lang="en-US" sz="1400" dirty="0" smtClean="0"/>
                        <a:t>Verification</a:t>
                      </a:r>
                      <a:endParaRPr lang="en-US" sz="1400" dirty="0">
                        <a:latin typeface="Arial Hebrew" charset="-79"/>
                        <a:ea typeface="Arial Hebrew" charset="-79"/>
                        <a:cs typeface="Arial Hebrew" charset="-79"/>
                      </a:endParaRPr>
                    </a:p>
                  </a:txBody>
                  <a:tcPr marL="68580" marR="68580" marT="34290" marB="34290" anchor="ctr"/>
                </a:tc>
                <a:tc>
                  <a:txBody>
                    <a:bodyPr/>
                    <a:lstStyle/>
                    <a:p>
                      <a:pPr algn="ctr"/>
                      <a:r>
                        <a:rPr lang="en-US" sz="1400" dirty="0" smtClean="0"/>
                        <a:t>Description</a:t>
                      </a:r>
                      <a:r>
                        <a:rPr lang="en-US" sz="1400" baseline="0" dirty="0" smtClean="0"/>
                        <a:t> of the MOV Presented</a:t>
                      </a:r>
                      <a:endParaRPr lang="en-US" sz="1400" dirty="0">
                        <a:latin typeface="Arial Hebrew" charset="-79"/>
                        <a:ea typeface="Arial Hebrew" charset="-79"/>
                        <a:cs typeface="Arial Hebrew" charset="-79"/>
                      </a:endParaRPr>
                    </a:p>
                  </a:txBody>
                  <a:tcPr marL="68580" marR="68580" marT="34290" marB="34290" anchor="ctr"/>
                </a:tc>
                <a:tc>
                  <a:txBody>
                    <a:bodyPr/>
                    <a:lstStyle/>
                    <a:p>
                      <a:r>
                        <a:rPr lang="en-US" sz="1400" dirty="0" smtClean="0"/>
                        <a:t>Annotations</a:t>
                      </a:r>
                      <a:endParaRPr lang="en-US" sz="1400" dirty="0">
                        <a:latin typeface="Arial Hebrew" charset="-79"/>
                        <a:ea typeface="Arial Hebrew" charset="-79"/>
                        <a:cs typeface="Arial Hebrew" charset="-79"/>
                      </a:endParaRPr>
                    </a:p>
                  </a:txBody>
                  <a:tcPr marL="68580" marR="68580" marT="34290" marB="34290" anchor="ctr"/>
                </a:tc>
                <a:extLst>
                  <a:ext uri="{0D108BD9-81ED-4DB2-BD59-A6C34878D82A}">
                    <a16:rowId xmlns:a16="http://schemas.microsoft.com/office/drawing/2014/main" val="10000"/>
                  </a:ext>
                </a:extLst>
              </a:tr>
              <a:tr h="5550631">
                <a:tc>
                  <a:txBody>
                    <a:bodyPr/>
                    <a:lstStyle/>
                    <a:p>
                      <a:r>
                        <a:rPr lang="en-PH" sz="1400" kern="1200" dirty="0" smtClean="0">
                          <a:effectLst/>
                          <a:latin typeface="Helvetica" charset="0"/>
                          <a:ea typeface="Helvetica" charset="0"/>
                          <a:cs typeface="Helvetica" charset="0"/>
                        </a:rPr>
                        <a:t>1. Applied knowledge of content within and across curriculum teaching areas.</a:t>
                      </a:r>
                      <a:r>
                        <a:rPr lang="en-US" sz="1400" dirty="0" smtClean="0">
                          <a:effectLst/>
                          <a:latin typeface="Helvetica" charset="0"/>
                          <a:ea typeface="Helvetica" charset="0"/>
                          <a:cs typeface="Helvetica" charset="0"/>
                        </a:rPr>
                        <a:t> </a:t>
                      </a:r>
                      <a:endParaRPr lang="en-US" sz="1400" dirty="0">
                        <a:latin typeface="Helvetica" charset="0"/>
                        <a:ea typeface="Helvetica" charset="0"/>
                        <a:cs typeface="Helvetica" charset="0"/>
                      </a:endParaRPr>
                    </a:p>
                  </a:txBody>
                  <a:tcPr marL="68580" marR="68580" marT="34290" marB="34290"/>
                </a:tc>
                <a:tc>
                  <a:txBody>
                    <a:bodyPr/>
                    <a:lstStyle/>
                    <a:p>
                      <a:pPr marL="285750" lvl="0" indent="-285750">
                        <a:buFont typeface="Wingdings" charset="2"/>
                        <a:buChar char="q"/>
                      </a:pPr>
                      <a:r>
                        <a:rPr lang="en-PH" sz="1400" kern="1200" dirty="0" smtClean="0">
                          <a:effectLst/>
                          <a:latin typeface="Helvetica" charset="0"/>
                          <a:ea typeface="Helvetica" charset="0"/>
                          <a:cs typeface="Helvetica" charset="0"/>
                        </a:rPr>
                        <a:t>Classroom observation tool (COT) rating sheet and/or inter-observer agreement form about knowledge of content within and across curriculum teaching areas </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Lesson plans/modified DLLs developed highlighting integration of content knowledge within and across subject areas</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Instructional materials highlighting mastery of content and its integration in other subject areas</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Performance tasks/test material(s) highlighting integration of content knowledge within and across subject areas</a:t>
                      </a:r>
                      <a:endParaRPr lang="en-US" sz="1400" kern="1200" dirty="0" smtClean="0">
                        <a:effectLst/>
                        <a:latin typeface="Helvetica" charset="0"/>
                        <a:ea typeface="Helvetica" charset="0"/>
                        <a:cs typeface="Helvetica" charset="0"/>
                      </a:endParaRPr>
                    </a:p>
                    <a:p>
                      <a:pPr marL="285750" indent="-285750">
                        <a:buFont typeface="Wingdings" charset="2"/>
                        <a:buChar char="q"/>
                      </a:pPr>
                      <a:r>
                        <a:rPr lang="en-US" sz="1400" kern="1200" dirty="0" smtClean="0">
                          <a:effectLst/>
                          <a:latin typeface="Helvetica" charset="0"/>
                          <a:ea typeface="Helvetica" charset="0"/>
                          <a:cs typeface="Helvetica" charset="0"/>
                        </a:rPr>
                        <a:t>Others (Please specify and provide annotations)</a:t>
                      </a:r>
                      <a:r>
                        <a:rPr lang="en-US" sz="1400" dirty="0" smtClean="0">
                          <a:effectLst/>
                          <a:latin typeface="Helvetica" charset="0"/>
                          <a:ea typeface="Helvetica" charset="0"/>
                          <a:cs typeface="Helvetica" charset="0"/>
                        </a:rPr>
                        <a:t> </a:t>
                      </a:r>
                      <a:endParaRPr lang="en-US" sz="1400" dirty="0">
                        <a:latin typeface="Helvetica" charset="0"/>
                        <a:ea typeface="Helvetica" charset="0"/>
                        <a:cs typeface="Helvetica" charset="0"/>
                      </a:endParaRPr>
                    </a:p>
                  </a:txBody>
                  <a:tcPr marL="68580" marR="68580" marT="34290" marB="34290"/>
                </a:tc>
                <a:tc>
                  <a:txBody>
                    <a:bodyPr/>
                    <a:lstStyle/>
                    <a:p>
                      <a:r>
                        <a:rPr lang="en-US" sz="1400" dirty="0" smtClean="0">
                          <a:latin typeface="Helvetica" charset="0"/>
                          <a:ea typeface="Helvetica" charset="0"/>
                          <a:cs typeface="Helvetica" charset="0"/>
                        </a:rPr>
                        <a:t>The MOV</a:t>
                      </a:r>
                      <a:r>
                        <a:rPr lang="en-US" sz="1400" baseline="0" dirty="0" smtClean="0">
                          <a:latin typeface="Helvetica" charset="0"/>
                          <a:ea typeface="Helvetica" charset="0"/>
                          <a:cs typeface="Helvetica" charset="0"/>
                        </a:rPr>
                        <a:t> presented was a lesson plan that showed integration of knowledge and content in Physical Education</a:t>
                      </a:r>
                      <a:endParaRPr lang="en-US" sz="1400" dirty="0">
                        <a:latin typeface="Helvetica" charset="0"/>
                        <a:ea typeface="Helvetica" charset="0"/>
                        <a:cs typeface="Helvetica"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baseline="0" dirty="0" smtClean="0">
                          <a:latin typeface="Helvetica" charset="0"/>
                          <a:ea typeface="Helvetica" charset="0"/>
                          <a:cs typeface="Helvetica" charset="0"/>
                        </a:rPr>
                        <a:t>In this lesson, I incorporated knowledge of sports, specifically football/soccer to my Math lesson. To get students interested, I drew attention to the sports news about how the Philippine team had been putting up a good fight against more experienced teams in Asia, such as Japan and Korea. To apply Math concepts,  I led the class in discussing the game scores and other sports statistics. My students were engaged. I was able to deliver my lesson in Math with an interesting focus on sports.</a:t>
                      </a:r>
                      <a:endParaRPr lang="en-PH" sz="1400" dirty="0" smtClean="0">
                        <a:latin typeface="Helvetica" charset="0"/>
                        <a:ea typeface="Helvetica" charset="0"/>
                        <a:cs typeface="Helvetica"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8" name="Rectangle 7"/>
          <p:cNvSpPr/>
          <p:nvPr/>
        </p:nvSpPr>
        <p:spPr>
          <a:xfrm>
            <a:off x="1705820" y="2323386"/>
            <a:ext cx="2696027" cy="10753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ular Callout 8"/>
          <p:cNvSpPr/>
          <p:nvPr/>
        </p:nvSpPr>
        <p:spPr>
          <a:xfrm>
            <a:off x="2968443" y="2916455"/>
            <a:ext cx="6175557" cy="3561348"/>
          </a:xfrm>
          <a:prstGeom prst="wedgeRectCallout">
            <a:avLst>
              <a:gd name="adj1" fmla="val -5633"/>
              <a:gd name="adj2" fmla="val -106373"/>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latin typeface="Helvetica" panose="020B0604020202020204" pitchFamily="34" charset="0"/>
                <a:cs typeface="Helvetica" panose="020B0604020202020204" pitchFamily="34" charset="0"/>
              </a:rPr>
              <a:t>The MOV presented was a lesson plan that showed integration of knowledge and content in Physical Education.</a:t>
            </a:r>
            <a:endParaRPr lang="en-US" sz="4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96880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3016" y="2567226"/>
            <a:ext cx="136187" cy="230832"/>
          </a:xfrm>
          <a:prstGeom prst="rect">
            <a:avLst/>
          </a:prstGeom>
          <a:noFill/>
        </p:spPr>
        <p:txBody>
          <a:bodyPr wrap="square" rtlCol="0">
            <a:spAutoFit/>
          </a:bodyPr>
          <a:lstStyle/>
          <a:p>
            <a:r>
              <a:rPr lang="en-US" sz="900" dirty="0">
                <a:solidFill>
                  <a:srgbClr val="FF0000"/>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387814725"/>
              </p:ext>
            </p:extLst>
          </p:nvPr>
        </p:nvGraphicFramePr>
        <p:xfrm>
          <a:off x="80525" y="563881"/>
          <a:ext cx="8889035" cy="5597076"/>
        </p:xfrm>
        <a:graphic>
          <a:graphicData uri="http://schemas.openxmlformats.org/drawingml/2006/table">
            <a:tbl>
              <a:tblPr firstRow="1" bandRow="1">
                <a:tableStyleId>{F2DE63D5-997A-4646-A377-4702673A728D}</a:tableStyleId>
              </a:tblPr>
              <a:tblGrid>
                <a:gridCol w="1426743">
                  <a:extLst>
                    <a:ext uri="{9D8B030D-6E8A-4147-A177-3AD203B41FA5}">
                      <a16:colId xmlns:a16="http://schemas.microsoft.com/office/drawing/2014/main" val="20000"/>
                    </a:ext>
                  </a:extLst>
                </a:gridCol>
                <a:gridCol w="2749720">
                  <a:extLst>
                    <a:ext uri="{9D8B030D-6E8A-4147-A177-3AD203B41FA5}">
                      <a16:colId xmlns:a16="http://schemas.microsoft.com/office/drawing/2014/main" val="20001"/>
                    </a:ext>
                  </a:extLst>
                </a:gridCol>
                <a:gridCol w="2239553">
                  <a:extLst>
                    <a:ext uri="{9D8B030D-6E8A-4147-A177-3AD203B41FA5}">
                      <a16:colId xmlns:a16="http://schemas.microsoft.com/office/drawing/2014/main" val="20002"/>
                    </a:ext>
                  </a:extLst>
                </a:gridCol>
                <a:gridCol w="2473019">
                  <a:extLst>
                    <a:ext uri="{9D8B030D-6E8A-4147-A177-3AD203B41FA5}">
                      <a16:colId xmlns:a16="http://schemas.microsoft.com/office/drawing/2014/main" val="20003"/>
                    </a:ext>
                  </a:extLst>
                </a:gridCol>
              </a:tblGrid>
              <a:tr h="527261">
                <a:tc>
                  <a:txBody>
                    <a:bodyPr/>
                    <a:lstStyle/>
                    <a:p>
                      <a:r>
                        <a:rPr lang="en-US" sz="1400" dirty="0" smtClean="0"/>
                        <a:t>Objectives</a:t>
                      </a:r>
                      <a:endParaRPr lang="en-US" sz="1400" dirty="0">
                        <a:latin typeface="Arial Hebrew" charset="-79"/>
                        <a:ea typeface="Arial Hebrew" charset="-79"/>
                        <a:cs typeface="Arial Hebrew" charset="-79"/>
                      </a:endParaRPr>
                    </a:p>
                  </a:txBody>
                  <a:tcPr marL="68580" marR="68580" marT="34290" marB="34290" anchor="ctr"/>
                </a:tc>
                <a:tc>
                  <a:txBody>
                    <a:bodyPr/>
                    <a:lstStyle/>
                    <a:p>
                      <a:pPr algn="ctr"/>
                      <a:r>
                        <a:rPr lang="en-US" sz="1400" dirty="0" smtClean="0"/>
                        <a:t>Means</a:t>
                      </a:r>
                      <a:r>
                        <a:rPr lang="en-US" sz="1400" baseline="0" dirty="0" smtClean="0"/>
                        <a:t> of </a:t>
                      </a:r>
                      <a:r>
                        <a:rPr lang="en-US" sz="1400" dirty="0" smtClean="0"/>
                        <a:t>Verification</a:t>
                      </a:r>
                      <a:endParaRPr lang="en-US" sz="1400" dirty="0">
                        <a:latin typeface="Arial Hebrew" charset="-79"/>
                        <a:ea typeface="Arial Hebrew" charset="-79"/>
                        <a:cs typeface="Arial Hebrew" charset="-79"/>
                      </a:endParaRPr>
                    </a:p>
                  </a:txBody>
                  <a:tcPr marL="68580" marR="68580" marT="34290" marB="34290" anchor="ctr"/>
                </a:tc>
                <a:tc>
                  <a:txBody>
                    <a:bodyPr/>
                    <a:lstStyle/>
                    <a:p>
                      <a:pPr algn="ctr"/>
                      <a:r>
                        <a:rPr lang="en-US" sz="1400" dirty="0" smtClean="0"/>
                        <a:t>Description</a:t>
                      </a:r>
                      <a:r>
                        <a:rPr lang="en-US" sz="1400" baseline="0" dirty="0" smtClean="0"/>
                        <a:t> of the MOV Presented</a:t>
                      </a:r>
                      <a:endParaRPr lang="en-US" sz="1400" dirty="0">
                        <a:latin typeface="Arial Hebrew" charset="-79"/>
                        <a:ea typeface="Arial Hebrew" charset="-79"/>
                        <a:cs typeface="Arial Hebrew" charset="-79"/>
                      </a:endParaRPr>
                    </a:p>
                  </a:txBody>
                  <a:tcPr marL="68580" marR="68580" marT="34290" marB="34290" anchor="ctr"/>
                </a:tc>
                <a:tc>
                  <a:txBody>
                    <a:bodyPr/>
                    <a:lstStyle/>
                    <a:p>
                      <a:r>
                        <a:rPr lang="en-US" sz="1400" dirty="0" smtClean="0"/>
                        <a:t>Annotations</a:t>
                      </a:r>
                      <a:endParaRPr lang="en-US" sz="1400" dirty="0">
                        <a:latin typeface="Arial Hebrew" charset="-79"/>
                        <a:ea typeface="Arial Hebrew" charset="-79"/>
                        <a:cs typeface="Arial Hebrew" charset="-79"/>
                      </a:endParaRPr>
                    </a:p>
                  </a:txBody>
                  <a:tcPr marL="68580" marR="68580" marT="34290" marB="34290" anchor="ctr"/>
                </a:tc>
                <a:extLst>
                  <a:ext uri="{0D108BD9-81ED-4DB2-BD59-A6C34878D82A}">
                    <a16:rowId xmlns:a16="http://schemas.microsoft.com/office/drawing/2014/main" val="10000"/>
                  </a:ext>
                </a:extLst>
              </a:tr>
              <a:tr h="5069815">
                <a:tc>
                  <a:txBody>
                    <a:bodyPr/>
                    <a:lstStyle/>
                    <a:p>
                      <a:r>
                        <a:rPr lang="en-PH" sz="1400" kern="1200" dirty="0" smtClean="0">
                          <a:effectLst/>
                          <a:latin typeface="Helvetica" charset="0"/>
                          <a:ea typeface="Helvetica" charset="0"/>
                          <a:cs typeface="Helvetica" charset="0"/>
                        </a:rPr>
                        <a:t>1. Applied knowledge of content within and across curriculum teaching areas.</a:t>
                      </a:r>
                      <a:r>
                        <a:rPr lang="en-US" sz="1400" dirty="0" smtClean="0">
                          <a:effectLst/>
                          <a:latin typeface="Helvetica" charset="0"/>
                          <a:ea typeface="Helvetica" charset="0"/>
                          <a:cs typeface="Helvetica" charset="0"/>
                        </a:rPr>
                        <a:t> </a:t>
                      </a:r>
                      <a:endParaRPr lang="en-US" sz="1400" dirty="0">
                        <a:latin typeface="Helvetica" charset="0"/>
                        <a:ea typeface="Helvetica" charset="0"/>
                        <a:cs typeface="Helvetica" charset="0"/>
                      </a:endParaRPr>
                    </a:p>
                  </a:txBody>
                  <a:tcPr marL="68580" marR="68580" marT="34290" marB="34290"/>
                </a:tc>
                <a:tc>
                  <a:txBody>
                    <a:bodyPr/>
                    <a:lstStyle/>
                    <a:p>
                      <a:pPr marL="285750" lvl="0" indent="-285750">
                        <a:buFont typeface="Wingdings" charset="2"/>
                        <a:buChar char="q"/>
                      </a:pPr>
                      <a:r>
                        <a:rPr lang="en-PH" sz="1400" kern="1200" dirty="0" smtClean="0">
                          <a:effectLst/>
                          <a:latin typeface="Helvetica" charset="0"/>
                          <a:ea typeface="Helvetica" charset="0"/>
                          <a:cs typeface="Helvetica" charset="0"/>
                        </a:rPr>
                        <a:t>Classroom observation tool (COT) rating sheet and/or inter-observer agreement form about knowledge of content within and across curriculum teaching areas </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Lesson plans/modified DLLs developed highlighting integration of content knowledge within and across subject areas</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Instructional materials highlighting mastery of content and its integration in other subject areas</a:t>
                      </a:r>
                      <a:endParaRPr lang="en-US" sz="1400" kern="1200" dirty="0" smtClean="0">
                        <a:effectLst/>
                        <a:latin typeface="Helvetica" charset="0"/>
                        <a:ea typeface="Helvetica" charset="0"/>
                        <a:cs typeface="Helvetica" charset="0"/>
                      </a:endParaRPr>
                    </a:p>
                    <a:p>
                      <a:pPr marL="285750" lvl="0" indent="-285750">
                        <a:buFont typeface="Wingdings" charset="2"/>
                        <a:buChar char="q"/>
                      </a:pPr>
                      <a:r>
                        <a:rPr lang="en-PH" sz="1400" kern="1200" dirty="0" smtClean="0">
                          <a:effectLst/>
                          <a:latin typeface="Helvetica" charset="0"/>
                          <a:ea typeface="Helvetica" charset="0"/>
                          <a:cs typeface="Helvetica" charset="0"/>
                        </a:rPr>
                        <a:t>Performance tasks/test material(s) highlighting integration of content knowledge within and across subject areas</a:t>
                      </a:r>
                      <a:endParaRPr lang="en-US" sz="1400" kern="1200" dirty="0" smtClean="0">
                        <a:effectLst/>
                        <a:latin typeface="Helvetica" charset="0"/>
                        <a:ea typeface="Helvetica" charset="0"/>
                        <a:cs typeface="Helvetica" charset="0"/>
                      </a:endParaRPr>
                    </a:p>
                    <a:p>
                      <a:pPr marL="285750" indent="-285750">
                        <a:buFont typeface="Wingdings" charset="2"/>
                        <a:buChar char="q"/>
                      </a:pPr>
                      <a:r>
                        <a:rPr lang="en-US" sz="1400" kern="1200" dirty="0" smtClean="0">
                          <a:effectLst/>
                          <a:latin typeface="Helvetica" charset="0"/>
                          <a:ea typeface="Helvetica" charset="0"/>
                          <a:cs typeface="Helvetica" charset="0"/>
                        </a:rPr>
                        <a:t>Others (Please specify and provide annotations)</a:t>
                      </a:r>
                      <a:r>
                        <a:rPr lang="en-US" sz="1400" dirty="0" smtClean="0">
                          <a:effectLst/>
                          <a:latin typeface="Helvetica" charset="0"/>
                          <a:ea typeface="Helvetica" charset="0"/>
                          <a:cs typeface="Helvetica" charset="0"/>
                        </a:rPr>
                        <a:t> </a:t>
                      </a:r>
                      <a:endParaRPr lang="en-US" sz="1400" dirty="0">
                        <a:latin typeface="Helvetica" charset="0"/>
                        <a:ea typeface="Helvetica" charset="0"/>
                        <a:cs typeface="Helvetica" charset="0"/>
                      </a:endParaRPr>
                    </a:p>
                  </a:txBody>
                  <a:tcPr marL="68580" marR="68580" marT="34290" marB="34290"/>
                </a:tc>
                <a:tc>
                  <a:txBody>
                    <a:bodyPr/>
                    <a:lstStyle/>
                    <a:p>
                      <a:r>
                        <a:rPr lang="en-US" sz="1400" dirty="0" smtClean="0">
                          <a:latin typeface="Helvetica" charset="0"/>
                          <a:ea typeface="Helvetica" charset="0"/>
                          <a:cs typeface="Helvetica" charset="0"/>
                        </a:rPr>
                        <a:t>The MOV</a:t>
                      </a:r>
                      <a:r>
                        <a:rPr lang="en-US" sz="1400" baseline="0" dirty="0" smtClean="0">
                          <a:latin typeface="Helvetica" charset="0"/>
                          <a:ea typeface="Helvetica" charset="0"/>
                          <a:cs typeface="Helvetica" charset="0"/>
                        </a:rPr>
                        <a:t> presented was a lesson plan that showed integration of knowledge and content in Physical Education</a:t>
                      </a:r>
                      <a:endParaRPr lang="en-US" sz="1400" dirty="0">
                        <a:latin typeface="Helvetica" charset="0"/>
                        <a:ea typeface="Helvetica" charset="0"/>
                        <a:cs typeface="Helvetica"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baseline="0" dirty="0" smtClean="0">
                          <a:latin typeface="Helvetica" charset="0"/>
                          <a:ea typeface="Helvetica" charset="0"/>
                          <a:cs typeface="Helvetica" charset="0"/>
                        </a:rPr>
                        <a:t>In this lesson, I incorporated knowledge of sports, specifically football/soccer to my Math lesson. To get students interested, I drew attention to the sports news about how the Philippine team had been putting up a good fight against more experienced teams in Asia, such as Japan and Korea. To apply Math concepts,  I led the class in discussing the game scores and other sports statistics. My students were engaged. I was able to deliver my lesson in Math with an interesting focus on sports.</a:t>
                      </a:r>
                      <a:endParaRPr lang="en-PH" sz="1400" dirty="0" smtClean="0">
                        <a:latin typeface="Helvetica" charset="0"/>
                        <a:ea typeface="Helvetica" charset="0"/>
                        <a:cs typeface="Helvetica"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7" name="Rectangular Callout 6"/>
          <p:cNvSpPr/>
          <p:nvPr/>
        </p:nvSpPr>
        <p:spPr>
          <a:xfrm>
            <a:off x="0" y="1802967"/>
            <a:ext cx="9143999" cy="4918676"/>
          </a:xfrm>
          <a:prstGeom prst="wedgeRectCallout">
            <a:avLst>
              <a:gd name="adj1" fmla="val 27139"/>
              <a:gd name="adj2" fmla="val -68535"/>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Helvetica" panose="020B0604020202020204" pitchFamily="34" charset="0"/>
                <a:cs typeface="Helvetica" panose="020B0604020202020204" pitchFamily="34" charset="0"/>
              </a:rPr>
              <a:t>In this lesson, I incorporated knowledge of sports, specifically football/soccer to my Math Lesson. To get students interested, I drew attention to the sports news about how the Philippine team had been putting up a good fight against more experienced teams in Asia, such as Japan and Korea. To apply Math concepts, I led the class in discussing the game scores and other sports statistics. My students were engaged. I was able to deliver my lesson in Math with interesting focus on sports.</a:t>
            </a:r>
            <a:endParaRPr lang="en-US"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43419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0" y="731698"/>
            <a:ext cx="9144000" cy="5288627"/>
          </a:xfrm>
          <a:prstGeom prst="rect">
            <a:avLst/>
          </a:prstGeom>
          <a:solidFill>
            <a:schemeClr val="bg1">
              <a:alpha val="80000"/>
            </a:schemeClr>
          </a:solidFill>
        </p:spPr>
        <p:txBody>
          <a:bodyPr wrap="square" rtlCol="0">
            <a:spAutoFit/>
          </a:bodyPr>
          <a:lstStyle>
            <a:defPPr>
              <a:defRPr lang="en-US"/>
            </a:defPPr>
            <a:lvl1pPr>
              <a:spcAft>
                <a:spcPts val="1000"/>
              </a:spcAft>
              <a:defRPr sz="2400">
                <a:solidFill>
                  <a:schemeClr val="tx1">
                    <a:lumMod val="75000"/>
                    <a:lumOff val="25000"/>
                  </a:schemeClr>
                </a:solidFill>
              </a:defRPr>
            </a:lvl1pPr>
          </a:lstStyle>
          <a:p>
            <a:pPr algn="ctr"/>
            <a:r>
              <a:rPr lang="en-PH" sz="4000" dirty="0">
                <a:solidFill>
                  <a:schemeClr val="tx1"/>
                </a:solidFill>
                <a:latin typeface="Helvetica" charset="0"/>
                <a:ea typeface="Helvetica" charset="0"/>
                <a:cs typeface="Helvetica" charset="0"/>
              </a:rPr>
              <a:t>Activity </a:t>
            </a:r>
            <a:r>
              <a:rPr lang="en-PH" sz="4000" dirty="0" smtClean="0">
                <a:solidFill>
                  <a:schemeClr val="tx1"/>
                </a:solidFill>
                <a:latin typeface="Helvetica" charset="0"/>
                <a:ea typeface="Helvetica" charset="0"/>
                <a:cs typeface="Helvetica" charset="0"/>
              </a:rPr>
              <a:t>2</a:t>
            </a:r>
          </a:p>
          <a:p>
            <a:r>
              <a:rPr lang="en-US" sz="2800" b="1" dirty="0" smtClean="0">
                <a:solidFill>
                  <a:schemeClr val="tx1"/>
                </a:solidFill>
                <a:latin typeface="Helvetica" charset="0"/>
                <a:ea typeface="Helvetica" charset="0"/>
                <a:cs typeface="Helvetica" charset="0"/>
              </a:rPr>
              <a:t>Instructions</a:t>
            </a:r>
            <a:r>
              <a:rPr lang="en-US" sz="2800" b="1" dirty="0">
                <a:solidFill>
                  <a:schemeClr val="tx1"/>
                </a:solidFill>
                <a:latin typeface="Helvetica" charset="0"/>
                <a:ea typeface="Helvetica" charset="0"/>
                <a:cs typeface="Helvetica" charset="0"/>
              </a:rPr>
              <a:t>:</a:t>
            </a:r>
            <a:endParaRPr lang="en-PH" sz="2800" dirty="0">
              <a:solidFill>
                <a:schemeClr val="tx1"/>
              </a:solidFill>
              <a:latin typeface="Helvetica" charset="0"/>
              <a:ea typeface="Helvetica" charset="0"/>
              <a:cs typeface="Helvetica" charset="0"/>
            </a:endParaRPr>
          </a:p>
          <a:p>
            <a:pPr marL="514350" indent="-514350">
              <a:buAutoNum type="arabicPeriod"/>
            </a:pPr>
            <a:r>
              <a:rPr lang="en-US" sz="4000" dirty="0" smtClean="0">
                <a:solidFill>
                  <a:schemeClr val="tx1"/>
                </a:solidFill>
                <a:latin typeface="Helvetica" charset="0"/>
                <a:ea typeface="Helvetica" charset="0"/>
                <a:cs typeface="Helvetica" charset="0"/>
              </a:rPr>
              <a:t>In </a:t>
            </a:r>
            <a:r>
              <a:rPr lang="en-US" sz="4000" dirty="0">
                <a:solidFill>
                  <a:schemeClr val="tx1"/>
                </a:solidFill>
                <a:latin typeface="Helvetica" charset="0"/>
                <a:ea typeface="Helvetica" charset="0"/>
                <a:cs typeface="Helvetica" charset="0"/>
              </a:rPr>
              <a:t>small groups, </a:t>
            </a:r>
            <a:r>
              <a:rPr lang="en-US" sz="4000" dirty="0" smtClean="0">
                <a:solidFill>
                  <a:schemeClr val="tx1"/>
                </a:solidFill>
                <a:latin typeface="Helvetica" charset="0"/>
                <a:ea typeface="Helvetica" charset="0"/>
                <a:cs typeface="Helvetica" charset="0"/>
              </a:rPr>
              <a:t>choose an MOV to be annotated for KRA 1 </a:t>
            </a:r>
            <a:r>
              <a:rPr lang="en-US" sz="4000" dirty="0">
                <a:solidFill>
                  <a:schemeClr val="tx1"/>
                </a:solidFill>
                <a:latin typeface="Helvetica" charset="0"/>
                <a:ea typeface="Helvetica" charset="0"/>
                <a:cs typeface="Helvetica" charset="0"/>
              </a:rPr>
              <a:t>Objective 1. </a:t>
            </a:r>
            <a:endParaRPr lang="en-US" sz="4000" dirty="0" smtClean="0">
              <a:solidFill>
                <a:schemeClr val="tx1"/>
              </a:solidFill>
              <a:latin typeface="Helvetica" charset="0"/>
              <a:ea typeface="Helvetica" charset="0"/>
              <a:cs typeface="Helvetica" charset="0"/>
            </a:endParaRPr>
          </a:p>
          <a:p>
            <a:pPr marL="514350" indent="-514350">
              <a:buAutoNum type="arabicPeriod"/>
            </a:pPr>
            <a:endParaRPr lang="en-US" sz="4000" dirty="0">
              <a:solidFill>
                <a:schemeClr val="tx1"/>
              </a:solidFill>
              <a:latin typeface="Helvetica" charset="0"/>
              <a:ea typeface="Helvetica" charset="0"/>
              <a:cs typeface="Helvetica" charset="0"/>
            </a:endParaRPr>
          </a:p>
          <a:p>
            <a:pPr marL="514350" indent="-514350">
              <a:buAutoNum type="arabicPeriod"/>
            </a:pPr>
            <a:r>
              <a:rPr lang="en-US" sz="4000" dirty="0" smtClean="0">
                <a:solidFill>
                  <a:schemeClr val="tx1"/>
                </a:solidFill>
                <a:latin typeface="Helvetica" charset="0"/>
                <a:ea typeface="Helvetica" charset="0"/>
                <a:cs typeface="Helvetica" charset="0"/>
              </a:rPr>
              <a:t>Write </a:t>
            </a:r>
            <a:r>
              <a:rPr lang="en-US" sz="4000" dirty="0">
                <a:solidFill>
                  <a:schemeClr val="tx1"/>
                </a:solidFill>
                <a:latin typeface="Helvetica" charset="0"/>
                <a:ea typeface="Helvetica" charset="0"/>
                <a:cs typeface="Helvetica" charset="0"/>
              </a:rPr>
              <a:t>annotations for </a:t>
            </a:r>
            <a:r>
              <a:rPr lang="en-US" sz="4000" dirty="0" smtClean="0">
                <a:solidFill>
                  <a:schemeClr val="tx1"/>
                </a:solidFill>
                <a:latin typeface="Helvetica" charset="0"/>
                <a:ea typeface="Helvetica" charset="0"/>
                <a:cs typeface="Helvetica" charset="0"/>
              </a:rPr>
              <a:t>the MOV using </a:t>
            </a:r>
            <a:r>
              <a:rPr lang="en-US" sz="4000" dirty="0">
                <a:solidFill>
                  <a:schemeClr val="tx1"/>
                </a:solidFill>
                <a:latin typeface="Helvetica" charset="0"/>
                <a:ea typeface="Helvetica" charset="0"/>
                <a:cs typeface="Helvetica" charset="0"/>
              </a:rPr>
              <a:t>the Annotation Template. </a:t>
            </a:r>
            <a:endParaRPr lang="en-PH" sz="4000" dirty="0" smtClean="0">
              <a:solidFill>
                <a:schemeClr val="tx1"/>
              </a:solidFill>
              <a:latin typeface="Helvetica" charset="0"/>
              <a:ea typeface="Helvetica" charset="0"/>
              <a:cs typeface="Helvetica" charset="0"/>
            </a:endParaRPr>
          </a:p>
          <a:p>
            <a:endParaRPr lang="en-PH" sz="2800" dirty="0">
              <a:solidFill>
                <a:schemeClr val="tx1"/>
              </a:solidFill>
              <a:latin typeface="Helvetica" charset="0"/>
              <a:ea typeface="Helvetica" charset="0"/>
              <a:cs typeface="Helvetica" charset="0"/>
            </a:endParaRPr>
          </a:p>
        </p:txBody>
      </p:sp>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3480143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762000" y="587554"/>
            <a:ext cx="6622181" cy="1513235"/>
          </a:xfrm>
          <a:prstGeom prst="rect">
            <a:avLst/>
          </a:prstGeom>
          <a:solidFill>
            <a:schemeClr val="bg1">
              <a:alpha val="80000"/>
            </a:schemeClr>
          </a:solidFill>
        </p:spPr>
        <p:txBody>
          <a:bodyPr wrap="square" rtlCol="0">
            <a:spAutoFit/>
          </a:bodyPr>
          <a:lstStyle>
            <a:defPPr>
              <a:defRPr lang="en-US"/>
            </a:defPPr>
            <a:lvl1pPr>
              <a:spcAft>
                <a:spcPts val="1000"/>
              </a:spcAft>
              <a:defRPr sz="2400">
                <a:solidFill>
                  <a:schemeClr val="tx1">
                    <a:lumMod val="75000"/>
                    <a:lumOff val="25000"/>
                  </a:schemeClr>
                </a:solidFill>
              </a:defRPr>
            </a:lvl1pPr>
          </a:lstStyle>
          <a:p>
            <a:pPr algn="ctr"/>
            <a:r>
              <a:rPr lang="en-PH" sz="4800" dirty="0" smtClean="0">
                <a:solidFill>
                  <a:schemeClr val="tx1"/>
                </a:solidFill>
                <a:latin typeface="Helvetica" charset="0"/>
                <a:ea typeface="Helvetica" charset="0"/>
                <a:cs typeface="Helvetica" charset="0"/>
              </a:rPr>
              <a:t>GALLERY WALK</a:t>
            </a:r>
          </a:p>
          <a:p>
            <a:endParaRPr lang="en-PH" sz="3600" dirty="0">
              <a:solidFill>
                <a:schemeClr val="tx1"/>
              </a:solidFill>
              <a:latin typeface="Helvetica" charset="0"/>
              <a:ea typeface="Helvetica" charset="0"/>
              <a:cs typeface="Helvetica" charset="0"/>
            </a:endParaRPr>
          </a:p>
        </p:txBody>
      </p:sp>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1797969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0" y="1646098"/>
            <a:ext cx="9144000" cy="4078039"/>
          </a:xfrm>
          <a:prstGeom prst="rect">
            <a:avLst/>
          </a:prstGeom>
          <a:solidFill>
            <a:schemeClr val="bg1">
              <a:alpha val="80000"/>
            </a:schemeClr>
          </a:solidFill>
        </p:spPr>
        <p:txBody>
          <a:bodyPr wrap="square" rtlCol="0">
            <a:spAutoFit/>
          </a:bodyPr>
          <a:lstStyle>
            <a:defPPr>
              <a:defRPr lang="en-US"/>
            </a:defPPr>
            <a:lvl1pPr>
              <a:spcAft>
                <a:spcPts val="1000"/>
              </a:spcAft>
              <a:defRPr sz="2400">
                <a:solidFill>
                  <a:schemeClr val="tx1">
                    <a:lumMod val="75000"/>
                    <a:lumOff val="25000"/>
                  </a:schemeClr>
                </a:solidFill>
              </a:defRPr>
            </a:lvl1pPr>
          </a:lstStyle>
          <a:p>
            <a:r>
              <a:rPr lang="en-PH" sz="3600" dirty="0"/>
              <a:t>Post your group output in the your home group’s spot.</a:t>
            </a:r>
          </a:p>
          <a:p>
            <a:r>
              <a:rPr lang="en-PH" sz="3600" dirty="0"/>
              <a:t>Select 2 member to stay as the “</a:t>
            </a:r>
            <a:r>
              <a:rPr lang="en-PH" sz="3600" dirty="0" err="1"/>
              <a:t>Taong</a:t>
            </a:r>
            <a:r>
              <a:rPr lang="en-PH" sz="3600" dirty="0"/>
              <a:t> </a:t>
            </a:r>
            <a:r>
              <a:rPr lang="en-PH" sz="3600" dirty="0" err="1"/>
              <a:t>Bahay</a:t>
            </a:r>
            <a:r>
              <a:rPr lang="en-PH" sz="3600" dirty="0"/>
              <a:t>”.</a:t>
            </a:r>
          </a:p>
          <a:p>
            <a:r>
              <a:rPr lang="en-PH" sz="3600" dirty="0"/>
              <a:t>As a group, you will move from one spot to another and ask the “</a:t>
            </a:r>
            <a:r>
              <a:rPr lang="en-PH" sz="3600" dirty="0" err="1"/>
              <a:t>Taong</a:t>
            </a:r>
            <a:r>
              <a:rPr lang="en-PH" sz="3600" dirty="0"/>
              <a:t> </a:t>
            </a:r>
            <a:r>
              <a:rPr lang="en-PH" sz="3600" dirty="0" err="1"/>
              <a:t>Bahay</a:t>
            </a:r>
            <a:r>
              <a:rPr lang="en-PH" sz="3600" dirty="0"/>
              <a:t>” as many questions as you can within 3 minutes.</a:t>
            </a:r>
          </a:p>
          <a:p>
            <a:endParaRPr lang="en-PH" sz="1800" dirty="0">
              <a:solidFill>
                <a:schemeClr val="tx1"/>
              </a:solidFill>
              <a:latin typeface="Helvetica" charset="0"/>
              <a:ea typeface="Helvetica" charset="0"/>
              <a:cs typeface="Helvetica" charset="0"/>
            </a:endParaRPr>
          </a:p>
        </p:txBody>
      </p:sp>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4" name="Title 1"/>
          <p:cNvSpPr txBox="1">
            <a:spLocks/>
          </p:cNvSpPr>
          <p:nvPr/>
        </p:nvSpPr>
        <p:spPr>
          <a:xfrm>
            <a:off x="1162050" y="569196"/>
            <a:ext cx="5856371" cy="833240"/>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sz="5400" dirty="0" smtClean="0"/>
              <a:t>What can you offer?</a:t>
            </a:r>
            <a:endParaRPr lang="en-PH" sz="5400" dirty="0"/>
          </a:p>
        </p:txBody>
      </p:sp>
    </p:spTree>
    <p:extLst>
      <p:ext uri="{BB962C8B-B14F-4D97-AF65-F5344CB8AC3E}">
        <p14:creationId xmlns:p14="http://schemas.microsoft.com/office/powerpoint/2010/main" val="3556577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0" y="1402258"/>
            <a:ext cx="9144000" cy="4601260"/>
          </a:xfrm>
          <a:prstGeom prst="rect">
            <a:avLst/>
          </a:prstGeom>
          <a:solidFill>
            <a:schemeClr val="bg1">
              <a:alpha val="80000"/>
            </a:schemeClr>
          </a:solidFill>
        </p:spPr>
        <p:txBody>
          <a:bodyPr wrap="square" rtlCol="0">
            <a:spAutoFit/>
          </a:bodyPr>
          <a:lstStyle>
            <a:defPPr>
              <a:defRPr lang="en-US"/>
            </a:defPPr>
            <a:lvl1pPr>
              <a:spcAft>
                <a:spcPts val="1000"/>
              </a:spcAft>
              <a:defRPr sz="2400">
                <a:solidFill>
                  <a:schemeClr val="tx1">
                    <a:lumMod val="75000"/>
                    <a:lumOff val="25000"/>
                  </a:schemeClr>
                </a:solidFill>
              </a:defRPr>
            </a:lvl1pPr>
          </a:lstStyle>
          <a:p>
            <a:r>
              <a:rPr lang="en-PH" sz="4000" dirty="0" smtClean="0"/>
              <a:t>After </a:t>
            </a:r>
            <a:r>
              <a:rPr lang="en-PH" sz="4000" dirty="0"/>
              <a:t>3 minutes, move to another home groups and the same process until you reach to your own home group.</a:t>
            </a:r>
          </a:p>
          <a:p>
            <a:r>
              <a:rPr lang="en-PH" sz="4000" dirty="0"/>
              <a:t>Moving shall be done counter clockwise. </a:t>
            </a:r>
          </a:p>
          <a:p>
            <a:r>
              <a:rPr lang="en-PH" sz="4000" dirty="0"/>
              <a:t>If you’re done, shout out loud your battle cry. </a:t>
            </a:r>
          </a:p>
          <a:p>
            <a:endParaRPr lang="en-PH" sz="2800" dirty="0">
              <a:solidFill>
                <a:schemeClr val="tx1"/>
              </a:solidFill>
              <a:latin typeface="Helvetica" charset="0"/>
              <a:ea typeface="Helvetica" charset="0"/>
              <a:cs typeface="Helvetica" charset="0"/>
            </a:endParaRPr>
          </a:p>
        </p:txBody>
      </p:sp>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4" name="Title 1"/>
          <p:cNvSpPr txBox="1">
            <a:spLocks/>
          </p:cNvSpPr>
          <p:nvPr/>
        </p:nvSpPr>
        <p:spPr>
          <a:xfrm>
            <a:off x="1162050" y="569196"/>
            <a:ext cx="5856371" cy="833240"/>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sz="5400" dirty="0" smtClean="0"/>
              <a:t>What can you offer?</a:t>
            </a:r>
            <a:endParaRPr lang="en-PH" sz="5400" dirty="0"/>
          </a:p>
        </p:txBody>
      </p:sp>
    </p:spTree>
    <p:extLst>
      <p:ext uri="{BB962C8B-B14F-4D97-AF65-F5344CB8AC3E}">
        <p14:creationId xmlns:p14="http://schemas.microsoft.com/office/powerpoint/2010/main" val="4239602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30480" y="564058"/>
            <a:ext cx="9144000" cy="5632311"/>
          </a:xfrm>
          <a:prstGeom prst="rect">
            <a:avLst/>
          </a:prstGeom>
          <a:solidFill>
            <a:schemeClr val="bg1">
              <a:alpha val="80000"/>
            </a:schemeClr>
          </a:solidFill>
        </p:spPr>
        <p:txBody>
          <a:bodyPr wrap="square" rtlCol="0">
            <a:spAutoFit/>
          </a:bodyPr>
          <a:lstStyle>
            <a:defPPr>
              <a:defRPr lang="en-US"/>
            </a:defPPr>
            <a:lvl1pPr>
              <a:spcAft>
                <a:spcPts val="1000"/>
              </a:spcAft>
              <a:defRPr sz="2400">
                <a:solidFill>
                  <a:schemeClr val="tx1">
                    <a:lumMod val="75000"/>
                    <a:lumOff val="25000"/>
                  </a:schemeClr>
                </a:solidFill>
              </a:defRPr>
            </a:lvl1pPr>
          </a:lstStyle>
          <a:p>
            <a:pPr algn="just"/>
            <a:r>
              <a:rPr lang="en-PH" sz="3600" dirty="0"/>
              <a:t>A teacher’s path towards personal growth and professional development involves reflection and learning in order to improve practice. One way of doing this is to become more actively engaged in the process of careful introspection and critical evaluation of your teaching practice. An essential step towards becoming a more reflective practitioner is through writing annotations in your professional development portfolios. </a:t>
            </a:r>
          </a:p>
        </p:txBody>
      </p:sp>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637190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0" y="511354"/>
            <a:ext cx="9144000" cy="3262432"/>
          </a:xfrm>
          <a:prstGeom prst="rect">
            <a:avLst/>
          </a:prstGeom>
          <a:solidFill>
            <a:schemeClr val="bg1">
              <a:alpha val="80000"/>
            </a:schemeClr>
          </a:solidFill>
        </p:spPr>
        <p:txBody>
          <a:bodyPr wrap="square" rtlCol="0">
            <a:spAutoFit/>
          </a:bodyPr>
          <a:lstStyle>
            <a:defPPr>
              <a:defRPr lang="en-US"/>
            </a:defPPr>
            <a:lvl1pPr>
              <a:spcAft>
                <a:spcPts val="1000"/>
              </a:spcAft>
              <a:defRPr sz="2400">
                <a:solidFill>
                  <a:schemeClr val="tx1">
                    <a:lumMod val="75000"/>
                    <a:lumOff val="25000"/>
                  </a:schemeClr>
                </a:solidFill>
              </a:defRPr>
            </a:lvl1pPr>
          </a:lstStyle>
          <a:p>
            <a:pPr algn="ctr"/>
            <a:r>
              <a:rPr lang="en-PH" sz="5400" dirty="0"/>
              <a:t>A good teacher is like a candle, it consumes itself to light the way for others.”</a:t>
            </a:r>
            <a:br>
              <a:rPr lang="en-PH" sz="5400" dirty="0"/>
            </a:br>
            <a:r>
              <a:rPr lang="en-PH" sz="4400" dirty="0"/>
              <a:t>-</a:t>
            </a:r>
            <a:r>
              <a:rPr lang="en-PH" sz="3200" dirty="0"/>
              <a:t>Mustafa Kemal Ataturk</a:t>
            </a:r>
          </a:p>
        </p:txBody>
      </p:sp>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3495158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833" t="2342" r="3667" b="47074"/>
          <a:stretch/>
        </p:blipFill>
        <p:spPr>
          <a:xfrm>
            <a:off x="0" y="1021079"/>
            <a:ext cx="9144000" cy="4053841"/>
          </a:xfrm>
          <a:prstGeom prst="rect">
            <a:avLst/>
          </a:prstGeom>
        </p:spPr>
      </p:pic>
    </p:spTree>
    <p:extLst>
      <p:ext uri="{BB962C8B-B14F-4D97-AF65-F5344CB8AC3E}">
        <p14:creationId xmlns:p14="http://schemas.microsoft.com/office/powerpoint/2010/main" val="1710698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4" name="Title 1"/>
          <p:cNvSpPr>
            <a:spLocks noGrp="1"/>
          </p:cNvSpPr>
          <p:nvPr>
            <p:ph type="title"/>
          </p:nvPr>
        </p:nvSpPr>
        <p:spPr>
          <a:xfrm>
            <a:off x="0" y="511354"/>
            <a:ext cx="7886700" cy="872542"/>
          </a:xfrm>
        </p:spPr>
        <p:txBody>
          <a:bodyPr>
            <a:noAutofit/>
          </a:bodyPr>
          <a:lstStyle/>
          <a:p>
            <a:r>
              <a:rPr lang="en-PH" sz="4800" dirty="0" smtClean="0"/>
              <a:t>Objectives</a:t>
            </a:r>
            <a:endParaRPr lang="en-PH" sz="4800" dirty="0"/>
          </a:p>
        </p:txBody>
      </p:sp>
      <p:sp>
        <p:nvSpPr>
          <p:cNvPr id="5" name="Content Placeholder 2"/>
          <p:cNvSpPr txBox="1">
            <a:spLocks/>
          </p:cNvSpPr>
          <p:nvPr/>
        </p:nvSpPr>
        <p:spPr>
          <a:xfrm>
            <a:off x="106680" y="1297806"/>
            <a:ext cx="9037320" cy="51791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PH" sz="4800" dirty="0" smtClean="0"/>
              <a:t>1. Synthesize the concept on Annotation and its importance.</a:t>
            </a:r>
          </a:p>
          <a:p>
            <a:r>
              <a:rPr lang="en-PH" sz="4800" dirty="0" smtClean="0"/>
              <a:t>2. Share significant practices in preparing and writing annotation.</a:t>
            </a:r>
          </a:p>
          <a:p>
            <a:r>
              <a:rPr lang="en-PH" sz="4800" dirty="0" smtClean="0"/>
              <a:t>3. Display positive attitude in preparing and writing professional reflection annotation.</a:t>
            </a:r>
          </a:p>
          <a:p>
            <a:endParaRPr lang="en-PH" sz="3200" dirty="0"/>
          </a:p>
        </p:txBody>
      </p:sp>
    </p:spTree>
    <p:extLst>
      <p:ext uri="{BB962C8B-B14F-4D97-AF65-F5344CB8AC3E}">
        <p14:creationId xmlns:p14="http://schemas.microsoft.com/office/powerpoint/2010/main" val="123509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 y="670561"/>
            <a:ext cx="9062099" cy="5440680"/>
          </a:xfrm>
          <a:prstGeom prst="rect">
            <a:avLst/>
          </a:prstGeom>
          <a:solidFill>
            <a:srgbClr val="FFFF00"/>
          </a:solidFill>
        </p:spPr>
      </p:pic>
    </p:spTree>
    <p:extLst>
      <p:ext uri="{BB962C8B-B14F-4D97-AF65-F5344CB8AC3E}">
        <p14:creationId xmlns:p14="http://schemas.microsoft.com/office/powerpoint/2010/main" val="637901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6" name="Title 1"/>
          <p:cNvSpPr txBox="1">
            <a:spLocks/>
          </p:cNvSpPr>
          <p:nvPr/>
        </p:nvSpPr>
        <p:spPr>
          <a:xfrm>
            <a:off x="224852" y="577780"/>
            <a:ext cx="7886700" cy="8725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PH" sz="4800" b="1" dirty="0" smtClean="0"/>
              <a:t>Activity</a:t>
            </a:r>
            <a:endParaRPr lang="en-PH" sz="4800" b="1" dirty="0"/>
          </a:p>
        </p:txBody>
      </p:sp>
      <p:sp>
        <p:nvSpPr>
          <p:cNvPr id="4" name="Content Placeholder 2"/>
          <p:cNvSpPr txBox="1">
            <a:spLocks/>
          </p:cNvSpPr>
          <p:nvPr/>
        </p:nvSpPr>
        <p:spPr>
          <a:xfrm>
            <a:off x="0" y="1407124"/>
            <a:ext cx="9144000" cy="5097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400" dirty="0" smtClean="0"/>
              <a:t>Regroup your district into groups of 3.</a:t>
            </a:r>
          </a:p>
          <a:p>
            <a:r>
              <a:rPr lang="en-PH" sz="4400" dirty="0" smtClean="0"/>
              <a:t>Recall and brainstorm the lessons presented by the teacher during the demonstration teaching.</a:t>
            </a:r>
          </a:p>
          <a:p>
            <a:endParaRPr lang="en-PH" sz="4400" dirty="0" smtClean="0"/>
          </a:p>
          <a:p>
            <a:pPr marL="0" indent="0">
              <a:buFont typeface="Arial" panose="020B0604020202020204" pitchFamily="34" charset="0"/>
              <a:buNone/>
            </a:pPr>
            <a:endParaRPr lang="en-PH" sz="3200" dirty="0"/>
          </a:p>
        </p:txBody>
      </p:sp>
    </p:spTree>
    <p:extLst>
      <p:ext uri="{BB962C8B-B14F-4D97-AF65-F5344CB8AC3E}">
        <p14:creationId xmlns:p14="http://schemas.microsoft.com/office/powerpoint/2010/main" val="1486134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6" name="Title 1"/>
          <p:cNvSpPr txBox="1">
            <a:spLocks/>
          </p:cNvSpPr>
          <p:nvPr/>
        </p:nvSpPr>
        <p:spPr>
          <a:xfrm>
            <a:off x="224852" y="577780"/>
            <a:ext cx="7886700" cy="8725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PH" sz="4800" b="1" dirty="0" smtClean="0"/>
              <a:t>Activity</a:t>
            </a:r>
            <a:endParaRPr lang="en-PH" sz="4800" b="1" dirty="0"/>
          </a:p>
        </p:txBody>
      </p:sp>
      <p:sp>
        <p:nvSpPr>
          <p:cNvPr id="4" name="Content Placeholder 2"/>
          <p:cNvSpPr txBox="1">
            <a:spLocks/>
          </p:cNvSpPr>
          <p:nvPr/>
        </p:nvSpPr>
        <p:spPr>
          <a:xfrm>
            <a:off x="224852" y="1516748"/>
            <a:ext cx="8919148" cy="5097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smtClean="0"/>
              <a:t>Focus on the following:</a:t>
            </a:r>
          </a:p>
          <a:p>
            <a:pPr marL="0" indent="0">
              <a:buFont typeface="Arial" panose="020B0604020202020204" pitchFamily="34" charset="0"/>
              <a:buNone/>
            </a:pPr>
            <a:r>
              <a:rPr lang="en-PH" sz="4800" dirty="0" smtClean="0"/>
              <a:t>   - Domain</a:t>
            </a:r>
          </a:p>
          <a:p>
            <a:pPr marL="0" indent="0">
              <a:buFont typeface="Arial" panose="020B0604020202020204" pitchFamily="34" charset="0"/>
              <a:buNone/>
            </a:pPr>
            <a:r>
              <a:rPr lang="en-PH" sz="4800" dirty="0" smtClean="0"/>
              <a:t>   - Objectives</a:t>
            </a:r>
          </a:p>
          <a:p>
            <a:pPr marL="0" indent="0">
              <a:buFont typeface="Arial" panose="020B0604020202020204" pitchFamily="34" charset="0"/>
              <a:buNone/>
            </a:pPr>
            <a:r>
              <a:rPr lang="en-PH" sz="4800" dirty="0" smtClean="0"/>
              <a:t>   - Developmental Activity</a:t>
            </a:r>
          </a:p>
          <a:p>
            <a:pPr marL="0" indent="0">
              <a:buFont typeface="Arial" panose="020B0604020202020204" pitchFamily="34" charset="0"/>
              <a:buNone/>
            </a:pPr>
            <a:r>
              <a:rPr lang="en-PH" sz="4800" dirty="0" smtClean="0"/>
              <a:t>   - Instructional Materials used</a:t>
            </a:r>
          </a:p>
          <a:p>
            <a:pPr marL="0" indent="0">
              <a:buFont typeface="Arial" panose="020B0604020202020204" pitchFamily="34" charset="0"/>
              <a:buNone/>
            </a:pPr>
            <a:endParaRPr lang="en-PH" sz="4800" dirty="0" smtClean="0"/>
          </a:p>
          <a:p>
            <a:pPr marL="0" indent="0">
              <a:buFont typeface="Arial" panose="020B0604020202020204" pitchFamily="34" charset="0"/>
              <a:buNone/>
            </a:pPr>
            <a:endParaRPr lang="en-PH" sz="3600" dirty="0"/>
          </a:p>
        </p:txBody>
      </p:sp>
    </p:spTree>
    <p:extLst>
      <p:ext uri="{BB962C8B-B14F-4D97-AF65-F5344CB8AC3E}">
        <p14:creationId xmlns:p14="http://schemas.microsoft.com/office/powerpoint/2010/main" val="4089308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4" name="Content Placeholder 2"/>
          <p:cNvSpPr txBox="1">
            <a:spLocks/>
          </p:cNvSpPr>
          <p:nvPr/>
        </p:nvSpPr>
        <p:spPr>
          <a:xfrm>
            <a:off x="601578" y="1666626"/>
            <a:ext cx="8373979" cy="4735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PH" dirty="0"/>
          </a:p>
        </p:txBody>
      </p:sp>
      <p:sp>
        <p:nvSpPr>
          <p:cNvPr id="5" name="Title 1"/>
          <p:cNvSpPr>
            <a:spLocks noGrp="1"/>
          </p:cNvSpPr>
          <p:nvPr>
            <p:ph type="title"/>
          </p:nvPr>
        </p:nvSpPr>
        <p:spPr>
          <a:xfrm>
            <a:off x="0" y="395140"/>
            <a:ext cx="9144000" cy="847657"/>
          </a:xfrm>
        </p:spPr>
        <p:txBody>
          <a:bodyPr>
            <a:normAutofit/>
          </a:bodyPr>
          <a:lstStyle/>
          <a:p>
            <a:pPr algn="ctr"/>
            <a:r>
              <a:rPr lang="en-PH" sz="4800" dirty="0" smtClean="0"/>
              <a:t>Activity</a:t>
            </a:r>
            <a:endParaRPr lang="en-PH" sz="4800" dirty="0"/>
          </a:p>
        </p:txBody>
      </p:sp>
      <p:sp>
        <p:nvSpPr>
          <p:cNvPr id="6" name="Content Placeholder 2"/>
          <p:cNvSpPr txBox="1">
            <a:spLocks/>
          </p:cNvSpPr>
          <p:nvPr/>
        </p:nvSpPr>
        <p:spPr>
          <a:xfrm>
            <a:off x="0" y="1063990"/>
            <a:ext cx="9144000" cy="55044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PH" sz="4400" dirty="0" smtClean="0"/>
              <a:t>Individually in your group, choose 1 of the </a:t>
            </a:r>
            <a:r>
              <a:rPr lang="en-PH" sz="4400" dirty="0" smtClean="0"/>
              <a:t>parts </a:t>
            </a:r>
            <a:r>
              <a:rPr lang="en-PH" sz="4400" dirty="0" smtClean="0"/>
              <a:t>of the lesson where integration was evidently done which captured the interest of the learners during the delivery of the lesson. </a:t>
            </a:r>
          </a:p>
          <a:p>
            <a:r>
              <a:rPr lang="en-PH" sz="4400" dirty="0" smtClean="0"/>
              <a:t>Write a reflection about it. </a:t>
            </a:r>
          </a:p>
          <a:p>
            <a:r>
              <a:rPr lang="en-PH" sz="4400" dirty="0" smtClean="0"/>
              <a:t> In your group, take turns to share your reflection.</a:t>
            </a:r>
          </a:p>
          <a:p>
            <a:endParaRPr lang="en-PH" sz="4400" dirty="0" smtClean="0"/>
          </a:p>
          <a:p>
            <a:endParaRPr lang="en-PH" sz="2800" dirty="0"/>
          </a:p>
        </p:txBody>
      </p:sp>
    </p:spTree>
    <p:extLst>
      <p:ext uri="{BB962C8B-B14F-4D97-AF65-F5344CB8AC3E}">
        <p14:creationId xmlns:p14="http://schemas.microsoft.com/office/powerpoint/2010/main" val="585821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
        <p:nvSpPr>
          <p:cNvPr id="4" name="Content Placeholder 2"/>
          <p:cNvSpPr txBox="1">
            <a:spLocks/>
          </p:cNvSpPr>
          <p:nvPr/>
        </p:nvSpPr>
        <p:spPr>
          <a:xfrm>
            <a:off x="601578" y="1666626"/>
            <a:ext cx="8373979" cy="4735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PH" dirty="0"/>
          </a:p>
        </p:txBody>
      </p:sp>
      <p:sp>
        <p:nvSpPr>
          <p:cNvPr id="5" name="Title 1"/>
          <p:cNvSpPr>
            <a:spLocks noGrp="1"/>
          </p:cNvSpPr>
          <p:nvPr>
            <p:ph type="title"/>
          </p:nvPr>
        </p:nvSpPr>
        <p:spPr>
          <a:xfrm>
            <a:off x="0" y="341063"/>
            <a:ext cx="7886700" cy="1076257"/>
          </a:xfrm>
        </p:spPr>
        <p:txBody>
          <a:bodyPr>
            <a:normAutofit/>
          </a:bodyPr>
          <a:lstStyle/>
          <a:p>
            <a:pPr algn="ctr"/>
            <a:r>
              <a:rPr lang="en-PH" sz="4000" dirty="0" smtClean="0"/>
              <a:t>Let’s share thoughts </a:t>
            </a:r>
            <a:endParaRPr lang="en-PH" sz="4000" dirty="0"/>
          </a:p>
        </p:txBody>
      </p:sp>
      <p:sp>
        <p:nvSpPr>
          <p:cNvPr id="6" name="Content Placeholder 2"/>
          <p:cNvSpPr txBox="1">
            <a:spLocks/>
          </p:cNvSpPr>
          <p:nvPr/>
        </p:nvSpPr>
        <p:spPr>
          <a:xfrm>
            <a:off x="88230" y="1417320"/>
            <a:ext cx="9055769" cy="4984902"/>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PH" sz="4300" dirty="0" smtClean="0"/>
              <a:t>What made you choose such part of the lesson?</a:t>
            </a:r>
          </a:p>
          <a:p>
            <a:r>
              <a:rPr lang="en-PH" sz="4300" dirty="0" smtClean="0"/>
              <a:t>How did it help the learners learn?</a:t>
            </a:r>
          </a:p>
          <a:p>
            <a:r>
              <a:rPr lang="en-PH" sz="4300" dirty="0" smtClean="0"/>
              <a:t>If you are the teacher, how will you do it differently?</a:t>
            </a:r>
          </a:p>
          <a:p>
            <a:r>
              <a:rPr lang="en-PH" sz="4300" dirty="0" smtClean="0"/>
              <a:t>How will you help yourself as a teacher to capture everything you’ve done that helps you improve the delivery of your lesson?</a:t>
            </a:r>
          </a:p>
          <a:p>
            <a:endParaRPr lang="en-PH" dirty="0"/>
          </a:p>
        </p:txBody>
      </p:sp>
    </p:spTree>
    <p:extLst>
      <p:ext uri="{BB962C8B-B14F-4D97-AF65-F5344CB8AC3E}">
        <p14:creationId xmlns:p14="http://schemas.microsoft.com/office/powerpoint/2010/main" val="2909495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8760" y="2930358"/>
            <a:ext cx="3848979" cy="3927642"/>
          </a:xfrm>
          <a:prstGeom prst="rect">
            <a:avLst/>
          </a:prstGeom>
        </p:spPr>
      </p:pic>
      <p:sp>
        <p:nvSpPr>
          <p:cNvPr id="2" name="Title 1"/>
          <p:cNvSpPr>
            <a:spLocks noGrp="1"/>
          </p:cNvSpPr>
          <p:nvPr>
            <p:ph type="title"/>
          </p:nvPr>
        </p:nvSpPr>
        <p:spPr>
          <a:xfrm>
            <a:off x="628650" y="716455"/>
            <a:ext cx="7886700" cy="1325563"/>
          </a:xfrm>
        </p:spPr>
        <p:txBody>
          <a:bodyPr>
            <a:normAutofit/>
          </a:bodyPr>
          <a:lstStyle/>
          <a:p>
            <a:r>
              <a:rPr lang="en-PH" sz="3200" b="1" dirty="0" smtClean="0">
                <a:solidFill>
                  <a:srgbClr val="7030A0"/>
                </a:solidFill>
                <a:latin typeface="Helvetica" charset="0"/>
                <a:ea typeface="Helvetica" charset="0"/>
                <a:cs typeface="Helvetica" charset="0"/>
              </a:rPr>
              <a:t>What are Annotations?</a:t>
            </a:r>
            <a:endParaRPr lang="en-PH" sz="3200" b="1" dirty="0">
              <a:solidFill>
                <a:srgbClr val="7030A0"/>
              </a:solidFill>
              <a:latin typeface="Helvetica" charset="0"/>
              <a:ea typeface="Helvetica" charset="0"/>
              <a:cs typeface="Helvetica" charset="0"/>
            </a:endParaRPr>
          </a:p>
        </p:txBody>
      </p:sp>
      <p:sp>
        <p:nvSpPr>
          <p:cNvPr id="6" name="Rectangle 5"/>
          <p:cNvSpPr/>
          <p:nvPr/>
        </p:nvSpPr>
        <p:spPr>
          <a:xfrm>
            <a:off x="0" y="1874521"/>
            <a:ext cx="5761211" cy="3970318"/>
          </a:xfrm>
          <a:prstGeom prst="rect">
            <a:avLst/>
          </a:prstGeom>
        </p:spPr>
        <p:txBody>
          <a:bodyPr wrap="square">
            <a:spAutoFit/>
          </a:bodyPr>
          <a:lstStyle/>
          <a:p>
            <a:r>
              <a:rPr lang="en-PH" sz="3600" dirty="0">
                <a:latin typeface="Helvetica" charset="0"/>
                <a:ea typeface="Helvetica" charset="0"/>
                <a:cs typeface="Helvetica" charset="0"/>
              </a:rPr>
              <a:t>Annotations are </a:t>
            </a:r>
            <a:r>
              <a:rPr lang="en-PH" sz="3600" dirty="0">
                <a:solidFill>
                  <a:srgbClr val="0432FF"/>
                </a:solidFill>
                <a:latin typeface="Helvetica" charset="0"/>
                <a:ea typeface="Helvetica" charset="0"/>
                <a:cs typeface="Helvetica" charset="0"/>
              </a:rPr>
              <a:t>self-reflections, explanations or presentational mark-ups </a:t>
            </a:r>
            <a:r>
              <a:rPr lang="en-PH" sz="3600" dirty="0">
                <a:latin typeface="Helvetica" charset="0"/>
                <a:ea typeface="Helvetica" charset="0"/>
                <a:cs typeface="Helvetica" charset="0"/>
              </a:rPr>
              <a:t>attached to documents, artifacts or Means of Verification (MOV) that you submit for the RPMS. </a:t>
            </a:r>
          </a:p>
        </p:txBody>
      </p:sp>
      <p:pic>
        <p:nvPicPr>
          <p:cNvPr id="4" name="Picture 3"/>
          <p:cNvPicPr>
            <a:picLocks noChangeAspect="1"/>
          </p:cNvPicPr>
          <p:nvPr/>
        </p:nvPicPr>
        <p:blipFill>
          <a:blip r:embed="rId4"/>
          <a:stretch>
            <a:fillRect/>
          </a:stretch>
        </p:blipFill>
        <p:spPr>
          <a:xfrm>
            <a:off x="5532120" y="511354"/>
            <a:ext cx="3611880" cy="2985673"/>
          </a:xfrm>
          <a:prstGeom prst="rect">
            <a:avLst/>
          </a:prstGeom>
        </p:spPr>
      </p:pic>
      <p:sp>
        <p:nvSpPr>
          <p:cNvPr id="19" name="TextBox 18"/>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214868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2375"/>
            <a:ext cx="7886700" cy="1325563"/>
          </a:xfrm>
        </p:spPr>
        <p:txBody>
          <a:bodyPr>
            <a:normAutofit/>
          </a:bodyPr>
          <a:lstStyle/>
          <a:p>
            <a:r>
              <a:rPr lang="en-PH" sz="3200" b="1" dirty="0" smtClean="0">
                <a:solidFill>
                  <a:srgbClr val="7030A0"/>
                </a:solidFill>
                <a:latin typeface="Helvetica" charset="0"/>
                <a:ea typeface="Helvetica" charset="0"/>
                <a:cs typeface="Helvetica" charset="0"/>
              </a:rPr>
              <a:t>What are Annotations?</a:t>
            </a:r>
            <a:endParaRPr lang="en-PH" sz="3200" b="1" dirty="0">
              <a:solidFill>
                <a:srgbClr val="7030A0"/>
              </a:solidFill>
              <a:latin typeface="Helvetica" charset="0"/>
              <a:ea typeface="Helvetica" charset="0"/>
              <a:cs typeface="Helvetica" charset="0"/>
            </a:endParaRPr>
          </a:p>
        </p:txBody>
      </p:sp>
      <p:sp>
        <p:nvSpPr>
          <p:cNvPr id="16" name="Rectangle 15"/>
          <p:cNvSpPr/>
          <p:nvPr/>
        </p:nvSpPr>
        <p:spPr>
          <a:xfrm>
            <a:off x="0" y="1559818"/>
            <a:ext cx="5536115" cy="4524315"/>
          </a:xfrm>
          <a:prstGeom prst="rect">
            <a:avLst/>
          </a:prstGeom>
        </p:spPr>
        <p:txBody>
          <a:bodyPr wrap="square">
            <a:spAutoFit/>
          </a:bodyPr>
          <a:lstStyle/>
          <a:p>
            <a:r>
              <a:rPr lang="en-PH" sz="3600" dirty="0">
                <a:latin typeface="Helvetica" charset="0"/>
                <a:ea typeface="Helvetica" charset="0"/>
                <a:cs typeface="Helvetica" charset="0"/>
              </a:rPr>
              <a:t>They are important in instances when the </a:t>
            </a:r>
            <a:r>
              <a:rPr lang="en-PH" sz="3600" dirty="0">
                <a:solidFill>
                  <a:srgbClr val="0432FF"/>
                </a:solidFill>
                <a:latin typeface="Helvetica" charset="0"/>
                <a:ea typeface="Helvetica" charset="0"/>
                <a:cs typeface="Helvetica" charset="0"/>
              </a:rPr>
              <a:t>evidences or artifacts </a:t>
            </a:r>
            <a:r>
              <a:rPr lang="en-PH" sz="3600" dirty="0">
                <a:latin typeface="Helvetica" charset="0"/>
                <a:ea typeface="Helvetica" charset="0"/>
                <a:cs typeface="Helvetica" charset="0"/>
              </a:rPr>
              <a:t>presented in teacher portfolios </a:t>
            </a:r>
            <a:r>
              <a:rPr lang="en-PH" sz="3600" dirty="0">
                <a:solidFill>
                  <a:srgbClr val="0432FF"/>
                </a:solidFill>
                <a:latin typeface="Helvetica" charset="0"/>
                <a:ea typeface="Helvetica" charset="0"/>
                <a:cs typeface="Helvetica" charset="0"/>
              </a:rPr>
              <a:t>cannot capture the whole dynamics of the teaching and learning process. </a:t>
            </a:r>
          </a:p>
        </p:txBody>
      </p:sp>
      <p:pic>
        <p:nvPicPr>
          <p:cNvPr id="7" name="Picture 6"/>
          <p:cNvPicPr>
            <a:picLocks noChangeAspect="1"/>
          </p:cNvPicPr>
          <p:nvPr/>
        </p:nvPicPr>
        <p:blipFill rotWithShape="1">
          <a:blip r:embed="rId3"/>
          <a:srcRect l="13944" t="22291" b="9912"/>
          <a:stretch/>
        </p:blipFill>
        <p:spPr>
          <a:xfrm>
            <a:off x="5613767" y="3835170"/>
            <a:ext cx="3530233" cy="3022830"/>
          </a:xfrm>
          <a:prstGeom prst="rect">
            <a:avLst/>
          </a:prstGeom>
        </p:spPr>
      </p:pic>
      <p:sp>
        <p:nvSpPr>
          <p:cNvPr id="19" name="TextBox 18"/>
          <p:cNvSpPr txBox="1"/>
          <p:nvPr/>
        </p:nvSpPr>
        <p:spPr>
          <a:xfrm>
            <a:off x="224852" y="142022"/>
            <a:ext cx="6397329"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a:t>
            </a:r>
            <a:r>
              <a:rPr lang="en-PH" b="1" dirty="0" smtClean="0">
                <a:solidFill>
                  <a:prstClr val="white"/>
                </a:solidFill>
                <a:latin typeface="Helvetica" charset="0"/>
                <a:ea typeface="Helvetica" charset="0"/>
                <a:cs typeface="Helvetica" charset="0"/>
              </a:rPr>
              <a:t>ANNOTATIONS</a:t>
            </a:r>
            <a:endParaRPr lang="en-US" b="1" dirty="0">
              <a:solidFill>
                <a:prstClr val="white"/>
              </a:solidFill>
              <a:latin typeface="Helvetica" charset="0"/>
              <a:ea typeface="Helvetica" charset="0"/>
              <a:cs typeface="Helvetica" charset="0"/>
            </a:endParaRPr>
          </a:p>
        </p:txBody>
      </p:sp>
      <p:pic>
        <p:nvPicPr>
          <p:cNvPr id="4" name="Picture 3"/>
          <p:cNvPicPr>
            <a:picLocks noChangeAspect="1"/>
          </p:cNvPicPr>
          <p:nvPr/>
        </p:nvPicPr>
        <p:blipFill rotWithShape="1">
          <a:blip r:embed="rId4"/>
          <a:srcRect l="7747" t="17804" r="8101" b="5694"/>
          <a:stretch/>
        </p:blipFill>
        <p:spPr>
          <a:xfrm>
            <a:off x="5664123" y="551764"/>
            <a:ext cx="3429519" cy="3242996"/>
          </a:xfrm>
          <a:prstGeom prst="rect">
            <a:avLst/>
          </a:prstGeom>
        </p:spPr>
      </p:pic>
    </p:spTree>
    <p:extLst>
      <p:ext uri="{BB962C8B-B14F-4D97-AF65-F5344CB8AC3E}">
        <p14:creationId xmlns:p14="http://schemas.microsoft.com/office/powerpoint/2010/main" val="640570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3166</TotalTime>
  <Words>2414</Words>
  <Application>Microsoft Office PowerPoint</Application>
  <PresentationFormat>On-screen Show (4:3)</PresentationFormat>
  <Paragraphs>240</Paragraphs>
  <Slides>30</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 Hebrew</vt:lpstr>
      <vt:lpstr>Calibri</vt:lpstr>
      <vt:lpstr>Calibri Light</vt:lpstr>
      <vt:lpstr>Helvetica</vt:lpstr>
      <vt:lpstr>Wingdings</vt:lpstr>
      <vt:lpstr>Office Theme</vt:lpstr>
      <vt:lpstr>1_Office Theme</vt:lpstr>
      <vt:lpstr>PowerPoint Presentation</vt:lpstr>
      <vt:lpstr>PowerPoint Presentation</vt:lpstr>
      <vt:lpstr>Objectives</vt:lpstr>
      <vt:lpstr>PowerPoint Presentation</vt:lpstr>
      <vt:lpstr>PowerPoint Presentation</vt:lpstr>
      <vt:lpstr>Activity</vt:lpstr>
      <vt:lpstr>Let’s share thoughts </vt:lpstr>
      <vt:lpstr>What are Annotations?</vt:lpstr>
      <vt:lpstr>What are Annotations?</vt:lpstr>
      <vt:lpstr>What are Annotations?</vt:lpstr>
      <vt:lpstr>What is the importance of Annotations?</vt:lpstr>
      <vt:lpstr>Why are Annotations important?</vt:lpstr>
      <vt:lpstr>What are Annotations important?</vt:lpstr>
      <vt:lpstr>What do you Annotate?</vt:lpstr>
      <vt:lpstr>What do you Annotate?</vt:lpstr>
      <vt:lpstr>What do you Annotate?</vt:lpstr>
      <vt:lpstr>What do you Annotate?</vt:lpstr>
      <vt:lpstr>Guide in writing annotations for a particular MOV in the Portfolio</vt:lpstr>
      <vt:lpstr>Guide in writing annotations for a particular MOV in the 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User</cp:lastModifiedBy>
  <cp:revision>269</cp:revision>
  <dcterms:created xsi:type="dcterms:W3CDTF">2018-01-10T01:26:53Z</dcterms:created>
  <dcterms:modified xsi:type="dcterms:W3CDTF">2018-09-19T23:19:34Z</dcterms:modified>
</cp:coreProperties>
</file>