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8" r:id="rId2"/>
    <p:sldId id="340" r:id="rId3"/>
    <p:sldId id="259" r:id="rId4"/>
    <p:sldId id="338" r:id="rId5"/>
    <p:sldId id="313" r:id="rId6"/>
    <p:sldId id="342" r:id="rId7"/>
    <p:sldId id="343" r:id="rId8"/>
    <p:sldId id="339" r:id="rId9"/>
    <p:sldId id="337" r:id="rId10"/>
    <p:sldId id="314" r:id="rId11"/>
    <p:sldId id="345" r:id="rId12"/>
    <p:sldId id="350" r:id="rId13"/>
    <p:sldId id="346" r:id="rId14"/>
    <p:sldId id="349" r:id="rId15"/>
    <p:sldId id="348" r:id="rId16"/>
    <p:sldId id="347" r:id="rId17"/>
    <p:sldId id="351" r:id="rId18"/>
    <p:sldId id="341" r:id="rId19"/>
    <p:sldId id="33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576" autoAdjust="0"/>
  </p:normalViewPr>
  <p:slideViewPr>
    <p:cSldViewPr>
      <p:cViewPr varScale="1">
        <p:scale>
          <a:sx n="69" d="100"/>
          <a:sy n="69" d="100"/>
        </p:scale>
        <p:origin x="-14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336C88-2C7D-408C-9134-5863CE0E4341}" type="datetimeFigureOut">
              <a:rPr lang="en-US" smtClean="0"/>
              <a:pPr/>
              <a:t>9/6/2018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14B35B-7D19-4783-9177-C66D6A5DD21D}" type="slidenum">
              <a:rPr lang="en-US" smtClean="0"/>
              <a:pPr/>
              <a:t>‹#›</a:t>
            </a:fld>
            <a:endParaRPr lang="en-US"/>
          </a:p>
        </p:txBody>
      </p:sp>
    </p:spTree>
    <p:extLst>
      <p:ext uri="{BB962C8B-B14F-4D97-AF65-F5344CB8AC3E}">
        <p14:creationId xmlns="" xmlns:p14="http://schemas.microsoft.com/office/powerpoint/2010/main" val="44508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920734">
              <a:defRPr/>
            </a:pPr>
            <a:endParaRPr lang="fil-PH" sz="1600" dirty="0"/>
          </a:p>
        </p:txBody>
      </p:sp>
      <p:sp>
        <p:nvSpPr>
          <p:cNvPr id="4" name="Slide Number Placeholder 3"/>
          <p:cNvSpPr>
            <a:spLocks noGrp="1"/>
          </p:cNvSpPr>
          <p:nvPr>
            <p:ph type="sldNum" sz="quarter" idx="10"/>
          </p:nvPr>
        </p:nvSpPr>
        <p:spPr/>
        <p:txBody>
          <a:bodyPr/>
          <a:lstStyle/>
          <a:p>
            <a:fld id="{2494791E-93BB-45CE-944C-B698B2CF099E}" type="slidenum">
              <a:rPr lang="fil-PH" smtClean="0"/>
              <a:pPr/>
              <a:t>1</a:t>
            </a:fld>
            <a:endParaRPr lang="fil-PH"/>
          </a:p>
        </p:txBody>
      </p:sp>
    </p:spTree>
    <p:extLst>
      <p:ext uri="{BB962C8B-B14F-4D97-AF65-F5344CB8AC3E}">
        <p14:creationId xmlns="" xmlns:p14="http://schemas.microsoft.com/office/powerpoint/2010/main" val="283000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96912" y="4421187"/>
            <a:ext cx="5561012" cy="4189412"/>
          </a:xfrm>
          <a:prstGeom prst="rect">
            <a:avLst/>
          </a:prstGeom>
        </p:spPr>
        <p:txBody>
          <a:bodyPr spcFirstLastPara="1" wrap="square" lIns="91425" tIns="91425" rIns="91425" bIns="91425" anchor="t" anchorCtr="0">
            <a:noAutofit/>
          </a:bodyPr>
          <a:lstStyle/>
          <a:p>
            <a:pPr marL="0" lvl="0" indent="228600" rtl="0">
              <a:spcBef>
                <a:spcPts val="0"/>
              </a:spcBef>
              <a:spcAft>
                <a:spcPts val="0"/>
              </a:spcAft>
              <a:buClr>
                <a:schemeClr val="dk1"/>
              </a:buClr>
              <a:buSzPts val="1200"/>
              <a:buChar char="•"/>
            </a:pPr>
            <a:r>
              <a:rPr lang="en-US" sz="1200" b="1" i="1" dirty="0">
                <a:solidFill>
                  <a:schemeClr val="dk1"/>
                </a:solidFill>
                <a:latin typeface="Calibri"/>
                <a:ea typeface="Calibri"/>
                <a:cs typeface="Calibri"/>
                <a:sym typeface="Calibri"/>
              </a:rPr>
              <a:t>What did you do when these thoughts got into your mind?</a:t>
            </a:r>
            <a:endParaRPr sz="1200" dirty="0">
              <a:solidFill>
                <a:schemeClr val="dk1"/>
              </a:solidFill>
              <a:latin typeface="Calibri"/>
              <a:ea typeface="Calibri"/>
              <a:cs typeface="Calibri"/>
              <a:sym typeface="Calibri"/>
            </a:endParaRPr>
          </a:p>
          <a:p>
            <a:pPr marL="0" lvl="0" indent="228600" rtl="0">
              <a:spcBef>
                <a:spcPts val="960"/>
              </a:spcBef>
              <a:spcAft>
                <a:spcPts val="0"/>
              </a:spcAft>
              <a:buClr>
                <a:schemeClr val="dk1"/>
              </a:buClr>
              <a:buSzPts val="1200"/>
              <a:buChar char="•"/>
            </a:pPr>
            <a:r>
              <a:rPr lang="en-US" sz="1200" b="1" i="1" dirty="0">
                <a:solidFill>
                  <a:schemeClr val="dk1"/>
                </a:solidFill>
                <a:latin typeface="Calibri"/>
                <a:ea typeface="Calibri"/>
                <a:cs typeface="Calibri"/>
                <a:sym typeface="Calibri"/>
              </a:rPr>
              <a:t>What have you discovered when you gave in to these thoughts?</a:t>
            </a:r>
            <a:endParaRPr sz="1200" dirty="0">
              <a:solidFill>
                <a:schemeClr val="dk1"/>
              </a:solidFill>
            </a:endParaRPr>
          </a:p>
          <a:p>
            <a:pPr marL="0" lvl="0" indent="0">
              <a:spcBef>
                <a:spcPts val="0"/>
              </a:spcBef>
              <a:spcAft>
                <a:spcPts val="0"/>
              </a:spcAft>
              <a:buNone/>
            </a:pPr>
            <a:endParaRPr sz="1200" dirty="0"/>
          </a:p>
        </p:txBody>
      </p:sp>
      <p:sp>
        <p:nvSpPr>
          <p:cNvPr id="207" name="Shape 207"/>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820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345276" indent="-345276" defTabSz="920734">
              <a:buFont typeface="+mj-lt"/>
              <a:buNone/>
              <a:defRPr/>
            </a:pPr>
            <a:endParaRPr lang="en-PH" sz="1600" dirty="0"/>
          </a:p>
        </p:txBody>
      </p:sp>
      <p:sp>
        <p:nvSpPr>
          <p:cNvPr id="4" name="Slide Number Placeholder 3"/>
          <p:cNvSpPr>
            <a:spLocks noGrp="1"/>
          </p:cNvSpPr>
          <p:nvPr>
            <p:ph type="sldNum" sz="quarter" idx="10"/>
          </p:nvPr>
        </p:nvSpPr>
        <p:spPr/>
        <p:txBody>
          <a:bodyPr/>
          <a:lstStyle/>
          <a:p>
            <a:fld id="{2494791E-93BB-45CE-944C-B698B2CF099E}" type="slidenum">
              <a:rPr lang="fil-PH" smtClean="0"/>
              <a:pPr/>
              <a:t>3</a:t>
            </a:fld>
            <a:endParaRPr lang="fil-PH"/>
          </a:p>
        </p:txBody>
      </p:sp>
    </p:spTree>
    <p:extLst>
      <p:ext uri="{BB962C8B-B14F-4D97-AF65-F5344CB8AC3E}">
        <p14:creationId xmlns="" xmlns:p14="http://schemas.microsoft.com/office/powerpoint/2010/main" val="1505773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0914B35B-7D19-4783-9177-C66D6A5DD21D}" type="slidenum">
              <a:rPr lang="en-US" smtClean="0"/>
              <a:pPr/>
              <a:t>5</a:t>
            </a:fld>
            <a:endParaRPr lang="en-US"/>
          </a:p>
        </p:txBody>
      </p:sp>
    </p:spTree>
    <p:extLst>
      <p:ext uri="{BB962C8B-B14F-4D97-AF65-F5344CB8AC3E}">
        <p14:creationId xmlns="" xmlns:p14="http://schemas.microsoft.com/office/powerpoint/2010/main" val="669458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0914B35B-7D19-4783-9177-C66D6A5DD21D}" type="slidenum">
              <a:rPr lang="en-US" smtClean="0"/>
              <a:pPr/>
              <a:t>6</a:t>
            </a:fld>
            <a:endParaRPr lang="en-US"/>
          </a:p>
        </p:txBody>
      </p:sp>
    </p:spTree>
    <p:extLst>
      <p:ext uri="{BB962C8B-B14F-4D97-AF65-F5344CB8AC3E}">
        <p14:creationId xmlns="" xmlns:p14="http://schemas.microsoft.com/office/powerpoint/2010/main" val="2525053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0914B35B-7D19-4783-9177-C66D6A5DD21D}" type="slidenum">
              <a:rPr lang="en-US" smtClean="0"/>
              <a:pPr/>
              <a:t>7</a:t>
            </a:fld>
            <a:endParaRPr lang="en-US"/>
          </a:p>
        </p:txBody>
      </p:sp>
    </p:spTree>
    <p:extLst>
      <p:ext uri="{BB962C8B-B14F-4D97-AF65-F5344CB8AC3E}">
        <p14:creationId xmlns="" xmlns:p14="http://schemas.microsoft.com/office/powerpoint/2010/main" val="2892704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0914B35B-7D19-4783-9177-C66D6A5DD21D}" type="slidenum">
              <a:rPr lang="en-US" smtClean="0"/>
              <a:pPr/>
              <a:t>8</a:t>
            </a:fld>
            <a:endParaRPr lang="en-US"/>
          </a:p>
        </p:txBody>
      </p:sp>
    </p:spTree>
    <p:extLst>
      <p:ext uri="{BB962C8B-B14F-4D97-AF65-F5344CB8AC3E}">
        <p14:creationId xmlns="" xmlns:p14="http://schemas.microsoft.com/office/powerpoint/2010/main" val="3157853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06518D-9138-47BD-889F-C41C10A9090D}" type="datetimeFigureOut">
              <a:rPr lang="en-US" smtClean="0"/>
              <a:pPr/>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7D658-CF2E-4A75-A1E8-41B98D393A9A}" type="slidenum">
              <a:rPr lang="en-US" smtClean="0"/>
              <a:pPr/>
              <a:t>‹#›</a:t>
            </a:fld>
            <a:endParaRPr lang="en-US"/>
          </a:p>
        </p:txBody>
      </p:sp>
    </p:spTree>
    <p:extLst>
      <p:ext uri="{BB962C8B-B14F-4D97-AF65-F5344CB8AC3E}">
        <p14:creationId xmlns="" xmlns:p14="http://schemas.microsoft.com/office/powerpoint/2010/main" val="823002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06518D-9138-47BD-889F-C41C10A9090D}" type="datetimeFigureOut">
              <a:rPr lang="en-US" smtClean="0"/>
              <a:pPr/>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7D658-CF2E-4A75-A1E8-41B98D393A9A}" type="slidenum">
              <a:rPr lang="en-US" smtClean="0"/>
              <a:pPr/>
              <a:t>‹#›</a:t>
            </a:fld>
            <a:endParaRPr lang="en-US"/>
          </a:p>
        </p:txBody>
      </p:sp>
    </p:spTree>
    <p:extLst>
      <p:ext uri="{BB962C8B-B14F-4D97-AF65-F5344CB8AC3E}">
        <p14:creationId xmlns="" xmlns:p14="http://schemas.microsoft.com/office/powerpoint/2010/main" val="1405056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06518D-9138-47BD-889F-C41C10A9090D}" type="datetimeFigureOut">
              <a:rPr lang="en-US" smtClean="0"/>
              <a:pPr/>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7D658-CF2E-4A75-A1E8-41B98D393A9A}" type="slidenum">
              <a:rPr lang="en-US" smtClean="0"/>
              <a:pPr/>
              <a:t>‹#›</a:t>
            </a:fld>
            <a:endParaRPr lang="en-US"/>
          </a:p>
        </p:txBody>
      </p:sp>
    </p:spTree>
    <p:extLst>
      <p:ext uri="{BB962C8B-B14F-4D97-AF65-F5344CB8AC3E}">
        <p14:creationId xmlns="" xmlns:p14="http://schemas.microsoft.com/office/powerpoint/2010/main" val="1353326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06518D-9138-47BD-889F-C41C10A9090D}" type="datetimeFigureOut">
              <a:rPr lang="en-US" smtClean="0"/>
              <a:pPr/>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7D658-CF2E-4A75-A1E8-41B98D393A9A}"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3366321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06518D-9138-47BD-889F-C41C10A9090D}" type="datetimeFigureOut">
              <a:rPr lang="en-US" smtClean="0"/>
              <a:pPr/>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7D658-CF2E-4A75-A1E8-41B98D393A9A}" type="slidenum">
              <a:rPr lang="en-US" smtClean="0"/>
              <a:pPr/>
              <a:t>‹#›</a:t>
            </a:fld>
            <a:endParaRPr lang="en-US"/>
          </a:p>
        </p:txBody>
      </p:sp>
    </p:spTree>
    <p:extLst>
      <p:ext uri="{BB962C8B-B14F-4D97-AF65-F5344CB8AC3E}">
        <p14:creationId xmlns="" xmlns:p14="http://schemas.microsoft.com/office/powerpoint/2010/main" val="1124064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906518D-9138-47BD-889F-C41C10A9090D}" type="datetimeFigureOut">
              <a:rPr lang="en-US" smtClean="0"/>
              <a:pPr/>
              <a:t>9/6/2018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17D658-CF2E-4A75-A1E8-41B98D393A9A}" type="slidenum">
              <a:rPr lang="en-US" smtClean="0"/>
              <a:pPr/>
              <a:t>‹#›</a:t>
            </a:fld>
            <a:endParaRPr lang="en-US"/>
          </a:p>
        </p:txBody>
      </p:sp>
    </p:spTree>
    <p:extLst>
      <p:ext uri="{BB962C8B-B14F-4D97-AF65-F5344CB8AC3E}">
        <p14:creationId xmlns="" xmlns:p14="http://schemas.microsoft.com/office/powerpoint/2010/main" val="1107053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906518D-9138-47BD-889F-C41C10A9090D}" type="datetimeFigureOut">
              <a:rPr lang="en-US" smtClean="0"/>
              <a:pPr/>
              <a:t>9/6/2018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17D658-CF2E-4A75-A1E8-41B98D393A9A}" type="slidenum">
              <a:rPr lang="en-US" smtClean="0"/>
              <a:pPr/>
              <a:t>‹#›</a:t>
            </a:fld>
            <a:endParaRPr lang="en-US"/>
          </a:p>
        </p:txBody>
      </p:sp>
    </p:spTree>
    <p:extLst>
      <p:ext uri="{BB962C8B-B14F-4D97-AF65-F5344CB8AC3E}">
        <p14:creationId xmlns="" xmlns:p14="http://schemas.microsoft.com/office/powerpoint/2010/main" val="998184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06518D-9138-47BD-889F-C41C10A9090D}" type="datetimeFigureOut">
              <a:rPr lang="en-US" smtClean="0"/>
              <a:pPr/>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7D658-CF2E-4A75-A1E8-41B98D393A9A}" type="slidenum">
              <a:rPr lang="en-US" smtClean="0"/>
              <a:pPr/>
              <a:t>‹#›</a:t>
            </a:fld>
            <a:endParaRPr lang="en-US"/>
          </a:p>
        </p:txBody>
      </p:sp>
    </p:spTree>
    <p:extLst>
      <p:ext uri="{BB962C8B-B14F-4D97-AF65-F5344CB8AC3E}">
        <p14:creationId xmlns="" xmlns:p14="http://schemas.microsoft.com/office/powerpoint/2010/main" val="1592644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06518D-9138-47BD-889F-C41C10A9090D}" type="datetimeFigureOut">
              <a:rPr lang="en-US" smtClean="0"/>
              <a:pPr/>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7D658-CF2E-4A75-A1E8-41B98D393A9A}" type="slidenum">
              <a:rPr lang="en-US" smtClean="0"/>
              <a:pPr/>
              <a:t>‹#›</a:t>
            </a:fld>
            <a:endParaRPr lang="en-US"/>
          </a:p>
        </p:txBody>
      </p:sp>
    </p:spTree>
    <p:extLst>
      <p:ext uri="{BB962C8B-B14F-4D97-AF65-F5344CB8AC3E}">
        <p14:creationId xmlns="" xmlns:p14="http://schemas.microsoft.com/office/powerpoint/2010/main" val="56063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06518D-9138-47BD-889F-C41C10A9090D}" type="datetimeFigureOut">
              <a:rPr lang="en-US" smtClean="0"/>
              <a:pPr/>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7D658-CF2E-4A75-A1E8-41B98D393A9A}" type="slidenum">
              <a:rPr lang="en-US" smtClean="0"/>
              <a:pPr/>
              <a:t>‹#›</a:t>
            </a:fld>
            <a:endParaRPr lang="en-US"/>
          </a:p>
        </p:txBody>
      </p:sp>
    </p:spTree>
    <p:extLst>
      <p:ext uri="{BB962C8B-B14F-4D97-AF65-F5344CB8AC3E}">
        <p14:creationId xmlns="" xmlns:p14="http://schemas.microsoft.com/office/powerpoint/2010/main" val="183853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06518D-9138-47BD-889F-C41C10A9090D}" type="datetimeFigureOut">
              <a:rPr lang="en-US" smtClean="0"/>
              <a:pPr/>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7D658-CF2E-4A75-A1E8-41B98D393A9A}" type="slidenum">
              <a:rPr lang="en-US" smtClean="0"/>
              <a:pPr/>
              <a:t>‹#›</a:t>
            </a:fld>
            <a:endParaRPr lang="en-US"/>
          </a:p>
        </p:txBody>
      </p:sp>
    </p:spTree>
    <p:extLst>
      <p:ext uri="{BB962C8B-B14F-4D97-AF65-F5344CB8AC3E}">
        <p14:creationId xmlns="" xmlns:p14="http://schemas.microsoft.com/office/powerpoint/2010/main" val="238610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06518D-9138-47BD-889F-C41C10A9090D}" type="datetimeFigureOut">
              <a:rPr lang="en-US" smtClean="0"/>
              <a:pPr/>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7D658-CF2E-4A75-A1E8-41B98D393A9A}" type="slidenum">
              <a:rPr lang="en-US" smtClean="0"/>
              <a:pPr/>
              <a:t>‹#›</a:t>
            </a:fld>
            <a:endParaRPr lang="en-US"/>
          </a:p>
        </p:txBody>
      </p:sp>
    </p:spTree>
    <p:extLst>
      <p:ext uri="{BB962C8B-B14F-4D97-AF65-F5344CB8AC3E}">
        <p14:creationId xmlns="" xmlns:p14="http://schemas.microsoft.com/office/powerpoint/2010/main" val="1516365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06518D-9138-47BD-889F-C41C10A9090D}" type="datetimeFigureOut">
              <a:rPr lang="en-US" smtClean="0"/>
              <a:pPr/>
              <a:t>9/6/2018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17D658-CF2E-4A75-A1E8-41B98D393A9A}" type="slidenum">
              <a:rPr lang="en-US" smtClean="0"/>
              <a:pPr/>
              <a:t>‹#›</a:t>
            </a:fld>
            <a:endParaRPr lang="en-US"/>
          </a:p>
        </p:txBody>
      </p:sp>
    </p:spTree>
    <p:extLst>
      <p:ext uri="{BB962C8B-B14F-4D97-AF65-F5344CB8AC3E}">
        <p14:creationId xmlns="" xmlns:p14="http://schemas.microsoft.com/office/powerpoint/2010/main" val="178955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06518D-9138-47BD-889F-C41C10A9090D}" type="datetimeFigureOut">
              <a:rPr lang="en-US" smtClean="0"/>
              <a:pPr/>
              <a:t>9/6/2018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17D658-CF2E-4A75-A1E8-41B98D393A9A}" type="slidenum">
              <a:rPr lang="en-US" smtClean="0"/>
              <a:pPr/>
              <a:t>‹#›</a:t>
            </a:fld>
            <a:endParaRPr lang="en-US"/>
          </a:p>
        </p:txBody>
      </p:sp>
    </p:spTree>
    <p:extLst>
      <p:ext uri="{BB962C8B-B14F-4D97-AF65-F5344CB8AC3E}">
        <p14:creationId xmlns="" xmlns:p14="http://schemas.microsoft.com/office/powerpoint/2010/main" val="3544003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C906518D-9138-47BD-889F-C41C10A9090D}" type="datetimeFigureOut">
              <a:rPr lang="en-US" smtClean="0"/>
              <a:pPr/>
              <a:t>9/6/2018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17D658-CF2E-4A75-A1E8-41B98D393A9A}" type="slidenum">
              <a:rPr lang="en-US" smtClean="0"/>
              <a:pPr/>
              <a:t>‹#›</a:t>
            </a:fld>
            <a:endParaRPr lang="en-US"/>
          </a:p>
        </p:txBody>
      </p:sp>
    </p:spTree>
    <p:extLst>
      <p:ext uri="{BB962C8B-B14F-4D97-AF65-F5344CB8AC3E}">
        <p14:creationId xmlns="" xmlns:p14="http://schemas.microsoft.com/office/powerpoint/2010/main" val="426833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06518D-9138-47BD-889F-C41C10A9090D}" type="datetimeFigureOut">
              <a:rPr lang="en-US" smtClean="0"/>
              <a:pPr/>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7D658-CF2E-4A75-A1E8-41B98D393A9A}" type="slidenum">
              <a:rPr lang="en-US" smtClean="0"/>
              <a:pPr/>
              <a:t>‹#›</a:t>
            </a:fld>
            <a:endParaRPr lang="en-US"/>
          </a:p>
        </p:txBody>
      </p:sp>
    </p:spTree>
    <p:extLst>
      <p:ext uri="{BB962C8B-B14F-4D97-AF65-F5344CB8AC3E}">
        <p14:creationId xmlns="" xmlns:p14="http://schemas.microsoft.com/office/powerpoint/2010/main" val="1718236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06518D-9138-47BD-889F-C41C10A9090D}" type="datetimeFigureOut">
              <a:rPr lang="en-US" smtClean="0"/>
              <a:pPr/>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7D658-CF2E-4A75-A1E8-41B98D393A9A}" type="slidenum">
              <a:rPr lang="en-US" smtClean="0"/>
              <a:pPr/>
              <a:t>‹#›</a:t>
            </a:fld>
            <a:endParaRPr lang="en-US"/>
          </a:p>
        </p:txBody>
      </p:sp>
    </p:spTree>
    <p:extLst>
      <p:ext uri="{BB962C8B-B14F-4D97-AF65-F5344CB8AC3E}">
        <p14:creationId xmlns="" xmlns:p14="http://schemas.microsoft.com/office/powerpoint/2010/main" val="409309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extLst>
              <a:ext uri="{28A0092B-C50C-407E-A947-70E740481C1C}">
                <a14:useLocalDpi xmlns=""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C906518D-9138-47BD-889F-C41C10A9090D}" type="datetimeFigureOut">
              <a:rPr lang="en-US" smtClean="0"/>
              <a:pPr/>
              <a:t>9/6/2018</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F717D658-CF2E-4A75-A1E8-41B98D393A9A}" type="slidenum">
              <a:rPr lang="en-US" smtClean="0"/>
              <a:pPr/>
              <a:t>‹#›</a:t>
            </a:fld>
            <a:endParaRPr lang="en-US"/>
          </a:p>
        </p:txBody>
      </p:sp>
    </p:spTree>
    <p:extLst>
      <p:ext uri="{BB962C8B-B14F-4D97-AF65-F5344CB8AC3E}">
        <p14:creationId xmlns="" xmlns:p14="http://schemas.microsoft.com/office/powerpoint/2010/main" val="31485047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Downloads/Believe%20in%20Yourself.mp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 y="-762000"/>
            <a:ext cx="9144000" cy="6400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smtClean="0"/>
          </a:p>
          <a:p>
            <a:pPr algn="ctr"/>
            <a:endParaRPr lang="en-US" sz="5400" dirty="0" smtClean="0"/>
          </a:p>
          <a:p>
            <a:pPr algn="ctr"/>
            <a:endParaRPr lang="en-US" sz="5400" dirty="0" smtClean="0"/>
          </a:p>
          <a:p>
            <a:pPr algn="ctr"/>
            <a:r>
              <a:rPr lang="en-US" sz="7200" dirty="0" smtClean="0"/>
              <a:t>Session 1: </a:t>
            </a:r>
          </a:p>
          <a:p>
            <a:pPr algn="ctr"/>
            <a:endParaRPr lang="en-US" sz="4000" dirty="0" smtClean="0"/>
          </a:p>
          <a:p>
            <a:pPr algn="ctr"/>
            <a:r>
              <a:rPr lang="en-PH" sz="1600" dirty="0"/>
              <a:t>Session 1:</a:t>
            </a:r>
          </a:p>
          <a:p>
            <a:pPr algn="ctr"/>
            <a:endParaRPr lang="en-US" sz="1600" dirty="0"/>
          </a:p>
        </p:txBody>
      </p:sp>
      <p:sp>
        <p:nvSpPr>
          <p:cNvPr id="2" name="Rectangle 1"/>
          <p:cNvSpPr/>
          <p:nvPr/>
        </p:nvSpPr>
        <p:spPr>
          <a:xfrm>
            <a:off x="329686" y="723731"/>
            <a:ext cx="8408427" cy="3886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3" name="Rectangle 2"/>
          <p:cNvSpPr/>
          <p:nvPr/>
        </p:nvSpPr>
        <p:spPr>
          <a:xfrm>
            <a:off x="533399" y="1676400"/>
            <a:ext cx="8001000" cy="4572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9600" b="1" dirty="0" smtClean="0"/>
              <a:t>Demonstration Teaching</a:t>
            </a:r>
          </a:p>
          <a:p>
            <a:pPr algn="ctr"/>
            <a:r>
              <a:rPr lang="en-PH" sz="9600" b="1" dirty="0" smtClean="0"/>
              <a:t>(COT-RPMS)</a:t>
            </a:r>
            <a:endParaRPr lang="en-PH" sz="23900" b="1" dirty="0"/>
          </a:p>
        </p:txBody>
      </p:sp>
      <p:pic>
        <p:nvPicPr>
          <p:cNvPr id="2050" name="Picture 2" descr="E:\Abigail Godoy\DepEd Style Guide\DepEd Seal_small.png"/>
          <p:cNvPicPr>
            <a:picLocks noChangeAspect="1" noChangeArrowheads="1"/>
          </p:cNvPicPr>
          <p:nvPr/>
        </p:nvPicPr>
        <p:blipFill>
          <a:blip r:embed="rId3" cstate="print"/>
          <a:srcRect/>
          <a:stretch>
            <a:fillRect/>
          </a:stretch>
        </p:blipFill>
        <p:spPr bwMode="auto">
          <a:xfrm>
            <a:off x="102627" y="0"/>
            <a:ext cx="1653055" cy="1548173"/>
          </a:xfrm>
          <a:prstGeom prst="rect">
            <a:avLst/>
          </a:prstGeom>
          <a:noFill/>
        </p:spPr>
      </p:pic>
    </p:spTree>
    <p:extLst>
      <p:ext uri="{BB962C8B-B14F-4D97-AF65-F5344CB8AC3E}">
        <p14:creationId xmlns="" xmlns:p14="http://schemas.microsoft.com/office/powerpoint/2010/main" val="363563412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563562"/>
          </a:xfrm>
        </p:spPr>
        <p:txBody>
          <a:bodyPr>
            <a:normAutofit fontScale="90000"/>
          </a:bodyPr>
          <a:lstStyle/>
          <a:p>
            <a:r>
              <a:rPr lang="en-PH" dirty="0" smtClean="0"/>
              <a:t>Let’s share</a:t>
            </a:r>
            <a:endParaRPr lang="en-PH" dirty="0"/>
          </a:p>
        </p:txBody>
      </p:sp>
      <p:sp>
        <p:nvSpPr>
          <p:cNvPr id="3" name="Content Placeholder 2"/>
          <p:cNvSpPr>
            <a:spLocks noGrp="1"/>
          </p:cNvSpPr>
          <p:nvPr>
            <p:ph sz="quarter" idx="13"/>
          </p:nvPr>
        </p:nvSpPr>
        <p:spPr>
          <a:xfrm>
            <a:off x="228600" y="1295400"/>
            <a:ext cx="8686800" cy="5029200"/>
          </a:xfrm>
        </p:spPr>
        <p:txBody>
          <a:bodyPr>
            <a:noAutofit/>
          </a:bodyPr>
          <a:lstStyle/>
          <a:p>
            <a:pPr>
              <a:lnSpc>
                <a:spcPct val="100000"/>
              </a:lnSpc>
              <a:spcBef>
                <a:spcPts val="0"/>
              </a:spcBef>
            </a:pPr>
            <a:r>
              <a:rPr lang="en-PH" sz="3600" cap="none" dirty="0" smtClean="0"/>
              <a:t>What did you see in the observation that led you to give the rating?</a:t>
            </a:r>
          </a:p>
          <a:p>
            <a:pPr>
              <a:lnSpc>
                <a:spcPct val="100000"/>
              </a:lnSpc>
              <a:spcBef>
                <a:spcPts val="0"/>
              </a:spcBef>
            </a:pPr>
            <a:r>
              <a:rPr lang="en-PH" sz="3600" cap="none" dirty="0" smtClean="0"/>
              <a:t>Was there anything in the teacher that hinder/s you to give the rating?</a:t>
            </a:r>
          </a:p>
          <a:p>
            <a:pPr>
              <a:lnSpc>
                <a:spcPct val="100000"/>
              </a:lnSpc>
              <a:spcBef>
                <a:spcPts val="0"/>
              </a:spcBef>
            </a:pPr>
            <a:r>
              <a:rPr lang="en-PH" sz="3600" cap="none" dirty="0" smtClean="0"/>
              <a:t>How did the teacher show the indicator?</a:t>
            </a:r>
          </a:p>
          <a:p>
            <a:pPr>
              <a:lnSpc>
                <a:spcPct val="100000"/>
              </a:lnSpc>
              <a:spcBef>
                <a:spcPts val="0"/>
              </a:spcBef>
            </a:pPr>
            <a:r>
              <a:rPr lang="en-PH" sz="3600" cap="none" dirty="0" smtClean="0"/>
              <a:t>What part of the lesson that you believe had given greater impact?</a:t>
            </a:r>
          </a:p>
          <a:p>
            <a:pPr>
              <a:lnSpc>
                <a:spcPct val="100000"/>
              </a:lnSpc>
              <a:spcBef>
                <a:spcPts val="0"/>
              </a:spcBef>
            </a:pPr>
            <a:r>
              <a:rPr lang="en-PH" sz="3600" cap="none" dirty="0" smtClean="0"/>
              <a:t>What are your realizations?</a:t>
            </a:r>
          </a:p>
          <a:p>
            <a:pPr marL="0" indent="0">
              <a:buNone/>
            </a:pPr>
            <a:endParaRPr lang="en-PH" sz="4000" cap="none" dirty="0"/>
          </a:p>
        </p:txBody>
      </p:sp>
    </p:spTree>
    <p:extLst>
      <p:ext uri="{BB962C8B-B14F-4D97-AF65-F5344CB8AC3E}">
        <p14:creationId xmlns="" xmlns:p14="http://schemas.microsoft.com/office/powerpoint/2010/main" val="220507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3338" cy="1596177"/>
          </a:xfrm>
        </p:spPr>
        <p:txBody>
          <a:bodyPr>
            <a:normAutofit/>
          </a:bodyPr>
          <a:lstStyle/>
          <a:p>
            <a:r>
              <a:rPr lang="en-PH" sz="4400" dirty="0" smtClean="0"/>
              <a:t>Wisdom Sharing</a:t>
            </a:r>
            <a:endParaRPr lang="en-PH" sz="4400" dirty="0"/>
          </a:p>
        </p:txBody>
      </p:sp>
      <p:sp>
        <p:nvSpPr>
          <p:cNvPr id="3" name="Content Placeholder 2"/>
          <p:cNvSpPr>
            <a:spLocks noGrp="1"/>
          </p:cNvSpPr>
          <p:nvPr>
            <p:ph sz="quarter" idx="13"/>
          </p:nvPr>
        </p:nvSpPr>
        <p:spPr>
          <a:xfrm>
            <a:off x="686034" y="1219200"/>
            <a:ext cx="8077670" cy="5105399"/>
          </a:xfrm>
        </p:spPr>
        <p:txBody>
          <a:bodyPr>
            <a:normAutofit fontScale="92500" lnSpcReduction="20000"/>
          </a:bodyPr>
          <a:lstStyle/>
          <a:p>
            <a:pPr lvl="0"/>
            <a:r>
              <a:rPr lang="en-US" sz="3400" dirty="0" smtClean="0"/>
              <a:t>COT-RPMS </a:t>
            </a:r>
            <a:r>
              <a:rPr lang="en-US" sz="3400" cap="none" dirty="0" smtClean="0"/>
              <a:t>Is one subset of the classroom observation tool (COT)</a:t>
            </a:r>
            <a:endParaRPr lang="en-PH" sz="3400" cap="none" dirty="0" smtClean="0"/>
          </a:p>
          <a:p>
            <a:pPr lvl="0"/>
            <a:r>
              <a:rPr lang="en-US" sz="3400" cap="none" dirty="0" smtClean="0"/>
              <a:t>RA 10533, otherwise known as K to 12 law, features classroom observation as one gauge in ensuring quality teaching. Section 14 of the law indicates that the department will report on different aspects needed in the implementation that includes teacher welfare and training needs which may be measured via teacher classroom observation. </a:t>
            </a:r>
          </a:p>
          <a:p>
            <a:endParaRPr lang="en-PH" dirty="0"/>
          </a:p>
        </p:txBody>
      </p:sp>
    </p:spTree>
    <p:extLst>
      <p:ext uri="{BB962C8B-B14F-4D97-AF65-F5344CB8AC3E}">
        <p14:creationId xmlns="" xmlns:p14="http://schemas.microsoft.com/office/powerpoint/2010/main" val="351584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3338" cy="1596177"/>
          </a:xfrm>
        </p:spPr>
        <p:txBody>
          <a:bodyPr>
            <a:normAutofit/>
          </a:bodyPr>
          <a:lstStyle/>
          <a:p>
            <a:r>
              <a:rPr lang="en-PH" sz="4400" dirty="0" smtClean="0"/>
              <a:t>Wisdom Sharing</a:t>
            </a:r>
            <a:endParaRPr lang="en-PH" sz="4400" dirty="0"/>
          </a:p>
        </p:txBody>
      </p:sp>
      <p:sp>
        <p:nvSpPr>
          <p:cNvPr id="3" name="Content Placeholder 2"/>
          <p:cNvSpPr>
            <a:spLocks noGrp="1"/>
          </p:cNvSpPr>
          <p:nvPr>
            <p:ph sz="quarter" idx="13"/>
          </p:nvPr>
        </p:nvSpPr>
        <p:spPr>
          <a:xfrm>
            <a:off x="685330" y="1447800"/>
            <a:ext cx="8077670" cy="5105399"/>
          </a:xfrm>
        </p:spPr>
        <p:txBody>
          <a:bodyPr>
            <a:normAutofit fontScale="92500" lnSpcReduction="20000"/>
          </a:bodyPr>
          <a:lstStyle/>
          <a:p>
            <a:pPr lvl="0"/>
            <a:r>
              <a:rPr lang="en-US" sz="3400" cap="none" dirty="0" smtClean="0"/>
              <a:t>Feedback provides quality input for the continuous improvement of teacher practice and provides opportunities to share ideas and expertise, as well as, promote mentoring and coaching among colleagues.</a:t>
            </a:r>
          </a:p>
          <a:p>
            <a:pPr lvl="0"/>
            <a:r>
              <a:rPr lang="en-US" sz="3400" cap="none" dirty="0" smtClean="0"/>
              <a:t>The new classroom observation tool is PPST-based.</a:t>
            </a:r>
          </a:p>
          <a:p>
            <a:pPr lvl="0"/>
            <a:r>
              <a:rPr lang="en-US" sz="3400" cap="none" dirty="0" smtClean="0"/>
              <a:t>There are two COT for RPMS: one for teachers (proficient) and another for master teachers (highly proficient).</a:t>
            </a:r>
          </a:p>
          <a:p>
            <a:endParaRPr lang="en-PH" dirty="0"/>
          </a:p>
          <a:p>
            <a:pPr lvl="0"/>
            <a:endParaRPr lang="en-US" dirty="0"/>
          </a:p>
          <a:p>
            <a:endParaRPr lang="en-PH" dirty="0"/>
          </a:p>
        </p:txBody>
      </p:sp>
    </p:spTree>
    <p:extLst>
      <p:ext uri="{BB962C8B-B14F-4D97-AF65-F5344CB8AC3E}">
        <p14:creationId xmlns="" xmlns:p14="http://schemas.microsoft.com/office/powerpoint/2010/main" val="126337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14400"/>
            <a:ext cx="8534400" cy="4154984"/>
          </a:xfrm>
          <a:prstGeom prst="rect">
            <a:avLst/>
          </a:prstGeom>
        </p:spPr>
        <p:txBody>
          <a:bodyPr wrap="square">
            <a:spAutoFit/>
          </a:bodyPr>
          <a:lstStyle/>
          <a:p>
            <a:pPr marL="285750" lvl="0" indent="-285750">
              <a:buFont typeface="Arial" panose="020B0604020202020204" pitchFamily="34" charset="0"/>
              <a:buChar char="•"/>
            </a:pPr>
            <a:r>
              <a:rPr lang="en-US" sz="4400" dirty="0" smtClean="0"/>
              <a:t>The COT </a:t>
            </a:r>
            <a:r>
              <a:rPr lang="en-US" sz="4400" dirty="0"/>
              <a:t>rating will be used as a means of verification in the RPMS tool. </a:t>
            </a:r>
          </a:p>
          <a:p>
            <a:pPr marL="285750" lvl="0" indent="-285750">
              <a:buFont typeface="Arial" panose="020B0604020202020204" pitchFamily="34" charset="0"/>
              <a:buChar char="•"/>
            </a:pPr>
            <a:r>
              <a:rPr lang="en-US" sz="4400" dirty="0" smtClean="0"/>
              <a:t>A teacher </a:t>
            </a:r>
            <a:r>
              <a:rPr lang="en-US" sz="4400" dirty="0"/>
              <a:t>will get a COT based on his/her position following the RPMS tools: Proficient or Highly Proficient</a:t>
            </a:r>
            <a:r>
              <a:rPr lang="en-US" sz="4400" dirty="0" smtClean="0"/>
              <a:t>.</a:t>
            </a:r>
            <a:endParaRPr lang="en-US" sz="4400" dirty="0"/>
          </a:p>
        </p:txBody>
      </p:sp>
    </p:spTree>
    <p:extLst>
      <p:ext uri="{BB962C8B-B14F-4D97-AF65-F5344CB8AC3E}">
        <p14:creationId xmlns="" xmlns:p14="http://schemas.microsoft.com/office/powerpoint/2010/main" val="326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14400"/>
            <a:ext cx="8534400" cy="5262979"/>
          </a:xfrm>
          <a:prstGeom prst="rect">
            <a:avLst/>
          </a:prstGeom>
        </p:spPr>
        <p:txBody>
          <a:bodyPr wrap="square">
            <a:spAutoFit/>
          </a:bodyPr>
          <a:lstStyle/>
          <a:p>
            <a:pPr marL="285750" lvl="0" indent="-285750">
              <a:buFont typeface="Arial" panose="020B0604020202020204" pitchFamily="34" charset="0"/>
              <a:buChar char="•"/>
            </a:pPr>
            <a:r>
              <a:rPr lang="en-US" sz="4800" dirty="0" smtClean="0"/>
              <a:t>The COT </a:t>
            </a:r>
            <a:r>
              <a:rPr lang="en-US" sz="4800" dirty="0"/>
              <a:t>rating will be used in four KRAs: 1. Content Knowledge and Pedagogy; 2. Learning Environment and Diversity of Learners; 3. Curriculum and Planning; and 4. Assessment and Reporting. </a:t>
            </a:r>
          </a:p>
        </p:txBody>
      </p:sp>
    </p:spTree>
    <p:extLst>
      <p:ext uri="{BB962C8B-B14F-4D97-AF65-F5344CB8AC3E}">
        <p14:creationId xmlns="" xmlns:p14="http://schemas.microsoft.com/office/powerpoint/2010/main" val="3820925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14400"/>
            <a:ext cx="8839200" cy="4524315"/>
          </a:xfrm>
          <a:prstGeom prst="rect">
            <a:avLst/>
          </a:prstGeom>
        </p:spPr>
        <p:txBody>
          <a:bodyPr wrap="square">
            <a:spAutoFit/>
          </a:bodyPr>
          <a:lstStyle/>
          <a:p>
            <a:pPr marL="285750" lvl="0" indent="-285750">
              <a:buFont typeface="Arial" panose="020B0604020202020204" pitchFamily="34" charset="0"/>
              <a:buChar char="•"/>
            </a:pPr>
            <a:r>
              <a:rPr lang="en-US" sz="4800" dirty="0" smtClean="0"/>
              <a:t>Teacher </a:t>
            </a:r>
            <a:r>
              <a:rPr lang="en-US" sz="4800" dirty="0"/>
              <a:t>I-III (Proficient Teachers) have 9 indicators in the COT-RPMS. </a:t>
            </a:r>
          </a:p>
          <a:p>
            <a:pPr marL="285750" lvl="0" indent="-285750">
              <a:buFont typeface="Arial" panose="020B0604020202020204" pitchFamily="34" charset="0"/>
              <a:buChar char="•"/>
            </a:pPr>
            <a:r>
              <a:rPr lang="en-US" sz="4800" dirty="0" smtClean="0"/>
              <a:t>Master </a:t>
            </a:r>
            <a:r>
              <a:rPr lang="en-US" sz="4800" dirty="0"/>
              <a:t>Teachers (Highly Proficient Teachers) have 5 indicators in the COT-RPMS. </a:t>
            </a:r>
          </a:p>
        </p:txBody>
      </p:sp>
    </p:spTree>
    <p:extLst>
      <p:ext uri="{BB962C8B-B14F-4D97-AF65-F5344CB8AC3E}">
        <p14:creationId xmlns="" xmlns:p14="http://schemas.microsoft.com/office/powerpoint/2010/main" val="341933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295400"/>
            <a:ext cx="7772400" cy="4678204"/>
          </a:xfrm>
          <a:prstGeom prst="rect">
            <a:avLst/>
          </a:prstGeom>
        </p:spPr>
        <p:txBody>
          <a:bodyPr wrap="square">
            <a:spAutoFit/>
          </a:bodyPr>
          <a:lstStyle/>
          <a:p>
            <a:r>
              <a:rPr lang="en-US" sz="4000" dirty="0" smtClean="0"/>
              <a:t>It </a:t>
            </a:r>
            <a:r>
              <a:rPr lang="en-US" sz="4000" dirty="0"/>
              <a:t>his highly recommended that only the </a:t>
            </a:r>
            <a:r>
              <a:rPr lang="en-PH" sz="4000" dirty="0" smtClean="0"/>
              <a:t>O</a:t>
            </a:r>
            <a:r>
              <a:rPr lang="en-US" sz="4000" dirty="0" err="1" smtClean="0"/>
              <a:t>bservation</a:t>
            </a:r>
            <a:r>
              <a:rPr lang="en-US" sz="4000" dirty="0" smtClean="0"/>
              <a:t> </a:t>
            </a:r>
            <a:r>
              <a:rPr lang="en-US" sz="4000" dirty="0"/>
              <a:t>Notes Form will be brought by the observer/s during the actual observation.</a:t>
            </a:r>
          </a:p>
          <a:p>
            <a:pPr lvl="0">
              <a:defRPr/>
            </a:pPr>
            <a:r>
              <a:rPr lang="en-US" sz="4000" b="1" dirty="0"/>
              <a:t>B</a:t>
            </a:r>
            <a:r>
              <a:rPr lang="en-US" sz="4000" b="1" dirty="0" smtClean="0"/>
              <a:t>ringing </a:t>
            </a:r>
            <a:r>
              <a:rPr lang="en-US" sz="4000" b="1" dirty="0"/>
              <a:t>ONLY the Observation Notes Form allows the observer to focus on the teacher’s performance. </a:t>
            </a:r>
          </a:p>
          <a:p>
            <a:endParaRPr lang="en-US" dirty="0"/>
          </a:p>
        </p:txBody>
      </p:sp>
    </p:spTree>
    <p:extLst>
      <p:ext uri="{BB962C8B-B14F-4D97-AF65-F5344CB8AC3E}">
        <p14:creationId xmlns="" xmlns:p14="http://schemas.microsoft.com/office/powerpoint/2010/main" val="185501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7400"/>
            <a:ext cx="8534400" cy="1596177"/>
          </a:xfrm>
        </p:spPr>
        <p:txBody>
          <a:bodyPr>
            <a:noAutofit/>
          </a:bodyPr>
          <a:lstStyle/>
          <a:p>
            <a:r>
              <a:rPr lang="en-PH" sz="6000" dirty="0" smtClean="0"/>
              <a:t>Writing Professional Reflection</a:t>
            </a:r>
            <a:endParaRPr lang="en-PH" sz="6000" dirty="0"/>
          </a:p>
        </p:txBody>
      </p:sp>
    </p:spTree>
    <p:extLst>
      <p:ext uri="{BB962C8B-B14F-4D97-AF65-F5344CB8AC3E}">
        <p14:creationId xmlns="" xmlns:p14="http://schemas.microsoft.com/office/powerpoint/2010/main" val="272443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sz="quarter" idx="13"/>
          </p:nvPr>
        </p:nvSpPr>
        <p:spPr/>
        <p:txBody>
          <a:bodyPr/>
          <a:lstStyle/>
          <a:p>
            <a:endParaRPr lang="en-PH" dirty="0"/>
          </a:p>
        </p:txBody>
      </p:sp>
      <p:sp>
        <p:nvSpPr>
          <p:cNvPr id="4" name="Content Placeholder 3"/>
          <p:cNvSpPr>
            <a:spLocks noGrp="1"/>
          </p:cNvSpPr>
          <p:nvPr>
            <p:ph sz="quarter" idx="14"/>
          </p:nvPr>
        </p:nvSpPr>
        <p:spPr/>
        <p:txBody>
          <a:bodyPr/>
          <a:lstStyle/>
          <a:p>
            <a:endParaRPr lang="en-PH"/>
          </a:p>
        </p:txBody>
      </p:sp>
      <p:pic>
        <p:nvPicPr>
          <p:cNvPr id="1026" name="Picture 2" descr="Image result for demonstration teaching quote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 y="-838200"/>
            <a:ext cx="8839199" cy="8686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20783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828800"/>
            <a:ext cx="8153400" cy="2554545"/>
          </a:xfrm>
          <a:prstGeom prst="rect">
            <a:avLst/>
          </a:prstGeom>
        </p:spPr>
        <p:txBody>
          <a:bodyPr wrap="square">
            <a:spAutoFit/>
          </a:bodyPr>
          <a:lstStyle/>
          <a:p>
            <a:pPr marL="426720" indent="457200" algn="ctr">
              <a:spcAft>
                <a:spcPts val="0"/>
              </a:spcAft>
            </a:pPr>
            <a:r>
              <a:rPr lang="en-PH" sz="8000" dirty="0" smtClean="0">
                <a:effectLst/>
                <a:latin typeface="Times New Roman" panose="02020603050405020304" pitchFamily="18" charset="0"/>
                <a:ea typeface="Times New Roman" panose="02020603050405020304" pitchFamily="18" charset="0"/>
              </a:rPr>
              <a:t>To God </a:t>
            </a:r>
          </a:p>
          <a:p>
            <a:pPr marL="426720" indent="457200" algn="ctr">
              <a:spcAft>
                <a:spcPts val="0"/>
              </a:spcAft>
            </a:pPr>
            <a:r>
              <a:rPr lang="en-PH" sz="8000" dirty="0" smtClean="0">
                <a:effectLst/>
                <a:latin typeface="Times New Roman" panose="02020603050405020304" pitchFamily="18" charset="0"/>
                <a:ea typeface="Times New Roman" panose="02020603050405020304" pitchFamily="18" charset="0"/>
              </a:rPr>
              <a:t>be the glory!</a:t>
            </a:r>
            <a:endParaRPr lang="en-PH" sz="8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3409738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p:nvPr/>
        </p:nvSpPr>
        <p:spPr>
          <a:xfrm>
            <a:off x="0" y="263769"/>
            <a:ext cx="9144000" cy="844062"/>
          </a:xfrm>
          <a:prstGeom prst="rect">
            <a:avLst/>
          </a:prstGeom>
          <a:solidFill>
            <a:schemeClr val="dk2"/>
          </a:solidFill>
          <a:ln>
            <a:noFill/>
          </a:ln>
        </p:spPr>
        <p:txBody>
          <a:bodyPr spcFirstLastPara="1" wrap="square" lIns="84392" tIns="42185" rIns="84392" bIns="42185" anchor="ctr" anchorCtr="0">
            <a:noAutofit/>
          </a:bodyPr>
          <a:lstStyle/>
          <a:p>
            <a:endParaRPr sz="1662">
              <a:solidFill>
                <a:schemeClr val="dk1"/>
              </a:solidFill>
              <a:latin typeface="Arial"/>
              <a:ea typeface="Arial"/>
              <a:cs typeface="Arial"/>
              <a:sym typeface="Arial"/>
            </a:endParaRPr>
          </a:p>
        </p:txBody>
      </p:sp>
      <p:sp>
        <p:nvSpPr>
          <p:cNvPr id="210" name="Shape 210"/>
          <p:cNvSpPr txBox="1"/>
          <p:nvPr/>
        </p:nvSpPr>
        <p:spPr>
          <a:xfrm>
            <a:off x="87923" y="263769"/>
            <a:ext cx="8229600" cy="844062"/>
          </a:xfrm>
          <a:prstGeom prst="rect">
            <a:avLst/>
          </a:prstGeom>
          <a:noFill/>
          <a:ln>
            <a:noFill/>
          </a:ln>
        </p:spPr>
        <p:txBody>
          <a:bodyPr spcFirstLastPara="1" wrap="square" lIns="84392" tIns="42185" rIns="84392" bIns="42185" anchor="ctr" anchorCtr="0">
            <a:noAutofit/>
          </a:bodyPr>
          <a:lstStyle/>
          <a:p>
            <a:pPr algn="ctr">
              <a:buClr>
                <a:schemeClr val="lt1"/>
              </a:buClr>
              <a:buSzPts val="5400"/>
            </a:pPr>
            <a:r>
              <a:rPr lang="en-US" sz="3692" b="1" dirty="0">
                <a:solidFill>
                  <a:schemeClr val="lt1"/>
                </a:solidFill>
                <a:latin typeface="Bookman Old Style"/>
                <a:ea typeface="Bookman Old Style"/>
                <a:cs typeface="Bookman Old Style"/>
                <a:sym typeface="Bookman Old Style"/>
              </a:rPr>
              <a:t>Wisdom-Sharing</a:t>
            </a:r>
            <a:endParaRPr sz="969" dirty="0"/>
          </a:p>
        </p:txBody>
      </p:sp>
      <p:sp>
        <p:nvSpPr>
          <p:cNvPr id="211" name="Shape 211"/>
          <p:cNvSpPr txBox="1"/>
          <p:nvPr/>
        </p:nvSpPr>
        <p:spPr>
          <a:xfrm>
            <a:off x="0" y="6312877"/>
            <a:ext cx="9144000" cy="281354"/>
          </a:xfrm>
          <a:prstGeom prst="rect">
            <a:avLst/>
          </a:prstGeom>
          <a:solidFill>
            <a:schemeClr val="dk2"/>
          </a:solidFill>
          <a:ln>
            <a:noFill/>
          </a:ln>
        </p:spPr>
        <p:txBody>
          <a:bodyPr spcFirstLastPara="1" wrap="square" lIns="84392" tIns="42185" rIns="84392" bIns="42185" anchor="ctr" anchorCtr="0">
            <a:noAutofit/>
          </a:bodyPr>
          <a:lstStyle/>
          <a:p>
            <a:endParaRPr sz="1662">
              <a:solidFill>
                <a:schemeClr val="dk1"/>
              </a:solidFill>
              <a:latin typeface="Arial"/>
              <a:ea typeface="Arial"/>
              <a:cs typeface="Arial"/>
              <a:sym typeface="Arial"/>
            </a:endParaRPr>
          </a:p>
        </p:txBody>
      </p:sp>
      <p:sp>
        <p:nvSpPr>
          <p:cNvPr id="212" name="Shape 212"/>
          <p:cNvSpPr txBox="1"/>
          <p:nvPr/>
        </p:nvSpPr>
        <p:spPr>
          <a:xfrm>
            <a:off x="457200" y="6312877"/>
            <a:ext cx="8229600" cy="281354"/>
          </a:xfrm>
          <a:prstGeom prst="rect">
            <a:avLst/>
          </a:prstGeom>
          <a:noFill/>
          <a:ln>
            <a:noFill/>
          </a:ln>
        </p:spPr>
        <p:txBody>
          <a:bodyPr spcFirstLastPara="1" wrap="square" lIns="84392" tIns="42185" rIns="84392" bIns="42185" anchor="ctr" anchorCtr="0">
            <a:noAutofit/>
          </a:bodyPr>
          <a:lstStyle/>
          <a:p>
            <a:pPr algn="ctr">
              <a:buClr>
                <a:schemeClr val="lt1"/>
              </a:buClr>
              <a:buSzPts val="1200"/>
            </a:pPr>
            <a:r>
              <a:rPr lang="en-US" sz="1108">
                <a:solidFill>
                  <a:schemeClr val="lt1"/>
                </a:solidFill>
                <a:latin typeface="Bookman Old Style"/>
                <a:ea typeface="Bookman Old Style"/>
                <a:cs typeface="Bookman Old Style"/>
                <a:sym typeface="Bookman Old Style"/>
              </a:rPr>
              <a:t>DEPARTMENT OF EDUCATION</a:t>
            </a:r>
            <a:endParaRPr sz="1662"/>
          </a:p>
        </p:txBody>
      </p:sp>
      <p:sp>
        <p:nvSpPr>
          <p:cNvPr id="213" name="Shape 213"/>
          <p:cNvSpPr txBox="1"/>
          <p:nvPr/>
        </p:nvSpPr>
        <p:spPr>
          <a:xfrm>
            <a:off x="457200" y="1534257"/>
            <a:ext cx="8474319" cy="3409950"/>
          </a:xfrm>
          <a:prstGeom prst="rect">
            <a:avLst/>
          </a:prstGeom>
          <a:noFill/>
          <a:ln>
            <a:noFill/>
          </a:ln>
        </p:spPr>
        <p:txBody>
          <a:bodyPr spcFirstLastPara="1" wrap="square" lIns="84392" tIns="42185" rIns="84392" bIns="42185" anchor="t" anchorCtr="0">
            <a:noAutofit/>
          </a:bodyPr>
          <a:lstStyle/>
          <a:p>
            <a:pPr>
              <a:buClr>
                <a:schemeClr val="dk1"/>
              </a:buClr>
              <a:buSzPts val="1800"/>
            </a:pPr>
            <a:endParaRPr sz="1662">
              <a:solidFill>
                <a:schemeClr val="dk1"/>
              </a:solidFill>
              <a:latin typeface="Arial"/>
              <a:ea typeface="Arial"/>
              <a:cs typeface="Arial"/>
              <a:sym typeface="Arial"/>
            </a:endParaRPr>
          </a:p>
          <a:p>
            <a:pPr>
              <a:buClr>
                <a:schemeClr val="dk1"/>
              </a:buClr>
              <a:buSzPts val="1800"/>
            </a:pPr>
            <a:endParaRPr sz="1662">
              <a:solidFill>
                <a:schemeClr val="dk1"/>
              </a:solidFill>
              <a:latin typeface="Arial"/>
              <a:ea typeface="Arial"/>
              <a:cs typeface="Arial"/>
              <a:sym typeface="Arial"/>
            </a:endParaRPr>
          </a:p>
          <a:p>
            <a:pPr>
              <a:buClr>
                <a:schemeClr val="dk1"/>
              </a:buClr>
              <a:buSzPts val="1800"/>
            </a:pPr>
            <a:endParaRPr sz="1662">
              <a:solidFill>
                <a:schemeClr val="dk1"/>
              </a:solidFill>
              <a:latin typeface="Arial"/>
              <a:ea typeface="Arial"/>
              <a:cs typeface="Arial"/>
              <a:sym typeface="Arial"/>
            </a:endParaRPr>
          </a:p>
          <a:p>
            <a:pPr>
              <a:buClr>
                <a:schemeClr val="dk1"/>
              </a:buClr>
              <a:buSzPts val="1800"/>
            </a:pPr>
            <a:endParaRPr sz="1662">
              <a:solidFill>
                <a:schemeClr val="dk1"/>
              </a:solidFill>
              <a:latin typeface="Arial"/>
              <a:ea typeface="Arial"/>
              <a:cs typeface="Arial"/>
              <a:sym typeface="Arial"/>
            </a:endParaRPr>
          </a:p>
          <a:p>
            <a:pPr>
              <a:buClr>
                <a:schemeClr val="dk1"/>
              </a:buClr>
              <a:buSzPts val="1800"/>
            </a:pPr>
            <a:endParaRPr sz="1662">
              <a:solidFill>
                <a:schemeClr val="dk1"/>
              </a:solidFill>
              <a:latin typeface="Arial"/>
              <a:ea typeface="Arial"/>
              <a:cs typeface="Arial"/>
              <a:sym typeface="Arial"/>
            </a:endParaRPr>
          </a:p>
          <a:p>
            <a:pPr>
              <a:buClr>
                <a:schemeClr val="dk1"/>
              </a:buClr>
              <a:buSzPts val="1800"/>
            </a:pPr>
            <a:endParaRPr sz="1662">
              <a:solidFill>
                <a:schemeClr val="dk1"/>
              </a:solidFill>
              <a:latin typeface="Arial"/>
              <a:ea typeface="Arial"/>
              <a:cs typeface="Arial"/>
              <a:sym typeface="Arial"/>
            </a:endParaRPr>
          </a:p>
          <a:p>
            <a:pPr>
              <a:buClr>
                <a:schemeClr val="dk1"/>
              </a:buClr>
              <a:buSzPts val="1800"/>
            </a:pPr>
            <a:endParaRPr sz="1662">
              <a:solidFill>
                <a:schemeClr val="dk1"/>
              </a:solidFill>
              <a:latin typeface="Arial"/>
              <a:ea typeface="Arial"/>
              <a:cs typeface="Arial"/>
              <a:sym typeface="Arial"/>
            </a:endParaRPr>
          </a:p>
          <a:p>
            <a:pPr>
              <a:buClr>
                <a:schemeClr val="dk1"/>
              </a:buClr>
              <a:buSzPts val="1800"/>
            </a:pPr>
            <a:endParaRPr sz="1662">
              <a:solidFill>
                <a:schemeClr val="dk1"/>
              </a:solidFill>
              <a:latin typeface="Arial"/>
              <a:ea typeface="Arial"/>
              <a:cs typeface="Arial"/>
              <a:sym typeface="Arial"/>
            </a:endParaRPr>
          </a:p>
          <a:p>
            <a:pPr>
              <a:buClr>
                <a:schemeClr val="dk1"/>
              </a:buClr>
              <a:buSzPts val="1800"/>
            </a:pPr>
            <a:endParaRPr sz="1662">
              <a:solidFill>
                <a:schemeClr val="dk1"/>
              </a:solidFill>
              <a:latin typeface="Arial"/>
              <a:ea typeface="Arial"/>
              <a:cs typeface="Arial"/>
              <a:sym typeface="Arial"/>
            </a:endParaRPr>
          </a:p>
          <a:p>
            <a:pPr>
              <a:buClr>
                <a:schemeClr val="dk1"/>
              </a:buClr>
              <a:buSzPts val="1800"/>
            </a:pPr>
            <a:endParaRPr sz="1662">
              <a:solidFill>
                <a:schemeClr val="dk1"/>
              </a:solidFill>
              <a:latin typeface="Arial"/>
              <a:ea typeface="Arial"/>
              <a:cs typeface="Arial"/>
              <a:sym typeface="Arial"/>
            </a:endParaRPr>
          </a:p>
          <a:p>
            <a:pPr>
              <a:buClr>
                <a:schemeClr val="dk1"/>
              </a:buClr>
              <a:buSzPts val="1800"/>
            </a:pPr>
            <a:endParaRPr sz="1662">
              <a:solidFill>
                <a:schemeClr val="dk1"/>
              </a:solidFill>
              <a:latin typeface="Arial"/>
              <a:ea typeface="Arial"/>
              <a:cs typeface="Arial"/>
              <a:sym typeface="Arial"/>
            </a:endParaRPr>
          </a:p>
          <a:p>
            <a:pPr>
              <a:buClr>
                <a:schemeClr val="dk1"/>
              </a:buClr>
              <a:buSzPts val="1800"/>
            </a:pPr>
            <a:endParaRPr sz="1662">
              <a:solidFill>
                <a:schemeClr val="dk1"/>
              </a:solidFill>
              <a:latin typeface="Arial"/>
              <a:ea typeface="Arial"/>
              <a:cs typeface="Arial"/>
              <a:sym typeface="Arial"/>
            </a:endParaRPr>
          </a:p>
          <a:p>
            <a:endParaRPr sz="1662">
              <a:solidFill>
                <a:schemeClr val="dk1"/>
              </a:solidFill>
              <a:latin typeface="Arial"/>
              <a:ea typeface="Arial"/>
              <a:cs typeface="Arial"/>
              <a:sym typeface="Arial"/>
            </a:endParaRPr>
          </a:p>
        </p:txBody>
      </p:sp>
      <p:pic>
        <p:nvPicPr>
          <p:cNvPr id="214" name="Shape 214">
            <a:hlinkClick r:id="rId3" action="ppaction://hlinkfile"/>
          </p:cNvPr>
          <p:cNvPicPr preferRelativeResize="0"/>
          <p:nvPr/>
        </p:nvPicPr>
        <p:blipFill rotWithShape="1">
          <a:blip r:embed="rId4" cstate="print">
            <a:alphaModFix/>
          </a:blip>
          <a:srcRect/>
          <a:stretch/>
        </p:blipFill>
        <p:spPr>
          <a:xfrm>
            <a:off x="1" y="1107830"/>
            <a:ext cx="9144000" cy="5750169"/>
          </a:xfrm>
          <a:prstGeom prst="rect">
            <a:avLst/>
          </a:prstGeom>
          <a:noFill/>
          <a:ln>
            <a:noFill/>
          </a:ln>
        </p:spPr>
      </p:pic>
      <p:sp>
        <p:nvSpPr>
          <p:cNvPr id="8" name="Shape 204"/>
          <p:cNvSpPr txBox="1"/>
          <p:nvPr/>
        </p:nvSpPr>
        <p:spPr>
          <a:xfrm>
            <a:off x="2979761" y="1647539"/>
            <a:ext cx="5959719" cy="3495046"/>
          </a:xfrm>
          <a:prstGeom prst="rect">
            <a:avLst/>
          </a:prstGeom>
          <a:noFill/>
          <a:ln>
            <a:noFill/>
          </a:ln>
        </p:spPr>
        <p:txBody>
          <a:bodyPr spcFirstLastPara="1" wrap="square" lIns="84392" tIns="42185" rIns="84392" bIns="42185" anchor="t" anchorCtr="0">
            <a:noAutofit/>
          </a:bodyPr>
          <a:lstStyle/>
          <a:p>
            <a:pPr algn="ctr"/>
            <a:r>
              <a:rPr lang="en-US" sz="5400" b="1" dirty="0">
                <a:solidFill>
                  <a:schemeClr val="dk1"/>
                </a:solidFill>
              </a:rPr>
              <a:t>Discover</a:t>
            </a:r>
            <a:endParaRPr sz="5400" b="1" dirty="0">
              <a:solidFill>
                <a:schemeClr val="dk1"/>
              </a:solidFill>
            </a:endParaRPr>
          </a:p>
          <a:p>
            <a:pPr algn="ctr"/>
            <a:r>
              <a:rPr lang="en-US" sz="5400" b="1" dirty="0">
                <a:solidFill>
                  <a:schemeClr val="dk1"/>
                </a:solidFill>
              </a:rPr>
              <a:t>your</a:t>
            </a:r>
            <a:endParaRPr sz="5400" b="1" dirty="0">
              <a:solidFill>
                <a:schemeClr val="dk1"/>
              </a:solidFill>
            </a:endParaRPr>
          </a:p>
          <a:p>
            <a:pPr algn="ctr"/>
            <a:r>
              <a:rPr lang="en-US" sz="5400" b="1" dirty="0">
                <a:solidFill>
                  <a:schemeClr val="dk1"/>
                </a:solidFill>
              </a:rPr>
              <a:t>purpose, values, vision, goals, motivations, beliefs.</a:t>
            </a:r>
            <a:r>
              <a:rPr lang="en-US" sz="5400" dirty="0">
                <a:solidFill>
                  <a:schemeClr val="dk1"/>
                </a:solidFill>
              </a:rPr>
              <a:t> </a:t>
            </a:r>
            <a:endParaRPr sz="5400" dirty="0">
              <a:solidFill>
                <a:schemeClr val="dk1"/>
              </a:solidFill>
            </a:endParaRPr>
          </a:p>
          <a:p>
            <a:pPr algn="ctr"/>
            <a:endParaRPr sz="2954" dirty="0">
              <a:solidFill>
                <a:schemeClr val="dk1"/>
              </a:solidFill>
              <a:latin typeface="Calibri" panose="020F0502020204030204" pitchFamily="34" charset="0"/>
            </a:endParaRPr>
          </a:p>
          <a:p>
            <a:pPr algn="ctr"/>
            <a:r>
              <a:rPr lang="en-US" sz="2954" dirty="0">
                <a:solidFill>
                  <a:schemeClr val="dk1"/>
                </a:solidFill>
                <a:latin typeface="Calibri" panose="020F0502020204030204" pitchFamily="34" charset="0"/>
              </a:rPr>
              <a:t>That is who you are.</a:t>
            </a:r>
            <a:endParaRPr sz="1015" dirty="0">
              <a:latin typeface="Calibri" panose="020F0502020204030204" pitchFamily="34" charset="0"/>
            </a:endParaRPr>
          </a:p>
        </p:txBody>
      </p:sp>
    </p:spTree>
    <p:extLst>
      <p:ext uri="{BB962C8B-B14F-4D97-AF65-F5344CB8AC3E}">
        <p14:creationId xmlns="" xmlns:p14="http://schemas.microsoft.com/office/powerpoint/2010/main" val="598781774"/>
      </p:ext>
    </p:extLst>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838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l-PH" sz="3600" b="1" dirty="0" smtClean="0">
                <a:solidFill>
                  <a:schemeClr val="bg1"/>
                </a:solidFill>
                <a:latin typeface="Arial" pitchFamily="34" charset="0"/>
                <a:cs typeface="Arial" pitchFamily="34" charset="0"/>
              </a:rPr>
              <a:t>OBJECTIVES:</a:t>
            </a:r>
            <a:endParaRPr lang="fil-PH" sz="3600" b="1" dirty="0">
              <a:solidFill>
                <a:schemeClr val="bg1"/>
              </a:solidFill>
              <a:latin typeface="Arial" pitchFamily="34" charset="0"/>
              <a:cs typeface="Arial" pitchFamily="34" charset="0"/>
            </a:endParaRPr>
          </a:p>
        </p:txBody>
      </p:sp>
      <p:sp>
        <p:nvSpPr>
          <p:cNvPr id="15" name="Rectangle 14"/>
          <p:cNvSpPr/>
          <p:nvPr/>
        </p:nvSpPr>
        <p:spPr>
          <a:xfrm>
            <a:off x="0" y="6400800"/>
            <a:ext cx="9144000"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sp>
        <p:nvSpPr>
          <p:cNvPr id="16" name="Title 1"/>
          <p:cNvSpPr txBox="1">
            <a:spLocks/>
          </p:cNvSpPr>
          <p:nvPr/>
        </p:nvSpPr>
        <p:spPr>
          <a:xfrm>
            <a:off x="457200" y="6553200"/>
            <a:ext cx="8229600" cy="304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il-PH" sz="2000" b="1"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2" name="Rectangle 1"/>
          <p:cNvSpPr/>
          <p:nvPr/>
        </p:nvSpPr>
        <p:spPr>
          <a:xfrm>
            <a:off x="838200" y="1066800"/>
            <a:ext cx="8001000" cy="5078313"/>
          </a:xfrm>
          <a:prstGeom prst="rect">
            <a:avLst/>
          </a:prstGeom>
        </p:spPr>
        <p:txBody>
          <a:bodyPr wrap="square">
            <a:spAutoFit/>
          </a:bodyPr>
          <a:lstStyle/>
          <a:p>
            <a:pPr marL="514350" indent="-514350">
              <a:buAutoNum type="arabicPeriod"/>
            </a:pPr>
            <a:r>
              <a:rPr lang="en-US" sz="3600" dirty="0" smtClean="0"/>
              <a:t>Integrate personal experiences in understanding the COT-RPMS Processes and Tools.</a:t>
            </a:r>
          </a:p>
          <a:p>
            <a:pPr marL="514350" indent="-514350">
              <a:buAutoNum type="arabicPeriod"/>
            </a:pPr>
            <a:r>
              <a:rPr lang="en-US" sz="3600" dirty="0" smtClean="0"/>
              <a:t>Share KSAs on the effective use of COT-RPMS processes and tools.</a:t>
            </a:r>
          </a:p>
          <a:p>
            <a:pPr marL="514350" indent="-514350">
              <a:buAutoNum type="arabicPeriod"/>
            </a:pPr>
            <a:r>
              <a:rPr lang="en-US" sz="3600" dirty="0" smtClean="0"/>
              <a:t>Display optimism in enhancing the</a:t>
            </a:r>
          </a:p>
          <a:p>
            <a:r>
              <a:rPr lang="en-US" sz="3600" dirty="0" smtClean="0"/>
              <a:t>     competencies in coaching and</a:t>
            </a:r>
          </a:p>
          <a:p>
            <a:r>
              <a:rPr lang="en-US" sz="3600" dirty="0"/>
              <a:t> </a:t>
            </a:r>
            <a:r>
              <a:rPr lang="en-US" sz="3600" dirty="0" smtClean="0"/>
              <a:t>    mentoring as core elements in        </a:t>
            </a:r>
          </a:p>
          <a:p>
            <a:r>
              <a:rPr lang="en-US" sz="3600" dirty="0"/>
              <a:t> </a:t>
            </a:r>
            <a:r>
              <a:rPr lang="en-US" sz="3600" dirty="0" smtClean="0"/>
              <a:t>    Instructional Supervision.</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37" y="0"/>
            <a:ext cx="9144000" cy="4638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1" name="TextBox 1"/>
          <p:cNvSpPr txBox="1">
            <a:spLocks noChangeArrowheads="1"/>
          </p:cNvSpPr>
          <p:nvPr/>
        </p:nvSpPr>
        <p:spPr bwMode="auto">
          <a:xfrm>
            <a:off x="247341" y="4769150"/>
            <a:ext cx="8647043" cy="1938992"/>
          </a:xfrm>
          <a:prstGeom prst="rect">
            <a:avLst/>
          </a:prstGeom>
          <a:solidFill>
            <a:schemeClr val="accent5">
              <a:lumMod val="40000"/>
              <a:lumOff val="60000"/>
            </a:schemeClr>
          </a:solidFill>
          <a:ln>
            <a:noFill/>
          </a:ln>
          <a:scene3d>
            <a:camera prst="orthographicFront"/>
            <a:lightRig rig="threePt" dir="t"/>
          </a:scene3d>
          <a:sp3d>
            <a:bevelT prst="angle"/>
          </a:sp3d>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PH" altLang="en-US" sz="6000" dirty="0" smtClean="0">
                <a:latin typeface="Rockwell Extra Bold" panose="02060903040505020403" pitchFamily="18" charset="0"/>
                <a:cs typeface="Aharoni" pitchFamily="2" charset="0"/>
              </a:rPr>
              <a:t>Demonstration Teaching</a:t>
            </a:r>
            <a:endParaRPr lang="en-PH" altLang="en-US" sz="6000" dirty="0">
              <a:latin typeface="Rockwell Extra Bold" panose="02060903040505020403" pitchFamily="18" charset="0"/>
              <a:cs typeface="Aharoni" pitchFamily="2" charset="0"/>
            </a:endParaRPr>
          </a:p>
        </p:txBody>
      </p:sp>
      <p:pic>
        <p:nvPicPr>
          <p:cNvPr id="6" name="Picture 2" descr="E:\Abigail Godoy\DepEd Style Guide\DepEd Seal_small.png"/>
          <p:cNvPicPr>
            <a:picLocks noChangeAspect="1" noChangeArrowheads="1"/>
          </p:cNvPicPr>
          <p:nvPr/>
        </p:nvPicPr>
        <p:blipFill>
          <a:blip r:embed="rId3" cstate="print"/>
          <a:srcRect/>
          <a:stretch>
            <a:fillRect/>
          </a:stretch>
        </p:blipFill>
        <p:spPr bwMode="auto">
          <a:xfrm>
            <a:off x="152400" y="76200"/>
            <a:ext cx="1239791" cy="1161130"/>
          </a:xfrm>
          <a:prstGeom prst="rect">
            <a:avLst/>
          </a:prstGeom>
          <a:noFill/>
        </p:spPr>
      </p:pic>
    </p:spTree>
    <p:extLst>
      <p:ext uri="{BB962C8B-B14F-4D97-AF65-F5344CB8AC3E}">
        <p14:creationId xmlns="" xmlns:p14="http://schemas.microsoft.com/office/powerpoint/2010/main" val="1966140156"/>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534400" cy="563562"/>
          </a:xfrm>
        </p:spPr>
        <p:txBody>
          <a:bodyPr>
            <a:normAutofit fontScale="90000"/>
          </a:bodyPr>
          <a:lstStyle/>
          <a:p>
            <a:r>
              <a:rPr lang="en-PH" dirty="0" smtClean="0"/>
              <a:t>Activity 1: Actual Demonstration Teaching</a:t>
            </a:r>
            <a:endParaRPr lang="en-PH" dirty="0"/>
          </a:p>
        </p:txBody>
      </p:sp>
      <p:sp>
        <p:nvSpPr>
          <p:cNvPr id="3" name="Content Placeholder 2"/>
          <p:cNvSpPr>
            <a:spLocks noGrp="1"/>
          </p:cNvSpPr>
          <p:nvPr>
            <p:ph sz="quarter" idx="13"/>
          </p:nvPr>
        </p:nvSpPr>
        <p:spPr>
          <a:xfrm>
            <a:off x="228600" y="1173162"/>
            <a:ext cx="8839200" cy="6019800"/>
          </a:xfrm>
        </p:spPr>
        <p:txBody>
          <a:bodyPr>
            <a:noAutofit/>
          </a:bodyPr>
          <a:lstStyle/>
          <a:p>
            <a:pPr>
              <a:lnSpc>
                <a:spcPct val="100000"/>
              </a:lnSpc>
              <a:spcBef>
                <a:spcPts val="0"/>
              </a:spcBef>
            </a:pPr>
            <a:r>
              <a:rPr lang="en-PH" sz="4000" cap="none" dirty="0" smtClean="0"/>
              <a:t>Group yourselves by triad. Assign each member of your triad with a corresponding letter, e.g. A, B, and C.</a:t>
            </a:r>
          </a:p>
          <a:p>
            <a:pPr marL="0" indent="0">
              <a:lnSpc>
                <a:spcPct val="100000"/>
              </a:lnSpc>
              <a:spcBef>
                <a:spcPts val="0"/>
              </a:spcBef>
              <a:buNone/>
            </a:pPr>
            <a:endParaRPr lang="en-PH" sz="4000" cap="none" dirty="0" smtClean="0"/>
          </a:p>
          <a:p>
            <a:pPr>
              <a:lnSpc>
                <a:spcPct val="100000"/>
              </a:lnSpc>
              <a:spcBef>
                <a:spcPts val="0"/>
              </a:spcBef>
            </a:pPr>
            <a:endParaRPr lang="en-PH" sz="4000" cap="none" dirty="0" smtClean="0"/>
          </a:p>
          <a:p>
            <a:pPr>
              <a:lnSpc>
                <a:spcPct val="100000"/>
              </a:lnSpc>
              <a:spcBef>
                <a:spcPts val="0"/>
              </a:spcBef>
            </a:pPr>
            <a:endParaRPr lang="en-PH" sz="4000" cap="none" dirty="0"/>
          </a:p>
          <a:p>
            <a:pPr marL="0" indent="0">
              <a:lnSpc>
                <a:spcPct val="100000"/>
              </a:lnSpc>
              <a:spcBef>
                <a:spcPts val="0"/>
              </a:spcBef>
              <a:buNone/>
            </a:pPr>
            <a:endParaRPr lang="en-PH" sz="2400" cap="none" dirty="0" smtClean="0"/>
          </a:p>
          <a:p>
            <a:pPr>
              <a:lnSpc>
                <a:spcPct val="100000"/>
              </a:lnSpc>
              <a:spcBef>
                <a:spcPts val="0"/>
              </a:spcBef>
            </a:pPr>
            <a:r>
              <a:rPr lang="en-PH" sz="4000" cap="none" dirty="0" smtClean="0"/>
              <a:t>You will be provided with copies of COT-RPMS Manual.</a:t>
            </a:r>
          </a:p>
          <a:p>
            <a:pPr marL="0" indent="0">
              <a:lnSpc>
                <a:spcPct val="100000"/>
              </a:lnSpc>
              <a:spcBef>
                <a:spcPts val="0"/>
              </a:spcBef>
              <a:buNone/>
            </a:pPr>
            <a:endParaRPr lang="en-PH" sz="3600" dirty="0" smtClean="0"/>
          </a:p>
          <a:p>
            <a:pPr marL="0" indent="0">
              <a:buNone/>
            </a:pPr>
            <a:r>
              <a:rPr lang="en-PH" sz="2400" dirty="0"/>
              <a:t> </a:t>
            </a:r>
            <a:r>
              <a:rPr lang="en-PH" sz="2400" dirty="0" smtClean="0"/>
              <a:t>   </a:t>
            </a:r>
            <a:endParaRPr lang="en-PH" sz="2400" dirty="0"/>
          </a:p>
        </p:txBody>
      </p:sp>
      <p:graphicFrame>
        <p:nvGraphicFramePr>
          <p:cNvPr id="4" name="Table 3"/>
          <p:cNvGraphicFramePr>
            <a:graphicFrameLocks noGrp="1"/>
          </p:cNvGraphicFramePr>
          <p:nvPr>
            <p:extLst>
              <p:ext uri="{D42A27DB-BD31-4B8C-83A1-F6EECF244321}">
                <p14:modId xmlns="" xmlns:p14="http://schemas.microsoft.com/office/powerpoint/2010/main" val="1580140912"/>
              </p:ext>
            </p:extLst>
          </p:nvPr>
        </p:nvGraphicFramePr>
        <p:xfrm>
          <a:off x="2590800" y="3048000"/>
          <a:ext cx="4648200" cy="2255520"/>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20000"/>
                    </a:ext>
                  </a:extLst>
                </a:gridCol>
                <a:gridCol w="2895600">
                  <a:extLst>
                    <a:ext uri="{9D8B030D-6E8A-4147-A177-3AD203B41FA5}">
                      <a16:colId xmlns="" xmlns:a16="http://schemas.microsoft.com/office/drawing/2014/main" val="20001"/>
                    </a:ext>
                  </a:extLst>
                </a:gridCol>
              </a:tblGrid>
              <a:tr h="370840">
                <a:tc>
                  <a:txBody>
                    <a:bodyPr/>
                    <a:lstStyle/>
                    <a:p>
                      <a:pPr algn="ctr"/>
                      <a:r>
                        <a:rPr lang="en-PH" sz="2800" dirty="0" smtClean="0"/>
                        <a:t>Letter</a:t>
                      </a:r>
                      <a:endParaRPr lang="en-PH" sz="2800" dirty="0"/>
                    </a:p>
                  </a:txBody>
                  <a:tcPr/>
                </a:tc>
                <a:tc>
                  <a:txBody>
                    <a:bodyPr/>
                    <a:lstStyle/>
                    <a:p>
                      <a:pPr algn="ctr"/>
                      <a:r>
                        <a:rPr lang="en-PH" sz="2800" dirty="0" smtClean="0"/>
                        <a:t>Role</a:t>
                      </a:r>
                      <a:endParaRPr lang="en-PH" sz="2800" dirty="0"/>
                    </a:p>
                  </a:txBody>
                  <a:tcPr/>
                </a:tc>
                <a:extLst>
                  <a:ext uri="{0D108BD9-81ED-4DB2-BD59-A6C34878D82A}">
                    <a16:rowId xmlns="" xmlns:a16="http://schemas.microsoft.com/office/drawing/2014/main" val="10000"/>
                  </a:ext>
                </a:extLst>
              </a:tr>
              <a:tr h="370840">
                <a:tc>
                  <a:txBody>
                    <a:bodyPr/>
                    <a:lstStyle/>
                    <a:p>
                      <a:pPr algn="ctr"/>
                      <a:r>
                        <a:rPr lang="en-PH" sz="3200" dirty="0" smtClean="0"/>
                        <a:t>A</a:t>
                      </a:r>
                      <a:endParaRPr lang="en-PH" sz="3200" dirty="0"/>
                    </a:p>
                  </a:txBody>
                  <a:tcPr/>
                </a:tc>
                <a:tc>
                  <a:txBody>
                    <a:bodyPr/>
                    <a:lstStyle/>
                    <a:p>
                      <a:r>
                        <a:rPr lang="en-PH" sz="3200" dirty="0" smtClean="0"/>
                        <a:t>Master Teacher</a:t>
                      </a:r>
                      <a:endParaRPr lang="en-PH" sz="3200" dirty="0"/>
                    </a:p>
                  </a:txBody>
                  <a:tcPr/>
                </a:tc>
                <a:extLst>
                  <a:ext uri="{0D108BD9-81ED-4DB2-BD59-A6C34878D82A}">
                    <a16:rowId xmlns="" xmlns:a16="http://schemas.microsoft.com/office/drawing/2014/main" val="10001"/>
                  </a:ext>
                </a:extLst>
              </a:tr>
              <a:tr h="370840">
                <a:tc>
                  <a:txBody>
                    <a:bodyPr/>
                    <a:lstStyle/>
                    <a:p>
                      <a:pPr algn="ctr"/>
                      <a:r>
                        <a:rPr lang="en-PH" sz="3200" dirty="0" smtClean="0"/>
                        <a:t>B</a:t>
                      </a:r>
                      <a:endParaRPr lang="en-PH" sz="3200" dirty="0"/>
                    </a:p>
                  </a:txBody>
                  <a:tcPr/>
                </a:tc>
                <a:tc>
                  <a:txBody>
                    <a:bodyPr/>
                    <a:lstStyle/>
                    <a:p>
                      <a:r>
                        <a:rPr lang="en-PH" sz="3200" dirty="0" smtClean="0"/>
                        <a:t>Head Teacher</a:t>
                      </a:r>
                    </a:p>
                  </a:txBody>
                  <a:tcPr/>
                </a:tc>
                <a:extLst>
                  <a:ext uri="{0D108BD9-81ED-4DB2-BD59-A6C34878D82A}">
                    <a16:rowId xmlns="" xmlns:a16="http://schemas.microsoft.com/office/drawing/2014/main" val="10002"/>
                  </a:ext>
                </a:extLst>
              </a:tr>
              <a:tr h="370840">
                <a:tc>
                  <a:txBody>
                    <a:bodyPr/>
                    <a:lstStyle/>
                    <a:p>
                      <a:pPr algn="ctr"/>
                      <a:r>
                        <a:rPr lang="en-PH" sz="3200" dirty="0" smtClean="0"/>
                        <a:t>C</a:t>
                      </a:r>
                      <a:endParaRPr lang="en-PH" sz="3200" dirty="0"/>
                    </a:p>
                  </a:txBody>
                  <a:tcPr/>
                </a:tc>
                <a:tc>
                  <a:txBody>
                    <a:bodyPr/>
                    <a:lstStyle/>
                    <a:p>
                      <a:r>
                        <a:rPr lang="en-PH" sz="3200" dirty="0" smtClean="0"/>
                        <a:t>Principal</a:t>
                      </a: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764207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66" y="304800"/>
            <a:ext cx="8534400" cy="563562"/>
          </a:xfrm>
        </p:spPr>
        <p:txBody>
          <a:bodyPr>
            <a:noAutofit/>
          </a:bodyPr>
          <a:lstStyle/>
          <a:p>
            <a:r>
              <a:rPr lang="en-PH" dirty="0" smtClean="0"/>
              <a:t>Activity 1: What’s Up!</a:t>
            </a:r>
            <a:endParaRPr lang="en-PH" dirty="0"/>
          </a:p>
        </p:txBody>
      </p:sp>
      <p:sp>
        <p:nvSpPr>
          <p:cNvPr id="3" name="Content Placeholder 2"/>
          <p:cNvSpPr>
            <a:spLocks noGrp="1"/>
          </p:cNvSpPr>
          <p:nvPr>
            <p:ph sz="quarter" idx="13"/>
          </p:nvPr>
        </p:nvSpPr>
        <p:spPr>
          <a:xfrm>
            <a:off x="361666" y="868362"/>
            <a:ext cx="8686800" cy="6019800"/>
          </a:xfrm>
        </p:spPr>
        <p:txBody>
          <a:bodyPr>
            <a:noAutofit/>
          </a:bodyPr>
          <a:lstStyle/>
          <a:p>
            <a:pPr>
              <a:lnSpc>
                <a:spcPct val="100000"/>
              </a:lnSpc>
              <a:spcBef>
                <a:spcPts val="0"/>
              </a:spcBef>
            </a:pPr>
            <a:r>
              <a:rPr lang="en-PH" sz="4000" cap="none" dirty="0"/>
              <a:t>In your triad, discuss the Pre-, During, and Post COT-RPMS process.</a:t>
            </a:r>
          </a:p>
          <a:p>
            <a:pPr marL="0">
              <a:lnSpc>
                <a:spcPct val="100000"/>
              </a:lnSpc>
              <a:spcBef>
                <a:spcPts val="0"/>
              </a:spcBef>
            </a:pPr>
            <a:r>
              <a:rPr lang="en-PH" sz="4000" cap="none" dirty="0" smtClean="0"/>
              <a:t>Use the COT-RPMS Tools, such as: </a:t>
            </a:r>
          </a:p>
          <a:p>
            <a:pPr marL="0" indent="0">
              <a:lnSpc>
                <a:spcPct val="100000"/>
              </a:lnSpc>
              <a:spcBef>
                <a:spcPts val="0"/>
              </a:spcBef>
              <a:buNone/>
            </a:pPr>
            <a:r>
              <a:rPr lang="en-PH" sz="4000" cap="none" dirty="0"/>
              <a:t> </a:t>
            </a:r>
            <a:r>
              <a:rPr lang="en-PH" sz="4000" cap="none" dirty="0" smtClean="0"/>
              <a:t>  	-</a:t>
            </a:r>
            <a:r>
              <a:rPr lang="en-US" sz="4000" cap="none" dirty="0" smtClean="0"/>
              <a:t>Rubric</a:t>
            </a:r>
            <a:endParaRPr lang="en-PH" sz="4000" cap="none" dirty="0"/>
          </a:p>
          <a:p>
            <a:pPr marL="0" indent="0">
              <a:lnSpc>
                <a:spcPct val="100000"/>
              </a:lnSpc>
              <a:spcBef>
                <a:spcPts val="0"/>
              </a:spcBef>
              <a:buNone/>
            </a:pPr>
            <a:r>
              <a:rPr lang="en-PH" sz="4000" cap="none" dirty="0" smtClean="0"/>
              <a:t>	-</a:t>
            </a:r>
            <a:r>
              <a:rPr lang="en-US" sz="4000" cap="none" dirty="0" smtClean="0"/>
              <a:t>Observation Notes Form</a:t>
            </a:r>
            <a:endParaRPr lang="en-PH" sz="4000" cap="none" dirty="0"/>
          </a:p>
          <a:p>
            <a:pPr marL="0" indent="0">
              <a:lnSpc>
                <a:spcPct val="100000"/>
              </a:lnSpc>
              <a:spcBef>
                <a:spcPts val="0"/>
              </a:spcBef>
              <a:buNone/>
            </a:pPr>
            <a:r>
              <a:rPr lang="en-PH" sz="4000" cap="none" dirty="0" smtClean="0"/>
              <a:t>	- </a:t>
            </a:r>
            <a:r>
              <a:rPr lang="en-US" sz="4000" cap="none" dirty="0" smtClean="0"/>
              <a:t>Rating Sheet</a:t>
            </a:r>
            <a:endParaRPr lang="en-PH" sz="4000" cap="none" dirty="0"/>
          </a:p>
          <a:p>
            <a:pPr marL="0" indent="0">
              <a:lnSpc>
                <a:spcPct val="100000"/>
              </a:lnSpc>
              <a:spcBef>
                <a:spcPts val="0"/>
              </a:spcBef>
              <a:buNone/>
            </a:pPr>
            <a:r>
              <a:rPr lang="en-PH" sz="4000" cap="none" dirty="0" smtClean="0"/>
              <a:t>	- </a:t>
            </a:r>
            <a:r>
              <a:rPr lang="en-US" sz="4000" cap="none" dirty="0" smtClean="0"/>
              <a:t>Inter-observer Agreement Form</a:t>
            </a:r>
            <a:endParaRPr lang="en-PH" sz="4000" cap="none" dirty="0" smtClean="0"/>
          </a:p>
          <a:p>
            <a:pPr>
              <a:lnSpc>
                <a:spcPct val="100000"/>
              </a:lnSpc>
              <a:spcBef>
                <a:spcPts val="0"/>
              </a:spcBef>
            </a:pPr>
            <a:r>
              <a:rPr lang="en-PH" sz="4000" cap="none" dirty="0" smtClean="0"/>
              <a:t>Get ready for the actual Demonstration teaching.</a:t>
            </a:r>
          </a:p>
          <a:p>
            <a:pPr marL="0" indent="0">
              <a:lnSpc>
                <a:spcPct val="100000"/>
              </a:lnSpc>
              <a:spcBef>
                <a:spcPts val="0"/>
              </a:spcBef>
              <a:buNone/>
            </a:pPr>
            <a:endParaRPr lang="en-PH" sz="4000" cap="none" dirty="0" smtClean="0"/>
          </a:p>
          <a:p>
            <a:pPr marL="0" indent="0">
              <a:buNone/>
            </a:pPr>
            <a:r>
              <a:rPr lang="en-PH" sz="3200" dirty="0" smtClean="0"/>
              <a:t>    </a:t>
            </a:r>
            <a:endParaRPr lang="en-PH" sz="3200" dirty="0"/>
          </a:p>
        </p:txBody>
      </p:sp>
    </p:spTree>
    <p:extLst>
      <p:ext uri="{BB962C8B-B14F-4D97-AF65-F5344CB8AC3E}">
        <p14:creationId xmlns="" xmlns:p14="http://schemas.microsoft.com/office/powerpoint/2010/main" val="3573822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3200"/>
            <a:ext cx="8534400" cy="563562"/>
          </a:xfrm>
        </p:spPr>
        <p:txBody>
          <a:bodyPr>
            <a:noAutofit/>
          </a:bodyPr>
          <a:lstStyle/>
          <a:p>
            <a:r>
              <a:rPr lang="en-PH" sz="6600" dirty="0" smtClean="0"/>
              <a:t>Actual Demonstration Teaching</a:t>
            </a:r>
            <a:endParaRPr lang="en-PH" sz="6600" dirty="0"/>
          </a:p>
        </p:txBody>
      </p:sp>
      <p:sp>
        <p:nvSpPr>
          <p:cNvPr id="3" name="Content Placeholder 2"/>
          <p:cNvSpPr>
            <a:spLocks noGrp="1"/>
          </p:cNvSpPr>
          <p:nvPr>
            <p:ph sz="quarter" idx="13"/>
          </p:nvPr>
        </p:nvSpPr>
        <p:spPr>
          <a:xfrm>
            <a:off x="381000" y="1371600"/>
            <a:ext cx="8686800" cy="6019800"/>
          </a:xfrm>
        </p:spPr>
        <p:txBody>
          <a:bodyPr>
            <a:noAutofit/>
          </a:bodyPr>
          <a:lstStyle/>
          <a:p>
            <a:pPr marL="0" indent="0">
              <a:lnSpc>
                <a:spcPct val="100000"/>
              </a:lnSpc>
              <a:spcBef>
                <a:spcPts val="0"/>
              </a:spcBef>
              <a:buNone/>
            </a:pPr>
            <a:endParaRPr lang="en-PH" sz="3600" dirty="0" smtClean="0"/>
          </a:p>
          <a:p>
            <a:pPr marL="0" indent="0">
              <a:buNone/>
            </a:pPr>
            <a:r>
              <a:rPr lang="en-PH" sz="2400" dirty="0"/>
              <a:t> </a:t>
            </a:r>
            <a:r>
              <a:rPr lang="en-PH" sz="2400" dirty="0" smtClean="0"/>
              <a:t>   </a:t>
            </a:r>
            <a:endParaRPr lang="en-PH" sz="2400" dirty="0"/>
          </a:p>
        </p:txBody>
      </p:sp>
    </p:spTree>
    <p:extLst>
      <p:ext uri="{BB962C8B-B14F-4D97-AF65-F5344CB8AC3E}">
        <p14:creationId xmlns="" xmlns:p14="http://schemas.microsoft.com/office/powerpoint/2010/main" val="2190491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563562"/>
          </a:xfrm>
        </p:spPr>
        <p:txBody>
          <a:bodyPr>
            <a:normAutofit fontScale="90000"/>
          </a:bodyPr>
          <a:lstStyle/>
          <a:p>
            <a:r>
              <a:rPr lang="en-PH" dirty="0" smtClean="0"/>
              <a:t>Activity 2  :  What’s </a:t>
            </a:r>
            <a:r>
              <a:rPr lang="en-PH" dirty="0"/>
              <a:t>Your Stake</a:t>
            </a:r>
            <a:r>
              <a:rPr lang="en-PH" dirty="0" smtClean="0"/>
              <a:t>? </a:t>
            </a:r>
            <a:br>
              <a:rPr lang="en-PH" dirty="0" smtClean="0"/>
            </a:br>
            <a:r>
              <a:rPr lang="en-PH" smtClean="0"/>
              <a:t>(45 </a:t>
            </a:r>
            <a:r>
              <a:rPr lang="en-PH" dirty="0" smtClean="0"/>
              <a:t>minutes)</a:t>
            </a:r>
            <a:endParaRPr lang="en-PH" dirty="0"/>
          </a:p>
        </p:txBody>
      </p:sp>
      <p:sp>
        <p:nvSpPr>
          <p:cNvPr id="3" name="Content Placeholder 2"/>
          <p:cNvSpPr>
            <a:spLocks noGrp="1"/>
          </p:cNvSpPr>
          <p:nvPr>
            <p:ph sz="quarter" idx="13"/>
          </p:nvPr>
        </p:nvSpPr>
        <p:spPr>
          <a:xfrm>
            <a:off x="381000" y="1295400"/>
            <a:ext cx="8686800" cy="6019800"/>
          </a:xfrm>
        </p:spPr>
        <p:txBody>
          <a:bodyPr>
            <a:noAutofit/>
          </a:bodyPr>
          <a:lstStyle/>
          <a:p>
            <a:pPr>
              <a:lnSpc>
                <a:spcPct val="100000"/>
              </a:lnSpc>
              <a:spcBef>
                <a:spcPts val="0"/>
              </a:spcBef>
            </a:pPr>
            <a:r>
              <a:rPr lang="en-PH" sz="3600" cap="none" dirty="0" smtClean="0"/>
              <a:t>In your triad, discuss the result of your rating and come up with the consensual final rating. Do it collaboratively in 15 minutes.</a:t>
            </a:r>
          </a:p>
          <a:p>
            <a:pPr>
              <a:lnSpc>
                <a:spcPct val="100000"/>
              </a:lnSpc>
              <a:spcBef>
                <a:spcPts val="0"/>
              </a:spcBef>
            </a:pPr>
            <a:r>
              <a:rPr lang="en-PH" sz="3600" cap="none" dirty="0" smtClean="0"/>
              <a:t>Translate what you have written in your COT-RPMS Observation Notes Form to STAR Observation in 30 minutes.</a:t>
            </a:r>
          </a:p>
          <a:p>
            <a:pPr>
              <a:lnSpc>
                <a:spcPct val="100000"/>
              </a:lnSpc>
              <a:spcBef>
                <a:spcPts val="0"/>
              </a:spcBef>
            </a:pPr>
            <a:r>
              <a:rPr lang="en-PH" sz="3600" cap="none" dirty="0" smtClean="0"/>
              <a:t>After the specified time, take turns to share your STAR among the three of you in your triad. </a:t>
            </a:r>
          </a:p>
          <a:p>
            <a:pPr>
              <a:lnSpc>
                <a:spcPct val="100000"/>
              </a:lnSpc>
              <a:spcBef>
                <a:spcPts val="0"/>
              </a:spcBef>
            </a:pPr>
            <a:endParaRPr lang="en-PH" sz="4000" dirty="0" smtClean="0"/>
          </a:p>
          <a:p>
            <a:pPr marL="0" indent="0">
              <a:buNone/>
            </a:pPr>
            <a:r>
              <a:rPr lang="en-PH" sz="2400" dirty="0"/>
              <a:t> </a:t>
            </a:r>
            <a:r>
              <a:rPr lang="en-PH" sz="2400" dirty="0" smtClean="0"/>
              <a:t>   </a:t>
            </a:r>
            <a:endParaRPr lang="en-PH" sz="2400" dirty="0"/>
          </a:p>
        </p:txBody>
      </p:sp>
    </p:spTree>
    <p:extLst>
      <p:ext uri="{BB962C8B-B14F-4D97-AF65-F5344CB8AC3E}">
        <p14:creationId xmlns="" xmlns:p14="http://schemas.microsoft.com/office/powerpoint/2010/main" val="735382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454" y="1066800"/>
            <a:ext cx="8229600" cy="563562"/>
          </a:xfrm>
        </p:spPr>
        <p:txBody>
          <a:bodyPr>
            <a:normAutofit fontScale="90000"/>
          </a:bodyPr>
          <a:lstStyle/>
          <a:p>
            <a:r>
              <a:rPr lang="en-PH" dirty="0" smtClean="0"/>
              <a:t>Activity 3 : Collaborate, and Integrate</a:t>
            </a:r>
            <a:endParaRPr lang="en-PH" dirty="0"/>
          </a:p>
        </p:txBody>
      </p:sp>
      <p:sp>
        <p:nvSpPr>
          <p:cNvPr id="3" name="Content Placeholder 2"/>
          <p:cNvSpPr>
            <a:spLocks noGrp="1"/>
          </p:cNvSpPr>
          <p:nvPr>
            <p:ph sz="quarter" idx="13"/>
          </p:nvPr>
        </p:nvSpPr>
        <p:spPr>
          <a:xfrm>
            <a:off x="457200" y="1981200"/>
            <a:ext cx="8686800" cy="4572000"/>
          </a:xfrm>
        </p:spPr>
        <p:txBody>
          <a:bodyPr>
            <a:noAutofit/>
          </a:bodyPr>
          <a:lstStyle/>
          <a:p>
            <a:pPr>
              <a:lnSpc>
                <a:spcPct val="100000"/>
              </a:lnSpc>
              <a:spcBef>
                <a:spcPts val="0"/>
              </a:spcBef>
            </a:pPr>
            <a:r>
              <a:rPr lang="en-PH" sz="4400" cap="none" dirty="0" smtClean="0"/>
              <a:t>Choose one from your triad to discuss the result of the Consensual Rating. </a:t>
            </a:r>
          </a:p>
          <a:p>
            <a:pPr>
              <a:lnSpc>
                <a:spcPct val="100000"/>
              </a:lnSpc>
              <a:spcBef>
                <a:spcPts val="0"/>
              </a:spcBef>
            </a:pPr>
            <a:r>
              <a:rPr lang="en-PH" sz="4400" cap="none" dirty="0" smtClean="0"/>
              <a:t>Collaboratively write a Reflection about the COT-RPMS Process. </a:t>
            </a:r>
          </a:p>
          <a:p>
            <a:pPr>
              <a:lnSpc>
                <a:spcPct val="100000"/>
              </a:lnSpc>
              <a:spcBef>
                <a:spcPts val="0"/>
              </a:spcBef>
            </a:pPr>
            <a:r>
              <a:rPr lang="en-PH" sz="4400" cap="none" dirty="0" smtClean="0"/>
              <a:t>Share your reflection in plenary.</a:t>
            </a:r>
          </a:p>
          <a:p>
            <a:pPr marL="0" indent="0">
              <a:lnSpc>
                <a:spcPct val="100000"/>
              </a:lnSpc>
              <a:spcBef>
                <a:spcPts val="0"/>
              </a:spcBef>
              <a:buNone/>
            </a:pPr>
            <a:r>
              <a:rPr lang="en-PH" sz="4400" cap="none" dirty="0" smtClean="0"/>
              <a:t> </a:t>
            </a:r>
          </a:p>
        </p:txBody>
      </p:sp>
    </p:spTree>
    <p:extLst>
      <p:ext uri="{BB962C8B-B14F-4D97-AF65-F5344CB8AC3E}">
        <p14:creationId xmlns="" xmlns:p14="http://schemas.microsoft.com/office/powerpoint/2010/main" val="2678566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2982</TotalTime>
  <Words>646</Words>
  <Application>Microsoft Office PowerPoint</Application>
  <PresentationFormat>On-screen Show (4:3)</PresentationFormat>
  <Paragraphs>107</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Droplet</vt:lpstr>
      <vt:lpstr>Slide 1</vt:lpstr>
      <vt:lpstr>Slide 2</vt:lpstr>
      <vt:lpstr>Slide 3</vt:lpstr>
      <vt:lpstr>Slide 4</vt:lpstr>
      <vt:lpstr>Activity 1: Actual Demonstration Teaching</vt:lpstr>
      <vt:lpstr>Activity 1: What’s Up!</vt:lpstr>
      <vt:lpstr>Actual Demonstration Teaching</vt:lpstr>
      <vt:lpstr>Activity 2  :  What’s Your Stake?  (45 minutes)</vt:lpstr>
      <vt:lpstr>Activity 3 : Collaborate, and Integrate</vt:lpstr>
      <vt:lpstr>Let’s share</vt:lpstr>
      <vt:lpstr>Wisdom Sharing</vt:lpstr>
      <vt:lpstr>Wisdom Sharing</vt:lpstr>
      <vt:lpstr>Slide 13</vt:lpstr>
      <vt:lpstr>Slide 14</vt:lpstr>
      <vt:lpstr>Slide 15</vt:lpstr>
      <vt:lpstr>Slide 16</vt:lpstr>
      <vt:lpstr>Writing Professional Reflection</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jovy</dc:creator>
  <cp:lastModifiedBy>User</cp:lastModifiedBy>
  <cp:revision>167</cp:revision>
  <dcterms:created xsi:type="dcterms:W3CDTF">2016-01-06T05:50:58Z</dcterms:created>
  <dcterms:modified xsi:type="dcterms:W3CDTF">2018-09-06T03:21:02Z</dcterms:modified>
</cp:coreProperties>
</file>