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28" r:id="rId3"/>
    <p:sldId id="334" r:id="rId4"/>
    <p:sldId id="257" r:id="rId5"/>
    <p:sldId id="258" r:id="rId6"/>
    <p:sldId id="276" r:id="rId7"/>
    <p:sldId id="277" r:id="rId8"/>
    <p:sldId id="266" r:id="rId9"/>
    <p:sldId id="278" r:id="rId10"/>
    <p:sldId id="279" r:id="rId11"/>
    <p:sldId id="302" r:id="rId12"/>
    <p:sldId id="332" r:id="rId13"/>
    <p:sldId id="303" r:id="rId14"/>
    <p:sldId id="280" r:id="rId15"/>
    <p:sldId id="281" r:id="rId16"/>
    <p:sldId id="282" r:id="rId17"/>
    <p:sldId id="283" r:id="rId18"/>
    <p:sldId id="284" r:id="rId19"/>
    <p:sldId id="285" r:id="rId20"/>
    <p:sldId id="286" r:id="rId21"/>
    <p:sldId id="289" r:id="rId22"/>
    <p:sldId id="290" r:id="rId23"/>
    <p:sldId id="292" r:id="rId24"/>
    <p:sldId id="335" r:id="rId25"/>
    <p:sldId id="338" r:id="rId26"/>
    <p:sldId id="337" r:id="rId27"/>
    <p:sldId id="291" r:id="rId28"/>
    <p:sldId id="294" r:id="rId29"/>
    <p:sldId id="295" r:id="rId30"/>
    <p:sldId id="293" r:id="rId31"/>
    <p:sldId id="296" r:id="rId32"/>
    <p:sldId id="297" r:id="rId33"/>
    <p:sldId id="298" r:id="rId34"/>
    <p:sldId id="300" r:id="rId35"/>
    <p:sldId id="301" r:id="rId36"/>
    <p:sldId id="327"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36" r:id="rId60"/>
    <p:sldId id="299" r:id="rId61"/>
    <p:sldId id="27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27" autoAdjust="0"/>
  </p:normalViewPr>
  <p:slideViewPr>
    <p:cSldViewPr>
      <p:cViewPr varScale="1">
        <p:scale>
          <a:sx n="54" d="100"/>
          <a:sy n="54" d="100"/>
        </p:scale>
        <p:origin x="444" y="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184DC-1238-4FE6-B275-6E5C8F64EDAE}" type="datetimeFigureOut">
              <a:rPr lang="en-US" smtClean="0"/>
              <a:pPr/>
              <a:t>10/16/2018</a:t>
            </a:fld>
            <a:endParaRPr lang="en-P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98EB3-14B7-4108-9EFC-6F49A6D1BD9E}" type="slidenum">
              <a:rPr lang="en-PH" smtClean="0"/>
              <a:pPr/>
              <a:t>‹#›</a:t>
            </a:fld>
            <a:endParaRPr lang="en-PH"/>
          </a:p>
        </p:txBody>
      </p:sp>
    </p:spTree>
    <p:extLst>
      <p:ext uri="{BB962C8B-B14F-4D97-AF65-F5344CB8AC3E}">
        <p14:creationId xmlns:p14="http://schemas.microsoft.com/office/powerpoint/2010/main" val="429002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PH" sz="2200" b="1" dirty="0" smtClean="0">
                <a:effectLst/>
                <a:latin typeface="+mn-lt"/>
                <a:ea typeface="+mn-ea"/>
                <a:cs typeface="+mn-cs"/>
                <a:sym typeface="Helvetica Neue"/>
              </a:rPr>
              <a:t> </a:t>
            </a:r>
            <a:endParaRPr lang="en-US" dirty="0"/>
          </a:p>
        </p:txBody>
      </p:sp>
    </p:spTree>
    <p:extLst>
      <p:ext uri="{BB962C8B-B14F-4D97-AF65-F5344CB8AC3E}">
        <p14:creationId xmlns:p14="http://schemas.microsoft.com/office/powerpoint/2010/main" val="173677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smtClean="0"/>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40E4FD-D490-4A05-AA9A-8D513251D3D5}" type="slidenum">
              <a:rPr lang="en-PH">
                <a:latin typeface="Calibri" panose="020F0502020204030204" pitchFamily="34" charset="0"/>
              </a:rPr>
              <a:pPr eaLnBrk="1" hangingPunct="1"/>
              <a:t>46</a:t>
            </a:fld>
            <a:endParaRPr lang="en-PH">
              <a:latin typeface="Calibri" panose="020F0502020204030204" pitchFamily="34" charset="0"/>
            </a:endParaRPr>
          </a:p>
        </p:txBody>
      </p:sp>
    </p:spTree>
    <p:extLst>
      <p:ext uri="{BB962C8B-B14F-4D97-AF65-F5344CB8AC3E}">
        <p14:creationId xmlns:p14="http://schemas.microsoft.com/office/powerpoint/2010/main" val="344392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smtClean="0"/>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448F02-C9D8-40D5-9724-A83E996F9630}" type="slidenum">
              <a:rPr lang="en-PH">
                <a:latin typeface="Calibri" panose="020F0502020204030204" pitchFamily="34" charset="0"/>
              </a:rPr>
              <a:pPr eaLnBrk="1" hangingPunct="1"/>
              <a:t>47</a:t>
            </a:fld>
            <a:endParaRPr lang="en-PH">
              <a:latin typeface="Calibri" panose="020F0502020204030204" pitchFamily="34" charset="0"/>
            </a:endParaRPr>
          </a:p>
        </p:txBody>
      </p:sp>
    </p:spTree>
    <p:extLst>
      <p:ext uri="{BB962C8B-B14F-4D97-AF65-F5344CB8AC3E}">
        <p14:creationId xmlns:p14="http://schemas.microsoft.com/office/powerpoint/2010/main" val="166362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Ask questions on the following to share their own personal reflections as they walkthrough the 10 modules.</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48240F-B44B-4F16-B51F-150551A32B4B}" type="slidenum">
              <a:rPr lang="en-PH">
                <a:latin typeface="Calibri" panose="020F0502020204030204" pitchFamily="34" charset="0"/>
              </a:rPr>
              <a:pPr eaLnBrk="1" hangingPunct="1"/>
              <a:t>48</a:t>
            </a:fld>
            <a:endParaRPr lang="en-PH">
              <a:latin typeface="Calibri" panose="020F0502020204030204" pitchFamily="34" charset="0"/>
            </a:endParaRPr>
          </a:p>
        </p:txBody>
      </p:sp>
    </p:spTree>
    <p:extLst>
      <p:ext uri="{BB962C8B-B14F-4D97-AF65-F5344CB8AC3E}">
        <p14:creationId xmlns:p14="http://schemas.microsoft.com/office/powerpoint/2010/main" val="37744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Ask questions on the following to share their own personal reflections as they walkthrough the 10 modules.</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AC5786-1621-424A-95BE-B84CD7DC64D1}" type="slidenum">
              <a:rPr lang="en-PH">
                <a:latin typeface="Calibri" panose="020F0502020204030204" pitchFamily="34" charset="0"/>
              </a:rPr>
              <a:pPr eaLnBrk="1" hangingPunct="1"/>
              <a:t>52</a:t>
            </a:fld>
            <a:endParaRPr lang="en-PH">
              <a:latin typeface="Calibri" panose="020F0502020204030204" pitchFamily="34" charset="0"/>
            </a:endParaRPr>
          </a:p>
        </p:txBody>
      </p:sp>
    </p:spTree>
    <p:extLst>
      <p:ext uri="{BB962C8B-B14F-4D97-AF65-F5344CB8AC3E}">
        <p14:creationId xmlns:p14="http://schemas.microsoft.com/office/powerpoint/2010/main" val="35818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Ask questions on the following to share their own personal reflections as they walkthrough the 10 modules.</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A7A2E5-76DF-4C49-AB16-7AB263DD73ED}" type="slidenum">
              <a:rPr lang="en-PH">
                <a:latin typeface="Calibri" panose="020F0502020204030204" pitchFamily="34" charset="0"/>
              </a:rPr>
              <a:pPr eaLnBrk="1" hangingPunct="1"/>
              <a:t>53</a:t>
            </a:fld>
            <a:endParaRPr lang="en-PH">
              <a:latin typeface="Calibri" panose="020F0502020204030204" pitchFamily="34" charset="0"/>
            </a:endParaRPr>
          </a:p>
        </p:txBody>
      </p:sp>
    </p:spTree>
    <p:extLst>
      <p:ext uri="{BB962C8B-B14F-4D97-AF65-F5344CB8AC3E}">
        <p14:creationId xmlns:p14="http://schemas.microsoft.com/office/powerpoint/2010/main" val="2637705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Ask questions on the following to share their own personal reflections as they walkthrough the 10 modules.</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22809C-D9FC-449C-A2C9-15D6875584EB}" type="slidenum">
              <a:rPr lang="en-PH">
                <a:latin typeface="Calibri" panose="020F0502020204030204" pitchFamily="34" charset="0"/>
              </a:rPr>
              <a:pPr eaLnBrk="1" hangingPunct="1"/>
              <a:t>57</a:t>
            </a:fld>
            <a:endParaRPr lang="en-PH">
              <a:latin typeface="Calibri" panose="020F0502020204030204" pitchFamily="34" charset="0"/>
            </a:endParaRPr>
          </a:p>
        </p:txBody>
      </p:sp>
    </p:spTree>
    <p:extLst>
      <p:ext uri="{BB962C8B-B14F-4D97-AF65-F5344CB8AC3E}">
        <p14:creationId xmlns:p14="http://schemas.microsoft.com/office/powerpoint/2010/main" val="148649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We need to encourage our dear teachers to practice all the domains and strands in order for them to grow professionally and we will help them to level up to the next carreer stage which is the highly proficient teachers in the future. </a:t>
            </a: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3113C3-D486-425E-B471-E323CFAB0B4E}" type="slidenum">
              <a:rPr lang="en-PH">
                <a:latin typeface="Calibri" panose="020F0502020204030204" pitchFamily="34" charset="0"/>
              </a:rPr>
              <a:pPr eaLnBrk="1" hangingPunct="1"/>
              <a:t>58</a:t>
            </a:fld>
            <a:endParaRPr lang="en-PH">
              <a:latin typeface="Calibri" panose="020F0502020204030204" pitchFamily="34" charset="0"/>
            </a:endParaRPr>
          </a:p>
        </p:txBody>
      </p:sp>
    </p:spTree>
    <p:extLst>
      <p:ext uri="{BB962C8B-B14F-4D97-AF65-F5344CB8AC3E}">
        <p14:creationId xmlns:p14="http://schemas.microsoft.com/office/powerpoint/2010/main" val="193988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5</a:t>
            </a:fld>
            <a:endParaRPr lang="en-PH"/>
          </a:p>
        </p:txBody>
      </p:sp>
    </p:spTree>
    <p:extLst>
      <p:ext uri="{BB962C8B-B14F-4D97-AF65-F5344CB8AC3E}">
        <p14:creationId xmlns:p14="http://schemas.microsoft.com/office/powerpoint/2010/main" val="212822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SAY: Many teachers may</a:t>
            </a:r>
            <a:r>
              <a:rPr lang="en-PH" baseline="0" dirty="0" smtClean="0"/>
              <a:t> look at it as another burden.</a:t>
            </a:r>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6</a:t>
            </a:fld>
            <a:endParaRPr lang="en-PH"/>
          </a:p>
        </p:txBody>
      </p:sp>
    </p:spTree>
    <p:extLst>
      <p:ext uri="{BB962C8B-B14F-4D97-AF65-F5344CB8AC3E}">
        <p14:creationId xmlns:p14="http://schemas.microsoft.com/office/powerpoint/2010/main" val="404310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SAY: “Other’s may say, It’s another work load”</a:t>
            </a:r>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7</a:t>
            </a:fld>
            <a:endParaRPr lang="en-PH"/>
          </a:p>
        </p:txBody>
      </p:sp>
    </p:spTree>
    <p:extLst>
      <p:ext uri="{BB962C8B-B14F-4D97-AF65-F5344CB8AC3E}">
        <p14:creationId xmlns:p14="http://schemas.microsoft.com/office/powerpoint/2010/main" val="10999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SAY: There</a:t>
            </a:r>
            <a:r>
              <a:rPr lang="en-PH" baseline="0" dirty="0" smtClean="0"/>
              <a:t> should be a positive messaging that this resource package is made to encourage the teachers to become the better version of themselves; the Teacher 2.0</a:t>
            </a:r>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8</a:t>
            </a:fld>
            <a:endParaRPr lang="en-PH"/>
          </a:p>
        </p:txBody>
      </p:sp>
    </p:spTree>
    <p:extLst>
      <p:ext uri="{BB962C8B-B14F-4D97-AF65-F5344CB8AC3E}">
        <p14:creationId xmlns:p14="http://schemas.microsoft.com/office/powerpoint/2010/main" val="374037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9</a:t>
            </a:fld>
            <a:endParaRPr lang="en-PH"/>
          </a:p>
        </p:txBody>
      </p:sp>
    </p:spTree>
    <p:extLst>
      <p:ext uri="{BB962C8B-B14F-4D97-AF65-F5344CB8AC3E}">
        <p14:creationId xmlns:p14="http://schemas.microsoft.com/office/powerpoint/2010/main" val="28571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512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13</a:t>
            </a:fld>
            <a:endParaRPr lang="en-PH"/>
          </a:p>
        </p:txBody>
      </p:sp>
    </p:spTree>
    <p:extLst>
      <p:ext uri="{BB962C8B-B14F-4D97-AF65-F5344CB8AC3E}">
        <p14:creationId xmlns:p14="http://schemas.microsoft.com/office/powerpoint/2010/main" val="348786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3B3E89-3761-4FB5-837B-FDD403AA99E9}" type="slidenum">
              <a:rPr lang="en-PH">
                <a:latin typeface="Calibri" panose="020F0502020204030204" pitchFamily="34" charset="0"/>
              </a:rPr>
              <a:pPr eaLnBrk="1" hangingPunct="1"/>
              <a:t>37</a:t>
            </a:fld>
            <a:endParaRPr lang="en-PH">
              <a:latin typeface="Calibri" panose="020F0502020204030204" pitchFamily="34" charset="0"/>
            </a:endParaRPr>
          </a:p>
        </p:txBody>
      </p:sp>
    </p:spTree>
    <p:extLst>
      <p:ext uri="{BB962C8B-B14F-4D97-AF65-F5344CB8AC3E}">
        <p14:creationId xmlns:p14="http://schemas.microsoft.com/office/powerpoint/2010/main" val="325017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A554A4-EA27-C542-8715-3281824E67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FCEFB86-F422-2F4C-8ECE-95FCF5D50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A3AF168-87F9-1A42-9D47-BCA18BC63F25}"/>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 xmlns:a16="http://schemas.microsoft.com/office/drawing/2014/main" id="{04E32B11-3FB9-BF43-90DE-B017E17C5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9B93FF-700A-5841-B01A-606514E99B33}"/>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395728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A99532-CE23-2843-BCF9-7FB16DBEE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EF049A5-72C9-7746-BFF0-8F302A621C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1819E6-4D94-AB4F-8B17-40F16809DDF3}"/>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 xmlns:a16="http://schemas.microsoft.com/office/drawing/2014/main" id="{B3CBE2D0-C901-B64F-A63E-BF342BF97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21D8A5-479B-2A4C-B217-86561897F045}"/>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140137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43DD00C-EBAA-7D41-915C-A10DC6E5AE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28D3AE2-429A-5E46-A875-8D4C8AC742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75D80C-5D18-8D4A-80AE-12CEFE72767A}"/>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 xmlns:a16="http://schemas.microsoft.com/office/drawing/2014/main" id="{426F2A15-FABE-B944-81DA-04A43E7A1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5C26A4E-37B8-AA48-A707-8EBCF08D1631}"/>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294921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DB55F-127F-D340-B27B-FED53B619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2EEC992-D2D0-4941-AAD8-FC950196DE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1E2FC9-7603-5F48-9CCC-BC3B8A77079E}"/>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 xmlns:a16="http://schemas.microsoft.com/office/drawing/2014/main" id="{5ACD5983-D58B-A143-9839-09CA9A02A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1D34504-7EDE-B446-B15D-6A577AC6B61E}"/>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324668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68EBE4-46F6-1548-96D4-A2E2F6086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1CFE92C-0D49-6C4D-B409-E27010638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2246A52-4243-D245-A54D-868C44AB2FCE}"/>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 xmlns:a16="http://schemas.microsoft.com/office/drawing/2014/main" id="{1D3AEB46-D026-C947-93A3-BDFCC772E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6ACF8D-D972-8B4C-A254-6F5E2FB3C54D}"/>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406998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A04913-A32D-0E4A-9D8D-B56CA20DE4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D3510CA-0E37-7F45-9BF3-917B7C106C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3766EE8-4415-9945-BF2E-476A240B8B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D482C09-2640-DA46-9026-BFAFDCEF06A9}"/>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6" name="Footer Placeholder 5">
            <a:extLst>
              <a:ext uri="{FF2B5EF4-FFF2-40B4-BE49-F238E27FC236}">
                <a16:creationId xmlns="" xmlns:a16="http://schemas.microsoft.com/office/drawing/2014/main" id="{9E0709EF-08EF-AF48-870A-843AF9395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60570ED-CE57-F247-8132-1BB29F0BF276}"/>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274189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C0546-8E5C-8D48-AD8C-5C9FEE1521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9F6542-0CDD-524A-A79E-F90F988900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16AA4BB-2E42-0C44-BFD1-8FA43F4DAB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A52CB10-FAA7-8C43-8DDB-C398D4699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4D8D6B2-BDC8-7849-AC01-5A0D7C3030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2952730-0032-AF4B-B05C-594FC6932833}"/>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8" name="Footer Placeholder 7">
            <a:extLst>
              <a:ext uri="{FF2B5EF4-FFF2-40B4-BE49-F238E27FC236}">
                <a16:creationId xmlns="" xmlns:a16="http://schemas.microsoft.com/office/drawing/2014/main" id="{BA4F0910-49E2-A04F-92A3-054BFE184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0B00E10-1BED-5F4B-AC83-AC7B8D67BBB2}"/>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153289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E58954-A032-EC4A-A5A0-465064249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FC96E10-B38F-694E-8A5F-48270D2B6F5E}"/>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4" name="Footer Placeholder 3">
            <a:extLst>
              <a:ext uri="{FF2B5EF4-FFF2-40B4-BE49-F238E27FC236}">
                <a16:creationId xmlns="" xmlns:a16="http://schemas.microsoft.com/office/drawing/2014/main" id="{AC9870EC-F961-D44E-8D5B-FBC8CFCCF9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B57E6A3-CFDE-3949-AF8F-687876986EC8}"/>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146898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03EE6B2-8303-EF46-9FE2-B3277E644CFD}"/>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3" name="Footer Placeholder 2">
            <a:extLst>
              <a:ext uri="{FF2B5EF4-FFF2-40B4-BE49-F238E27FC236}">
                <a16:creationId xmlns="" xmlns:a16="http://schemas.microsoft.com/office/drawing/2014/main" id="{5BDFFD11-F7BA-854A-90C2-912706E6E8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38899E-43D3-AF48-8F5B-DF19F3F1AC7C}"/>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307826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CAA8E5-6A72-4F44-BB27-E97DBC510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40844DE-C3C5-5241-B1F3-DAD936834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94ED527-7632-8B44-B823-747C06C2B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6F89FE3-3293-8B47-A754-69F634E2AA6B}"/>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6" name="Footer Placeholder 5">
            <a:extLst>
              <a:ext uri="{FF2B5EF4-FFF2-40B4-BE49-F238E27FC236}">
                <a16:creationId xmlns="" xmlns:a16="http://schemas.microsoft.com/office/drawing/2014/main" id="{B9737ACC-853B-8A45-AD67-63B8F05B3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FF74301-64B5-7C4C-90BA-2CD12B282F75}"/>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362098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34F563-A1C3-1C4E-9719-E517D1723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3DB22E7-4845-CD4F-898D-6C28CA3FA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80B6FB6-FB98-1641-9C54-CD815572B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776FDD9-8D3E-FB4E-A851-359D65A37F40}"/>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6" name="Footer Placeholder 5">
            <a:extLst>
              <a:ext uri="{FF2B5EF4-FFF2-40B4-BE49-F238E27FC236}">
                <a16:creationId xmlns="" xmlns:a16="http://schemas.microsoft.com/office/drawing/2014/main" id="{06AB7723-E978-2149-B7A6-640D85FC2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2429ACC-EE8D-DA47-9908-78398245E495}"/>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88849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81AD1D2-CDE3-D14C-BA16-80F31FA3B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F78E54C-3834-104D-A2F3-1D5DE0754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7C7098A-FE52-6944-A81A-581E6E439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D10BA-EE9A-BA4A-B095-3A8C9C2696CE}" type="datetimeFigureOut">
              <a:rPr lang="en-US" smtClean="0"/>
              <a:pPr/>
              <a:t>10/16/2018</a:t>
            </a:fld>
            <a:endParaRPr lang="en-US"/>
          </a:p>
        </p:txBody>
      </p:sp>
      <p:sp>
        <p:nvSpPr>
          <p:cNvPr id="5" name="Footer Placeholder 4">
            <a:extLst>
              <a:ext uri="{FF2B5EF4-FFF2-40B4-BE49-F238E27FC236}">
                <a16:creationId xmlns="" xmlns:a16="http://schemas.microsoft.com/office/drawing/2014/main" id="{28D142E3-9353-8440-B663-28EBA7598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DB09C5C-C93E-6C4C-8C94-D9586999F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51FE9-6775-3545-B401-0A4FEC9B6C5A}" type="slidenum">
              <a:rPr lang="en-US" smtClean="0"/>
              <a:pPr/>
              <a:t>‹#›</a:t>
            </a:fld>
            <a:endParaRPr lang="en-US"/>
          </a:p>
        </p:txBody>
      </p:sp>
    </p:spTree>
    <p:extLst>
      <p:ext uri="{BB962C8B-B14F-4D97-AF65-F5344CB8AC3E}">
        <p14:creationId xmlns:p14="http://schemas.microsoft.com/office/powerpoint/2010/main" val="23214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2.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33.png"/><Relationship Id="rId9" Type="http://schemas.openxmlformats.org/officeDocument/2006/relationships/image" Target="../media/image24.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DD19837B-0F8B-984A-BE53-4ACF79A764E9}"/>
              </a:ext>
            </a:extLst>
          </p:cNvPr>
          <p:cNvSpPr>
            <a:spLocks noGrp="1"/>
          </p:cNvSpPr>
          <p:nvPr>
            <p:ph type="subTitle" idx="1"/>
          </p:nvPr>
        </p:nvSpPr>
        <p:spPr>
          <a:xfrm>
            <a:off x="914400" y="4038600"/>
            <a:ext cx="10363200" cy="1143000"/>
          </a:xfrm>
        </p:spPr>
        <p:txBody>
          <a:bodyPr>
            <a:noAutofit/>
          </a:bodyPr>
          <a:lstStyle/>
          <a:p>
            <a:pPr>
              <a:spcBef>
                <a:spcPts val="0"/>
              </a:spcBef>
            </a:pPr>
            <a:endParaRPr lang="en-US" sz="2800" b="1" dirty="0">
              <a:latin typeface="Arial" pitchFamily="34" charset="0"/>
              <a:cs typeface="Arial" pitchFamily="34" charset="0"/>
            </a:endParaRPr>
          </a:p>
          <a:p>
            <a:pPr>
              <a:spcBef>
                <a:spcPts val="0"/>
              </a:spcBef>
            </a:pPr>
            <a:r>
              <a:rPr lang="en-US" sz="3600" b="1" i="1" dirty="0" smtClean="0">
                <a:latin typeface="Lucida Handwriting" panose="03010101010101010101" pitchFamily="66" charset="0"/>
                <a:cs typeface="Arial" pitchFamily="34" charset="0"/>
              </a:rPr>
              <a:t>ITS ALIGNMENT TO THE OTHER SYSTEMS</a:t>
            </a:r>
            <a:endParaRPr lang="en-US" sz="3600" b="1" i="1" dirty="0">
              <a:latin typeface="Lucida Handwriting" panose="03010101010101010101" pitchFamily="66" charset="0"/>
              <a:cs typeface="Arial" pitchFamily="34" charset="0"/>
            </a:endParaRPr>
          </a:p>
        </p:txBody>
      </p:sp>
      <p:pic>
        <p:nvPicPr>
          <p:cNvPr id="4" name="Picture 3">
            <a:extLst>
              <a:ext uri="{FF2B5EF4-FFF2-40B4-BE49-F238E27FC236}">
                <a16:creationId xmlns="" xmlns:a16="http://schemas.microsoft.com/office/drawing/2014/main"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143000" y="1219200"/>
            <a:ext cx="9525000" cy="2590800"/>
          </a:xfrm>
          <a:prstGeom prst="rect">
            <a:avLst/>
          </a:prstGeom>
        </p:spPr>
      </p:pic>
    </p:spTree>
    <p:extLst>
      <p:ext uri="{BB962C8B-B14F-4D97-AF65-F5344CB8AC3E}">
        <p14:creationId xmlns:p14="http://schemas.microsoft.com/office/powerpoint/2010/main" val="2428555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8800" y="304800"/>
            <a:ext cx="5660524"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600" b="1" spc="50" dirty="0" smtClean="0">
                <a:ln w="11430"/>
                <a:effectLst>
                  <a:outerShdw blurRad="76200" dist="50800" dir="5400000" algn="tl" rotWithShape="0">
                    <a:srgbClr val="000000">
                      <a:alpha val="65000"/>
                    </a:srgbClr>
                  </a:outerShdw>
                </a:effectLst>
                <a:latin typeface="Century Gothic" pitchFamily="34" charset="0"/>
              </a:rPr>
              <a:t>RPMS</a:t>
            </a:r>
            <a:endParaRPr lang="en-US" sz="16600" b="1" cap="none" spc="50" dirty="0">
              <a:ln w="11430"/>
              <a:effectLst>
                <a:outerShdw blurRad="76200" dist="50800" dir="5400000" algn="tl" rotWithShape="0">
                  <a:srgbClr val="000000">
                    <a:alpha val="65000"/>
                  </a:srgbClr>
                </a:outerShdw>
              </a:effectLst>
              <a:latin typeface="Century Gothic" pitchFamily="34" charset="0"/>
            </a:endParaRPr>
          </a:p>
        </p:txBody>
      </p:sp>
      <p:pic>
        <p:nvPicPr>
          <p:cNvPr id="6" name="Picture 5">
            <a:extLst>
              <a:ext uri="{FF2B5EF4-FFF2-40B4-BE49-F238E27FC236}">
                <a16:creationId xmlns="" xmlns:a16="http://schemas.microsoft.com/office/drawing/2014/main" id="{1274F483-AFB8-424D-BA2D-E73632672A78}"/>
              </a:ext>
            </a:extLst>
          </p:cNvPr>
          <p:cNvPicPr>
            <a:picLocks noChangeAspect="1"/>
          </p:cNvPicPr>
          <p:nvPr/>
        </p:nvPicPr>
        <p:blipFill>
          <a:blip r:embed="rId2"/>
          <a:stretch>
            <a:fillRect/>
          </a:stretch>
        </p:blipFill>
        <p:spPr>
          <a:xfrm>
            <a:off x="228600" y="147007"/>
            <a:ext cx="4724400" cy="6652263"/>
          </a:xfrm>
          <a:prstGeom prst="rect">
            <a:avLst/>
          </a:prstGeom>
        </p:spPr>
      </p:pic>
      <p:sp>
        <p:nvSpPr>
          <p:cNvPr id="7" name="TextBox 6"/>
          <p:cNvSpPr txBox="1"/>
          <p:nvPr/>
        </p:nvSpPr>
        <p:spPr>
          <a:xfrm>
            <a:off x="5105400" y="2998110"/>
            <a:ext cx="6417141" cy="2616101"/>
          </a:xfrm>
          <a:prstGeom prst="rect">
            <a:avLst/>
          </a:prstGeom>
          <a:noFill/>
        </p:spPr>
        <p:txBody>
          <a:bodyPr wrap="none" rtlCol="0">
            <a:spAutoFit/>
          </a:bodyPr>
          <a:lstStyle/>
          <a:p>
            <a:r>
              <a:rPr lang="en-PH" sz="3600" dirty="0" smtClean="0">
                <a:latin typeface="Arial" pitchFamily="34" charset="0"/>
                <a:cs typeface="Arial" pitchFamily="34" charset="0"/>
              </a:rPr>
              <a:t>-RPMS Tools</a:t>
            </a:r>
          </a:p>
          <a:p>
            <a:pPr marL="1028700" lvl="1" indent="-571500">
              <a:buFont typeface="Courier New" panose="02070309020205020404" pitchFamily="49" charset="0"/>
              <a:buChar char="o"/>
            </a:pPr>
            <a:r>
              <a:rPr lang="en-PH" sz="3200" dirty="0">
                <a:latin typeface="Arial" pitchFamily="34" charset="0"/>
                <a:cs typeface="Arial" pitchFamily="34" charset="0"/>
              </a:rPr>
              <a:t>IPCRF</a:t>
            </a:r>
          </a:p>
          <a:p>
            <a:pPr marL="1028700" lvl="1" indent="-571500">
              <a:buFont typeface="Courier New" panose="02070309020205020404" pitchFamily="49" charset="0"/>
              <a:buChar char="o"/>
            </a:pPr>
            <a:r>
              <a:rPr lang="en-PH" sz="3200" dirty="0" smtClean="0">
                <a:latin typeface="Arial" pitchFamily="34" charset="0"/>
                <a:cs typeface="Arial" pitchFamily="34" charset="0"/>
              </a:rPr>
              <a:t>Self-Assessment Tool</a:t>
            </a:r>
          </a:p>
          <a:p>
            <a:pPr marL="1028700" lvl="1" indent="-571500">
              <a:buFont typeface="Courier New" panose="02070309020205020404" pitchFamily="49" charset="0"/>
              <a:buChar char="o"/>
            </a:pPr>
            <a:r>
              <a:rPr lang="en-PH" sz="3200" dirty="0" smtClean="0">
                <a:latin typeface="Arial" pitchFamily="34" charset="0"/>
                <a:cs typeface="Arial" pitchFamily="34" charset="0"/>
              </a:rPr>
              <a:t>Classroom Observation Tool</a:t>
            </a:r>
          </a:p>
          <a:p>
            <a:pPr marL="1028700" lvl="1" indent="-571500">
              <a:buFont typeface="Courier New" panose="02070309020205020404" pitchFamily="49" charset="0"/>
              <a:buChar char="o"/>
            </a:pPr>
            <a:r>
              <a:rPr lang="en-PH" sz="3200" dirty="0" smtClean="0">
                <a:latin typeface="Arial" pitchFamily="34" charset="0"/>
                <a:cs typeface="Arial" pitchFamily="34" charset="0"/>
              </a:rPr>
              <a:t>Individual Development Plan</a:t>
            </a:r>
          </a:p>
        </p:txBody>
      </p:sp>
      <p:pic>
        <p:nvPicPr>
          <p:cNvPr id="8" name="Picture 7">
            <a:extLst>
              <a:ext uri="{FF2B5EF4-FFF2-40B4-BE49-F238E27FC236}">
                <a16:creationId xmlns="" xmlns:a16="http://schemas.microsoft.com/office/drawing/2014/main"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45A6756-7088-4D36-8592-82CDC94F8BC1}"/>
              </a:ext>
            </a:extLst>
          </p:cNvPr>
          <p:cNvPicPr>
            <a:picLocks noChangeAspect="1"/>
          </p:cNvPicPr>
          <p:nvPr/>
        </p:nvPicPr>
        <p:blipFill>
          <a:blip r:embed="rId2" cstate="print">
            <a:lum bright="70000" contrast="-70000"/>
          </a:blip>
          <a:stretch>
            <a:fillRect/>
          </a:stretch>
        </p:blipFill>
        <p:spPr>
          <a:xfrm rot="5400000">
            <a:off x="3981843" y="2465319"/>
            <a:ext cx="1695866" cy="2193618"/>
          </a:xfrm>
          <a:prstGeom prst="rect">
            <a:avLst/>
          </a:prstGeom>
        </p:spPr>
      </p:pic>
      <p:pic>
        <p:nvPicPr>
          <p:cNvPr id="5" name="Picture 4">
            <a:extLst>
              <a:ext uri="{FF2B5EF4-FFF2-40B4-BE49-F238E27FC236}">
                <a16:creationId xmlns="" xmlns:a16="http://schemas.microsoft.com/office/drawing/2014/main" id="{B24FD15C-5527-43DF-AA63-AD4428E8AD8C}"/>
              </a:ext>
            </a:extLst>
          </p:cNvPr>
          <p:cNvPicPr>
            <a:picLocks noChangeAspect="1"/>
          </p:cNvPicPr>
          <p:nvPr/>
        </p:nvPicPr>
        <p:blipFill>
          <a:blip r:embed="rId3" cstate="print">
            <a:lum bright="70000" contrast="-70000"/>
          </a:blip>
          <a:stretch>
            <a:fillRect/>
          </a:stretch>
        </p:blipFill>
        <p:spPr>
          <a:xfrm rot="4771849">
            <a:off x="3974576" y="1671934"/>
            <a:ext cx="1697800" cy="2193618"/>
          </a:xfrm>
          <a:prstGeom prst="rect">
            <a:avLst/>
          </a:prstGeom>
        </p:spPr>
      </p:pic>
      <p:pic>
        <p:nvPicPr>
          <p:cNvPr id="6" name="Picture 5">
            <a:extLst>
              <a:ext uri="{FF2B5EF4-FFF2-40B4-BE49-F238E27FC236}">
                <a16:creationId xmlns="" xmlns:a16="http://schemas.microsoft.com/office/drawing/2014/main" id="{A16DBBFC-5884-4AAB-9C06-77305C8018E3}"/>
              </a:ext>
            </a:extLst>
          </p:cNvPr>
          <p:cNvPicPr>
            <a:picLocks noChangeAspect="1"/>
          </p:cNvPicPr>
          <p:nvPr/>
        </p:nvPicPr>
        <p:blipFill>
          <a:blip r:embed="rId4" cstate="print">
            <a:lum bright="70000" contrast="-70000"/>
          </a:blip>
          <a:stretch>
            <a:fillRect/>
          </a:stretch>
        </p:blipFill>
        <p:spPr>
          <a:xfrm rot="4175619">
            <a:off x="3863631" y="1016264"/>
            <a:ext cx="1699174" cy="2193614"/>
          </a:xfrm>
          <a:prstGeom prst="rect">
            <a:avLst/>
          </a:prstGeom>
        </p:spPr>
      </p:pic>
      <p:pic>
        <p:nvPicPr>
          <p:cNvPr id="7" name="Picture 6">
            <a:extLst>
              <a:ext uri="{FF2B5EF4-FFF2-40B4-BE49-F238E27FC236}">
                <a16:creationId xmlns="" xmlns:a16="http://schemas.microsoft.com/office/drawing/2014/main" id="{D215F883-B1AA-42D1-B519-7EA24B36426F}"/>
              </a:ext>
            </a:extLst>
          </p:cNvPr>
          <p:cNvPicPr>
            <a:picLocks noChangeAspect="1"/>
          </p:cNvPicPr>
          <p:nvPr/>
        </p:nvPicPr>
        <p:blipFill>
          <a:blip r:embed="rId5" cstate="print">
            <a:lum bright="70000" contrast="-70000"/>
          </a:blip>
          <a:stretch>
            <a:fillRect/>
          </a:stretch>
        </p:blipFill>
        <p:spPr>
          <a:xfrm rot="2658820">
            <a:off x="3237126" y="1065376"/>
            <a:ext cx="1697238" cy="2193621"/>
          </a:xfrm>
          <a:prstGeom prst="rect">
            <a:avLst/>
          </a:prstGeom>
        </p:spPr>
      </p:pic>
      <p:pic>
        <p:nvPicPr>
          <p:cNvPr id="8" name="Picture 7">
            <a:extLst>
              <a:ext uri="{FF2B5EF4-FFF2-40B4-BE49-F238E27FC236}">
                <a16:creationId xmlns="" xmlns:a16="http://schemas.microsoft.com/office/drawing/2014/main" id="{9F558F34-0FBA-482C-B5B8-61EF357CBAC3}"/>
              </a:ext>
            </a:extLst>
          </p:cNvPr>
          <p:cNvPicPr>
            <a:picLocks noChangeAspect="1"/>
          </p:cNvPicPr>
          <p:nvPr/>
        </p:nvPicPr>
        <p:blipFill>
          <a:blip r:embed="rId6" cstate="print">
            <a:lum bright="70000" contrast="-70000"/>
          </a:blip>
          <a:stretch>
            <a:fillRect/>
          </a:stretch>
        </p:blipFill>
        <p:spPr>
          <a:xfrm rot="1233940">
            <a:off x="2850234" y="850014"/>
            <a:ext cx="1704197" cy="2193619"/>
          </a:xfrm>
          <a:prstGeom prst="rect">
            <a:avLst/>
          </a:prstGeom>
        </p:spPr>
      </p:pic>
      <p:pic>
        <p:nvPicPr>
          <p:cNvPr id="9" name="Picture 8">
            <a:extLst>
              <a:ext uri="{FF2B5EF4-FFF2-40B4-BE49-F238E27FC236}">
                <a16:creationId xmlns="" xmlns:a16="http://schemas.microsoft.com/office/drawing/2014/main" id="{8C059304-4F2E-44BF-B331-B39484E00A2A}"/>
              </a:ext>
            </a:extLst>
          </p:cNvPr>
          <p:cNvPicPr>
            <a:picLocks noChangeAspect="1"/>
          </p:cNvPicPr>
          <p:nvPr/>
        </p:nvPicPr>
        <p:blipFill>
          <a:blip r:embed="rId7" cstate="print">
            <a:lum bright="70000" contrast="-70000"/>
          </a:blip>
          <a:stretch>
            <a:fillRect/>
          </a:stretch>
        </p:blipFill>
        <p:spPr>
          <a:xfrm>
            <a:off x="2487073" y="737574"/>
            <a:ext cx="1707262" cy="2193621"/>
          </a:xfrm>
          <a:prstGeom prst="rect">
            <a:avLst/>
          </a:prstGeom>
        </p:spPr>
      </p:pic>
      <p:pic>
        <p:nvPicPr>
          <p:cNvPr id="10" name="Picture 9">
            <a:extLst>
              <a:ext uri="{FF2B5EF4-FFF2-40B4-BE49-F238E27FC236}">
                <a16:creationId xmlns="" xmlns:a16="http://schemas.microsoft.com/office/drawing/2014/main" id="{306C05FC-D949-4DB4-8581-86BC4E06A29B}"/>
              </a:ext>
            </a:extLst>
          </p:cNvPr>
          <p:cNvPicPr>
            <a:picLocks noChangeAspect="1"/>
          </p:cNvPicPr>
          <p:nvPr/>
        </p:nvPicPr>
        <p:blipFill>
          <a:blip r:embed="rId8" cstate="print">
            <a:lum bright="70000" contrast="-70000"/>
          </a:blip>
          <a:stretch>
            <a:fillRect/>
          </a:stretch>
        </p:blipFill>
        <p:spPr>
          <a:xfrm rot="20761996">
            <a:off x="1926666" y="831014"/>
            <a:ext cx="1693009" cy="2193618"/>
          </a:xfrm>
          <a:prstGeom prst="rect">
            <a:avLst/>
          </a:prstGeom>
        </p:spPr>
      </p:pic>
      <p:pic>
        <p:nvPicPr>
          <p:cNvPr id="11" name="Picture 10">
            <a:extLst>
              <a:ext uri="{FF2B5EF4-FFF2-40B4-BE49-F238E27FC236}">
                <a16:creationId xmlns="" xmlns:a16="http://schemas.microsoft.com/office/drawing/2014/main" id="{04D23364-7716-4B48-AEE9-2F01CC2A8C01}"/>
              </a:ext>
            </a:extLst>
          </p:cNvPr>
          <p:cNvPicPr>
            <a:picLocks noChangeAspect="1"/>
          </p:cNvPicPr>
          <p:nvPr/>
        </p:nvPicPr>
        <p:blipFill>
          <a:blip r:embed="rId9" cstate="print">
            <a:lum bright="70000" contrast="-70000"/>
          </a:blip>
          <a:stretch>
            <a:fillRect/>
          </a:stretch>
        </p:blipFill>
        <p:spPr>
          <a:xfrm rot="19173746">
            <a:off x="1701682" y="900093"/>
            <a:ext cx="1703636" cy="2193618"/>
          </a:xfrm>
          <a:prstGeom prst="rect">
            <a:avLst/>
          </a:prstGeom>
        </p:spPr>
      </p:pic>
      <p:pic>
        <p:nvPicPr>
          <p:cNvPr id="12" name="Picture 11">
            <a:extLst>
              <a:ext uri="{FF2B5EF4-FFF2-40B4-BE49-F238E27FC236}">
                <a16:creationId xmlns="" xmlns:a16="http://schemas.microsoft.com/office/drawing/2014/main" id="{55955F38-AF9D-4365-AC3B-20D70E2C7C79}"/>
              </a:ext>
            </a:extLst>
          </p:cNvPr>
          <p:cNvPicPr>
            <a:picLocks noChangeAspect="1"/>
          </p:cNvPicPr>
          <p:nvPr/>
        </p:nvPicPr>
        <p:blipFill>
          <a:blip r:embed="rId10" cstate="print">
            <a:lum bright="70000" contrast="-70000"/>
          </a:blip>
          <a:stretch>
            <a:fillRect/>
          </a:stretch>
        </p:blipFill>
        <p:spPr>
          <a:xfrm rot="18247256">
            <a:off x="1056037" y="1673540"/>
            <a:ext cx="1696666" cy="2193618"/>
          </a:xfrm>
          <a:prstGeom prst="rect">
            <a:avLst/>
          </a:prstGeom>
        </p:spPr>
      </p:pic>
      <p:pic>
        <p:nvPicPr>
          <p:cNvPr id="13" name="Picture 12">
            <a:extLst>
              <a:ext uri="{FF2B5EF4-FFF2-40B4-BE49-F238E27FC236}">
                <a16:creationId xmlns="" xmlns:a16="http://schemas.microsoft.com/office/drawing/2014/main" id="{C057D0CD-A77D-428A-8371-36A48814FFC7}"/>
              </a:ext>
            </a:extLst>
          </p:cNvPr>
          <p:cNvPicPr>
            <a:picLocks noChangeAspect="1"/>
          </p:cNvPicPr>
          <p:nvPr/>
        </p:nvPicPr>
        <p:blipFill>
          <a:blip r:embed="rId11" cstate="print">
            <a:lum bright="70000" contrast="-70000"/>
          </a:blip>
          <a:stretch>
            <a:fillRect/>
          </a:stretch>
        </p:blipFill>
        <p:spPr>
          <a:xfrm rot="17405927">
            <a:off x="1021765" y="2115996"/>
            <a:ext cx="1697235" cy="2193621"/>
          </a:xfrm>
          <a:prstGeom prst="rect">
            <a:avLst/>
          </a:prstGeom>
        </p:spPr>
      </p:pic>
      <p:pic>
        <p:nvPicPr>
          <p:cNvPr id="14" name="Picture 13">
            <a:extLst>
              <a:ext uri="{FF2B5EF4-FFF2-40B4-BE49-F238E27FC236}">
                <a16:creationId xmlns="" xmlns:a16="http://schemas.microsoft.com/office/drawing/2014/main" id="{EB250C55-F471-4436-9ED1-94A4134BB77D}"/>
              </a:ext>
            </a:extLst>
          </p:cNvPr>
          <p:cNvPicPr>
            <a:picLocks noChangeAspect="1"/>
          </p:cNvPicPr>
          <p:nvPr/>
        </p:nvPicPr>
        <p:blipFill>
          <a:blip r:embed="rId12" cstate="print">
            <a:lum bright="70000" contrast="-70000"/>
          </a:blip>
          <a:stretch>
            <a:fillRect/>
          </a:stretch>
        </p:blipFill>
        <p:spPr>
          <a:xfrm rot="16200000">
            <a:off x="1171532" y="2466463"/>
            <a:ext cx="1693012" cy="2193621"/>
          </a:xfrm>
          <a:prstGeom prst="rect">
            <a:avLst/>
          </a:prstGeom>
        </p:spPr>
      </p:pic>
      <p:pic>
        <p:nvPicPr>
          <p:cNvPr id="15" name="Picture 14">
            <a:extLst>
              <a:ext uri="{FF2B5EF4-FFF2-40B4-BE49-F238E27FC236}">
                <a16:creationId xmlns="" xmlns:a16="http://schemas.microsoft.com/office/drawing/2014/main" id="{CF364076-C102-4B8D-80B5-A3B07807F400}"/>
              </a:ext>
            </a:extLst>
          </p:cNvPr>
          <p:cNvPicPr>
            <a:picLocks noChangeAspect="1"/>
          </p:cNvPicPr>
          <p:nvPr/>
        </p:nvPicPr>
        <p:blipFill>
          <a:blip r:embed="rId13" cstate="print">
            <a:lum bright="70000" contrast="-70000"/>
          </a:blip>
          <a:stretch>
            <a:fillRect/>
          </a:stretch>
        </p:blipFill>
        <p:spPr>
          <a:xfrm>
            <a:off x="2026885" y="1797065"/>
            <a:ext cx="3383315" cy="4377821"/>
          </a:xfrm>
          <a:prstGeom prst="rect">
            <a:avLst/>
          </a:prstGeom>
        </p:spPr>
      </p:pic>
      <p:pic>
        <p:nvPicPr>
          <p:cNvPr id="16" name="Picture 15">
            <a:extLst>
              <a:ext uri="{FF2B5EF4-FFF2-40B4-BE49-F238E27FC236}">
                <a16:creationId xmlns="" xmlns:a16="http://schemas.microsoft.com/office/drawing/2014/main" id="{F34DBB94-545B-44E8-91D7-9031ADB37429}"/>
              </a:ext>
            </a:extLst>
          </p:cNvPr>
          <p:cNvPicPr>
            <a:picLocks noChangeAspect="1"/>
          </p:cNvPicPr>
          <p:nvPr/>
        </p:nvPicPr>
        <p:blipFill>
          <a:blip r:embed="rId2" cstate="print"/>
          <a:stretch>
            <a:fillRect/>
          </a:stretch>
        </p:blipFill>
        <p:spPr>
          <a:xfrm rot="5400000">
            <a:off x="3981843" y="2465319"/>
            <a:ext cx="1695866" cy="2193618"/>
          </a:xfrm>
          <a:prstGeom prst="rect">
            <a:avLst/>
          </a:prstGeom>
        </p:spPr>
      </p:pic>
      <p:pic>
        <p:nvPicPr>
          <p:cNvPr id="17" name="Picture 16">
            <a:extLst>
              <a:ext uri="{FF2B5EF4-FFF2-40B4-BE49-F238E27FC236}">
                <a16:creationId xmlns="" xmlns:a16="http://schemas.microsoft.com/office/drawing/2014/main" id="{A063A6AE-C8B0-4C0A-943C-6A18AD35FF4F}"/>
              </a:ext>
            </a:extLst>
          </p:cNvPr>
          <p:cNvPicPr>
            <a:picLocks noChangeAspect="1"/>
          </p:cNvPicPr>
          <p:nvPr/>
        </p:nvPicPr>
        <p:blipFill>
          <a:blip r:embed="rId3" cstate="print"/>
          <a:stretch>
            <a:fillRect/>
          </a:stretch>
        </p:blipFill>
        <p:spPr>
          <a:xfrm rot="4771849">
            <a:off x="3974576" y="1671934"/>
            <a:ext cx="1697800" cy="2193618"/>
          </a:xfrm>
          <a:prstGeom prst="rect">
            <a:avLst/>
          </a:prstGeom>
        </p:spPr>
      </p:pic>
      <p:pic>
        <p:nvPicPr>
          <p:cNvPr id="18" name="Picture 17">
            <a:extLst>
              <a:ext uri="{FF2B5EF4-FFF2-40B4-BE49-F238E27FC236}">
                <a16:creationId xmlns="" xmlns:a16="http://schemas.microsoft.com/office/drawing/2014/main" id="{F39582AE-B830-4269-B59A-487F91B47D35}"/>
              </a:ext>
            </a:extLst>
          </p:cNvPr>
          <p:cNvPicPr>
            <a:picLocks noChangeAspect="1"/>
          </p:cNvPicPr>
          <p:nvPr/>
        </p:nvPicPr>
        <p:blipFill>
          <a:blip r:embed="rId4" cstate="print"/>
          <a:stretch>
            <a:fillRect/>
          </a:stretch>
        </p:blipFill>
        <p:spPr>
          <a:xfrm rot="4175619">
            <a:off x="3863631" y="1016264"/>
            <a:ext cx="1699174" cy="2193614"/>
          </a:xfrm>
          <a:prstGeom prst="rect">
            <a:avLst/>
          </a:prstGeom>
        </p:spPr>
      </p:pic>
      <p:pic>
        <p:nvPicPr>
          <p:cNvPr id="19" name="Picture 18">
            <a:extLst>
              <a:ext uri="{FF2B5EF4-FFF2-40B4-BE49-F238E27FC236}">
                <a16:creationId xmlns="" xmlns:a16="http://schemas.microsoft.com/office/drawing/2014/main" id="{571D1021-9CA7-47E2-BC2B-1F9830D15DDE}"/>
              </a:ext>
            </a:extLst>
          </p:cNvPr>
          <p:cNvPicPr>
            <a:picLocks noChangeAspect="1"/>
          </p:cNvPicPr>
          <p:nvPr/>
        </p:nvPicPr>
        <p:blipFill>
          <a:blip r:embed="rId5" cstate="print"/>
          <a:stretch>
            <a:fillRect/>
          </a:stretch>
        </p:blipFill>
        <p:spPr>
          <a:xfrm rot="2658820">
            <a:off x="3569155" y="509420"/>
            <a:ext cx="1697238" cy="2193621"/>
          </a:xfrm>
          <a:prstGeom prst="rect">
            <a:avLst/>
          </a:prstGeom>
        </p:spPr>
      </p:pic>
      <p:pic>
        <p:nvPicPr>
          <p:cNvPr id="20" name="Picture 19">
            <a:extLst>
              <a:ext uri="{FF2B5EF4-FFF2-40B4-BE49-F238E27FC236}">
                <a16:creationId xmlns="" xmlns:a16="http://schemas.microsoft.com/office/drawing/2014/main" id="{6C1F5CF8-2D4A-4235-8700-ECFD959743D2}"/>
              </a:ext>
            </a:extLst>
          </p:cNvPr>
          <p:cNvPicPr>
            <a:picLocks noChangeAspect="1"/>
          </p:cNvPicPr>
          <p:nvPr/>
        </p:nvPicPr>
        <p:blipFill>
          <a:blip r:embed="rId6" cstate="print"/>
          <a:stretch>
            <a:fillRect/>
          </a:stretch>
        </p:blipFill>
        <p:spPr>
          <a:xfrm rot="1233940">
            <a:off x="3146419" y="320154"/>
            <a:ext cx="1704197" cy="2193619"/>
          </a:xfrm>
          <a:prstGeom prst="rect">
            <a:avLst/>
          </a:prstGeom>
        </p:spPr>
      </p:pic>
      <p:pic>
        <p:nvPicPr>
          <p:cNvPr id="21" name="Picture 20">
            <a:extLst>
              <a:ext uri="{FF2B5EF4-FFF2-40B4-BE49-F238E27FC236}">
                <a16:creationId xmlns="" xmlns:a16="http://schemas.microsoft.com/office/drawing/2014/main" id="{2DF231C9-AB9B-456D-ABDE-6FA775A09FBF}"/>
              </a:ext>
            </a:extLst>
          </p:cNvPr>
          <p:cNvPicPr>
            <a:picLocks noChangeAspect="1"/>
          </p:cNvPicPr>
          <p:nvPr/>
        </p:nvPicPr>
        <p:blipFill>
          <a:blip r:embed="rId7" cstate="print"/>
          <a:stretch>
            <a:fillRect/>
          </a:stretch>
        </p:blipFill>
        <p:spPr>
          <a:xfrm>
            <a:off x="2590800" y="228600"/>
            <a:ext cx="1707262" cy="2193621"/>
          </a:xfrm>
          <a:prstGeom prst="rect">
            <a:avLst/>
          </a:prstGeom>
        </p:spPr>
      </p:pic>
      <p:pic>
        <p:nvPicPr>
          <p:cNvPr id="22" name="Picture 21">
            <a:extLst>
              <a:ext uri="{FF2B5EF4-FFF2-40B4-BE49-F238E27FC236}">
                <a16:creationId xmlns="" xmlns:a16="http://schemas.microsoft.com/office/drawing/2014/main" id="{E9EE4D5A-4160-4E20-B61D-40420E6CD8EF}"/>
              </a:ext>
            </a:extLst>
          </p:cNvPr>
          <p:cNvPicPr>
            <a:picLocks noChangeAspect="1"/>
          </p:cNvPicPr>
          <p:nvPr/>
        </p:nvPicPr>
        <p:blipFill>
          <a:blip r:embed="rId8" cstate="print"/>
          <a:stretch>
            <a:fillRect/>
          </a:stretch>
        </p:blipFill>
        <p:spPr>
          <a:xfrm rot="20761996">
            <a:off x="2068499" y="400486"/>
            <a:ext cx="1693009" cy="2193618"/>
          </a:xfrm>
          <a:prstGeom prst="rect">
            <a:avLst/>
          </a:prstGeom>
        </p:spPr>
      </p:pic>
      <p:pic>
        <p:nvPicPr>
          <p:cNvPr id="23" name="Picture 22">
            <a:extLst>
              <a:ext uri="{FF2B5EF4-FFF2-40B4-BE49-F238E27FC236}">
                <a16:creationId xmlns="" xmlns:a16="http://schemas.microsoft.com/office/drawing/2014/main" id="{EB11DA4A-9B85-4B8F-B1FC-B902FCE65AB5}"/>
              </a:ext>
            </a:extLst>
          </p:cNvPr>
          <p:cNvPicPr>
            <a:picLocks noChangeAspect="1"/>
          </p:cNvPicPr>
          <p:nvPr/>
        </p:nvPicPr>
        <p:blipFill>
          <a:blip r:embed="rId9" cstate="print"/>
          <a:stretch>
            <a:fillRect/>
          </a:stretch>
        </p:blipFill>
        <p:spPr>
          <a:xfrm rot="19173746">
            <a:off x="1522240" y="861552"/>
            <a:ext cx="1703636" cy="2193618"/>
          </a:xfrm>
          <a:prstGeom prst="rect">
            <a:avLst/>
          </a:prstGeom>
        </p:spPr>
      </p:pic>
      <p:pic>
        <p:nvPicPr>
          <p:cNvPr id="24" name="Picture 23">
            <a:extLst>
              <a:ext uri="{FF2B5EF4-FFF2-40B4-BE49-F238E27FC236}">
                <a16:creationId xmlns="" xmlns:a16="http://schemas.microsoft.com/office/drawing/2014/main" id="{C848AF45-6C06-4A6C-BE09-B4949E7B867B}"/>
              </a:ext>
            </a:extLst>
          </p:cNvPr>
          <p:cNvPicPr>
            <a:picLocks noChangeAspect="1"/>
          </p:cNvPicPr>
          <p:nvPr/>
        </p:nvPicPr>
        <p:blipFill>
          <a:blip r:embed="rId10" cstate="print"/>
          <a:stretch>
            <a:fillRect/>
          </a:stretch>
        </p:blipFill>
        <p:spPr>
          <a:xfrm rot="18247256">
            <a:off x="1044402" y="1516134"/>
            <a:ext cx="1696666" cy="2193618"/>
          </a:xfrm>
          <a:prstGeom prst="rect">
            <a:avLst/>
          </a:prstGeom>
        </p:spPr>
      </p:pic>
      <p:pic>
        <p:nvPicPr>
          <p:cNvPr id="25" name="Picture 24">
            <a:extLst>
              <a:ext uri="{FF2B5EF4-FFF2-40B4-BE49-F238E27FC236}">
                <a16:creationId xmlns="" xmlns:a16="http://schemas.microsoft.com/office/drawing/2014/main" id="{626CE1DC-FBBA-47DC-9643-C994B641AEA7}"/>
              </a:ext>
            </a:extLst>
          </p:cNvPr>
          <p:cNvPicPr>
            <a:picLocks noChangeAspect="1"/>
          </p:cNvPicPr>
          <p:nvPr/>
        </p:nvPicPr>
        <p:blipFill>
          <a:blip r:embed="rId11" cstate="print"/>
          <a:stretch>
            <a:fillRect/>
          </a:stretch>
        </p:blipFill>
        <p:spPr>
          <a:xfrm rot="17405927">
            <a:off x="842323" y="2115996"/>
            <a:ext cx="1697235" cy="2193621"/>
          </a:xfrm>
          <a:prstGeom prst="rect">
            <a:avLst/>
          </a:prstGeom>
        </p:spPr>
      </p:pic>
      <p:pic>
        <p:nvPicPr>
          <p:cNvPr id="26" name="Picture 25">
            <a:extLst>
              <a:ext uri="{FF2B5EF4-FFF2-40B4-BE49-F238E27FC236}">
                <a16:creationId xmlns="" xmlns:a16="http://schemas.microsoft.com/office/drawing/2014/main" id="{9DFB84AC-5E96-4B2C-A2F3-176D49B2B7AA}"/>
              </a:ext>
            </a:extLst>
          </p:cNvPr>
          <p:cNvPicPr>
            <a:picLocks noChangeAspect="1"/>
          </p:cNvPicPr>
          <p:nvPr/>
        </p:nvPicPr>
        <p:blipFill>
          <a:blip r:embed="rId12" cstate="print"/>
          <a:stretch>
            <a:fillRect/>
          </a:stretch>
        </p:blipFill>
        <p:spPr>
          <a:xfrm rot="16200000">
            <a:off x="992090" y="2466463"/>
            <a:ext cx="1693012" cy="2193621"/>
          </a:xfrm>
          <a:prstGeom prst="rect">
            <a:avLst/>
          </a:prstGeom>
        </p:spPr>
      </p:pic>
      <p:pic>
        <p:nvPicPr>
          <p:cNvPr id="27" name="Picture 26">
            <a:extLst>
              <a:ext uri="{FF2B5EF4-FFF2-40B4-BE49-F238E27FC236}">
                <a16:creationId xmlns="" xmlns:a16="http://schemas.microsoft.com/office/drawing/2014/main" id="{3FE13EB5-7066-470E-876C-261216EE8C99}"/>
              </a:ext>
            </a:extLst>
          </p:cNvPr>
          <p:cNvPicPr>
            <a:picLocks noChangeAspect="1"/>
          </p:cNvPicPr>
          <p:nvPr/>
        </p:nvPicPr>
        <p:blipFill>
          <a:blip r:embed="rId13" cstate="print"/>
          <a:stretch>
            <a:fillRect/>
          </a:stretch>
        </p:blipFill>
        <p:spPr>
          <a:xfrm>
            <a:off x="1905000" y="1828800"/>
            <a:ext cx="3383315" cy="4377821"/>
          </a:xfrm>
          <a:prstGeom prst="rect">
            <a:avLst/>
          </a:prstGeom>
        </p:spPr>
      </p:pic>
      <p:sp>
        <p:nvSpPr>
          <p:cNvPr id="31" name="TextBox 30"/>
          <p:cNvSpPr txBox="1"/>
          <p:nvPr/>
        </p:nvSpPr>
        <p:spPr>
          <a:xfrm>
            <a:off x="6400800" y="3635276"/>
            <a:ext cx="5715001" cy="2308324"/>
          </a:xfrm>
          <a:prstGeom prst="rect">
            <a:avLst/>
          </a:prstGeom>
          <a:noFill/>
        </p:spPr>
        <p:txBody>
          <a:bodyPr wrap="square" rtlCol="0">
            <a:spAutoFit/>
          </a:bodyPr>
          <a:lstStyle/>
          <a:p>
            <a:r>
              <a:rPr lang="en-PH" sz="3600" dirty="0" smtClean="0">
                <a:latin typeface="Arial" pitchFamily="34" charset="0"/>
                <a:cs typeface="Arial" pitchFamily="34" charset="0"/>
              </a:rPr>
              <a:t>-12 Indicators</a:t>
            </a:r>
          </a:p>
          <a:p>
            <a:r>
              <a:rPr lang="en-PH" sz="3600" dirty="0" smtClean="0">
                <a:latin typeface="Arial" pitchFamily="34" charset="0"/>
                <a:cs typeface="Arial" pitchFamily="34" charset="0"/>
              </a:rPr>
              <a:t>-12 Indicators aligned in the IPCRF Tool in the RPMS</a:t>
            </a:r>
          </a:p>
        </p:txBody>
      </p:sp>
      <p:sp>
        <p:nvSpPr>
          <p:cNvPr id="32" name="Rectangle 31"/>
          <p:cNvSpPr/>
          <p:nvPr/>
        </p:nvSpPr>
        <p:spPr>
          <a:xfrm>
            <a:off x="5791200" y="0"/>
            <a:ext cx="6405921"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600" b="1" spc="50" dirty="0" smtClean="0">
                <a:ln w="11430"/>
                <a:effectLst>
                  <a:outerShdw blurRad="76200" dist="50800" dir="5400000" algn="tl" rotWithShape="0">
                    <a:srgbClr val="000000">
                      <a:alpha val="65000"/>
                    </a:srgbClr>
                  </a:outerShdw>
                </a:effectLst>
                <a:latin typeface="Century Gothic" pitchFamily="34" charset="0"/>
              </a:rPr>
              <a:t>P </a:t>
            </a:r>
            <a:r>
              <a:rPr lang="en-US" sz="16600" b="1" spc="50" dirty="0" err="1" smtClean="0">
                <a:ln w="11430"/>
                <a:effectLst>
                  <a:outerShdw blurRad="76200" dist="50800" dir="5400000" algn="tl" rotWithShape="0">
                    <a:srgbClr val="000000">
                      <a:alpha val="65000"/>
                    </a:srgbClr>
                  </a:outerShdw>
                </a:effectLst>
                <a:latin typeface="Century Gothic" pitchFamily="34" charset="0"/>
              </a:rPr>
              <a:t>P</a:t>
            </a:r>
            <a:r>
              <a:rPr lang="en-US" sz="16600" b="1" spc="50" dirty="0" smtClean="0">
                <a:ln w="11430"/>
                <a:effectLst>
                  <a:outerShdw blurRad="76200" dist="50800" dir="5400000" algn="tl" rotWithShape="0">
                    <a:srgbClr val="000000">
                      <a:alpha val="65000"/>
                    </a:srgbClr>
                  </a:outerShdw>
                </a:effectLst>
                <a:latin typeface="Century Gothic" pitchFamily="34" charset="0"/>
              </a:rPr>
              <a:t> S T</a:t>
            </a:r>
            <a:endParaRPr lang="en-US" sz="16600" b="1" cap="none" spc="50" dirty="0">
              <a:ln w="11430"/>
              <a:effectLst>
                <a:outerShdw blurRad="76200" dist="50800" dir="5400000" algn="tl" rotWithShape="0">
                  <a:srgbClr val="000000">
                    <a:alpha val="65000"/>
                  </a:srgbClr>
                </a:outerShdw>
              </a:effectLst>
              <a:latin typeface="Century Gothic" pitchFamily="34" charset="0"/>
            </a:endParaRPr>
          </a:p>
        </p:txBody>
      </p:sp>
      <p:sp>
        <p:nvSpPr>
          <p:cNvPr id="33" name="Rectangle 32"/>
          <p:cNvSpPr/>
          <p:nvPr/>
        </p:nvSpPr>
        <p:spPr>
          <a:xfrm>
            <a:off x="5907156" y="2081169"/>
            <a:ext cx="6173485" cy="8617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cap="none" spc="50" dirty="0" smtClean="0">
                <a:ln w="11430"/>
                <a:effectLst>
                  <a:outerShdw blurRad="76200" dist="50800" dir="5400000" algn="tl" rotWithShape="0">
                    <a:srgbClr val="000000">
                      <a:alpha val="65000"/>
                    </a:srgbClr>
                  </a:outerShdw>
                </a:effectLst>
                <a:latin typeface="Century Gothic" pitchFamily="34" charset="0"/>
              </a:rPr>
              <a:t>Resource Package</a:t>
            </a:r>
            <a:endParaRPr lang="en-US" sz="5000" b="1" cap="none" spc="50" dirty="0">
              <a:ln w="11430"/>
              <a:effectLst>
                <a:outerShdw blurRad="76200" dist="50800" dir="5400000" algn="tl" rotWithShape="0">
                  <a:srgbClr val="000000">
                    <a:alpha val="65000"/>
                  </a:srgbClr>
                </a:outerShdw>
              </a:effectLst>
              <a:latin typeface="Century Gothic" pitchFamily="34" charset="0"/>
            </a:endParaRPr>
          </a:p>
        </p:txBody>
      </p:sp>
      <p:pic>
        <p:nvPicPr>
          <p:cNvPr id="34" name="Picture 33">
            <a:extLst>
              <a:ext uri="{FF2B5EF4-FFF2-40B4-BE49-F238E27FC236}">
                <a16:creationId xmlns="" xmlns:a16="http://schemas.microsoft.com/office/drawing/2014/main"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
                                        <p:tgtEl>
                                          <p:spTgt spid="26"/>
                                        </p:tgtEl>
                                      </p:cBhvr>
                                    </p:animEffect>
                                  </p:childTnLst>
                                </p:cTn>
                              </p:par>
                            </p:childTnLst>
                          </p:cTn>
                        </p:par>
                        <p:par>
                          <p:cTn id="12" fill="hold">
                            <p:stCondLst>
                              <p:cond delay="1350"/>
                            </p:stCondLst>
                            <p:childTnLst>
                              <p:par>
                                <p:cTn id="13" presetID="10" presetClass="entr" presetSubtype="0" fill="hold" nodeType="after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
                                        <p:tgtEl>
                                          <p:spTgt spid="25"/>
                                        </p:tgtEl>
                                      </p:cBhvr>
                                    </p:animEffect>
                                  </p:childTnLst>
                                </p:cTn>
                              </p:par>
                            </p:childTnLst>
                          </p:cTn>
                        </p:par>
                        <p:par>
                          <p:cTn id="16" fill="hold">
                            <p:stCondLst>
                              <p:cond delay="1700"/>
                            </p:stCondLst>
                            <p:childTnLst>
                              <p:par>
                                <p:cTn id="17" presetID="10" presetClass="entr" presetSubtype="0" fill="hold" nodeType="afterEffect">
                                  <p:stCondLst>
                                    <p:cond delay="25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
                                        <p:tgtEl>
                                          <p:spTgt spid="24"/>
                                        </p:tgtEl>
                                      </p:cBhvr>
                                    </p:animEffect>
                                  </p:childTnLst>
                                </p:cTn>
                              </p:par>
                            </p:childTnLst>
                          </p:cTn>
                        </p:par>
                        <p:par>
                          <p:cTn id="20" fill="hold">
                            <p:stCondLst>
                              <p:cond delay="2050"/>
                            </p:stCondLst>
                            <p:childTnLst>
                              <p:par>
                                <p:cTn id="21" presetID="10" presetClass="entr" presetSubtype="0" fill="hold" nodeType="after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
                                        <p:tgtEl>
                                          <p:spTgt spid="23"/>
                                        </p:tgtEl>
                                      </p:cBhvr>
                                    </p:animEffect>
                                  </p:childTnLst>
                                </p:cTn>
                              </p:par>
                            </p:childTnLst>
                          </p:cTn>
                        </p:par>
                        <p:par>
                          <p:cTn id="24" fill="hold">
                            <p:stCondLst>
                              <p:cond delay="2400"/>
                            </p:stCondLst>
                            <p:childTnLst>
                              <p:par>
                                <p:cTn id="25" presetID="10" presetClass="entr" presetSubtype="0" fill="hold" nodeType="after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
                                        <p:tgtEl>
                                          <p:spTgt spid="22"/>
                                        </p:tgtEl>
                                      </p:cBhvr>
                                    </p:animEffect>
                                  </p:childTnLst>
                                </p:cTn>
                              </p:par>
                            </p:childTnLst>
                          </p:cTn>
                        </p:par>
                        <p:par>
                          <p:cTn id="28" fill="hold">
                            <p:stCondLst>
                              <p:cond delay="2750"/>
                            </p:stCondLst>
                            <p:childTnLst>
                              <p:par>
                                <p:cTn id="29" presetID="10" presetClass="entr" presetSubtype="0" fill="hold" nodeType="after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
                                        <p:tgtEl>
                                          <p:spTgt spid="21"/>
                                        </p:tgtEl>
                                      </p:cBhvr>
                                    </p:animEffect>
                                  </p:childTnLst>
                                </p:cTn>
                              </p:par>
                            </p:childTnLst>
                          </p:cTn>
                        </p:par>
                        <p:par>
                          <p:cTn id="32" fill="hold">
                            <p:stCondLst>
                              <p:cond delay="3100"/>
                            </p:stCondLst>
                            <p:childTnLst>
                              <p:par>
                                <p:cTn id="33" presetID="10" presetClass="entr" presetSubtype="0" fill="hold"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
                                        <p:tgtEl>
                                          <p:spTgt spid="20"/>
                                        </p:tgtEl>
                                      </p:cBhvr>
                                    </p:animEffect>
                                  </p:childTnLst>
                                </p:cTn>
                              </p:par>
                            </p:childTnLst>
                          </p:cTn>
                        </p:par>
                        <p:par>
                          <p:cTn id="36" fill="hold">
                            <p:stCondLst>
                              <p:cond delay="3450"/>
                            </p:stCondLst>
                            <p:childTnLst>
                              <p:par>
                                <p:cTn id="37" presetID="10" presetClass="entr" presetSubtype="0" fill="hold" nodeType="after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
                                        <p:tgtEl>
                                          <p:spTgt spid="19"/>
                                        </p:tgtEl>
                                      </p:cBhvr>
                                    </p:animEffect>
                                  </p:childTnLst>
                                </p:cTn>
                              </p:par>
                            </p:childTnLst>
                          </p:cTn>
                        </p:par>
                        <p:par>
                          <p:cTn id="40" fill="hold">
                            <p:stCondLst>
                              <p:cond delay="3800"/>
                            </p:stCondLst>
                            <p:childTnLst>
                              <p:par>
                                <p:cTn id="41" presetID="10" presetClass="entr" presetSubtype="0" fill="hold" nodeType="after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
                                        <p:tgtEl>
                                          <p:spTgt spid="18"/>
                                        </p:tgtEl>
                                      </p:cBhvr>
                                    </p:animEffect>
                                  </p:childTnLst>
                                </p:cTn>
                              </p:par>
                            </p:childTnLst>
                          </p:cTn>
                        </p:par>
                        <p:par>
                          <p:cTn id="44" fill="hold">
                            <p:stCondLst>
                              <p:cond delay="4150"/>
                            </p:stCondLst>
                            <p:childTnLst>
                              <p:par>
                                <p:cTn id="45" presetID="10" presetClass="entr" presetSubtype="0" fill="hold" nodeType="afterEffect">
                                  <p:stCondLst>
                                    <p:cond delay="25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
                                        <p:tgtEl>
                                          <p:spTgt spid="17"/>
                                        </p:tgtEl>
                                      </p:cBhvr>
                                    </p:animEffect>
                                  </p:childTnLst>
                                </p:cTn>
                              </p:par>
                            </p:childTnLst>
                          </p:cTn>
                        </p:par>
                        <p:par>
                          <p:cTn id="48" fill="hold">
                            <p:stCondLst>
                              <p:cond delay="4500"/>
                            </p:stCondLst>
                            <p:childTnLst>
                              <p:par>
                                <p:cTn id="49" presetID="10" presetClass="entr" presetSubtype="0" fill="hold" nodeType="afterEffect">
                                  <p:stCondLst>
                                    <p:cond delay="25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87705" y="1274863"/>
          <a:ext cx="7100048" cy="3657600"/>
        </p:xfrm>
        <a:graphic>
          <a:graphicData uri="http://schemas.openxmlformats.org/drawingml/2006/table">
            <a:tbl>
              <a:tblPr firstRow="1" bandRow="1">
                <a:tableStyleId>{5940675A-B579-460E-94D1-54222C63F5DA}</a:tableStyleId>
              </a:tblPr>
              <a:tblGrid>
                <a:gridCol w="4125427">
                  <a:extLst>
                    <a:ext uri="{9D8B030D-6E8A-4147-A177-3AD203B41FA5}">
                      <a16:colId xmlns="" xmlns:a16="http://schemas.microsoft.com/office/drawing/2014/main" val="20000"/>
                    </a:ext>
                  </a:extLst>
                </a:gridCol>
                <a:gridCol w="2974621">
                  <a:extLst>
                    <a:ext uri="{9D8B030D-6E8A-4147-A177-3AD203B41FA5}">
                      <a16:colId xmlns="" xmlns:a16="http://schemas.microsoft.com/office/drawing/2014/main" val="20001"/>
                    </a:ext>
                  </a:extLst>
                </a:gridCol>
              </a:tblGrid>
              <a:tr h="822960">
                <a:tc>
                  <a:txBody>
                    <a:bodyPr/>
                    <a:lstStyle/>
                    <a:p>
                      <a:pPr marL="342900" indent="-342900" algn="l">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Discussion</a:t>
                      </a:r>
                      <a:r>
                        <a:rPr lang="en-US" sz="24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of the Mechanics and Conditions of the Game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3">
                  <a:txBody>
                    <a:bodyPr/>
                    <a:lstStyle/>
                    <a:p>
                      <a:pPr algn="ctr"/>
                      <a:r>
                        <a:rPr lang="en-US" sz="3200" dirty="0" smtClean="0">
                          <a:solidFill>
                            <a:schemeClr val="bg1"/>
                          </a:solidFill>
                          <a:latin typeface="Adobe Gothic Std B" panose="020B0800000000000000" pitchFamily="34" charset="-128"/>
                          <a:ea typeface="Adobe Gothic Std B" panose="020B0800000000000000" pitchFamily="34" charset="-128"/>
                        </a:rPr>
                        <a:t>15 minutes only</a:t>
                      </a:r>
                      <a:endParaRPr lang="en-US" sz="3200" dirty="0">
                        <a:solidFill>
                          <a:schemeClr val="bg1"/>
                        </a:solidFill>
                        <a:latin typeface="Adobe Gothic Std B" panose="020B0800000000000000" pitchFamily="34" charset="-128"/>
                        <a:ea typeface="Adobe Gothic Std B" panose="020B08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0"/>
                  </a:ext>
                </a:extLst>
              </a:tr>
              <a:tr h="822960">
                <a:tc>
                  <a:txBody>
                    <a:bodyPr/>
                    <a:lstStyle/>
                    <a:p>
                      <a:pPr marL="342900" indent="-342900" algn="l">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Inventing Team Codes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endParaRPr lang="en-US" dirty="0"/>
                    </a:p>
                  </a:txBody>
                  <a:tcPr/>
                </a:tc>
                <a:extLst>
                  <a:ext uri="{0D108BD9-81ED-4DB2-BD59-A6C34878D82A}">
                    <a16:rowId xmlns="" xmlns:a16="http://schemas.microsoft.com/office/drawing/2014/main" val="10001"/>
                  </a:ext>
                </a:extLst>
              </a:tr>
              <a:tr h="822960">
                <a:tc>
                  <a:txBody>
                    <a:bodyPr/>
                    <a:lstStyle/>
                    <a:p>
                      <a:pPr marL="342900" indent="-342900" algn="l">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Mastery</a:t>
                      </a:r>
                      <a:r>
                        <a:rPr lang="en-US" sz="24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of team codes by all members</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endParaRPr lang="en-US" dirty="0"/>
                    </a:p>
                  </a:txBody>
                  <a:tcPr/>
                </a:tc>
                <a:extLst>
                  <a:ext uri="{0D108BD9-81ED-4DB2-BD59-A6C34878D82A}">
                    <a16:rowId xmlns="" xmlns:a16="http://schemas.microsoft.com/office/drawing/2014/main" val="10002"/>
                  </a:ext>
                </a:extLst>
              </a:tr>
              <a:tr h="822960">
                <a:tc>
                  <a:txBody>
                    <a:bodyPr/>
                    <a:lstStyle/>
                    <a:p>
                      <a:pPr algn="ct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Actual</a:t>
                      </a:r>
                      <a:r>
                        <a:rPr lang="en-US" sz="24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Game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Adobe Gothic Std B" panose="020B0800000000000000" pitchFamily="34" charset="-128"/>
                          <a:ea typeface="Adobe Gothic Std B" panose="020B0800000000000000" pitchFamily="34" charset="-128"/>
                        </a:rPr>
                        <a:t>20 minutes only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grpSp>
        <p:nvGrpSpPr>
          <p:cNvPr id="7" name="Group 6"/>
          <p:cNvGrpSpPr/>
          <p:nvPr/>
        </p:nvGrpSpPr>
        <p:grpSpPr>
          <a:xfrm>
            <a:off x="551329" y="920136"/>
            <a:ext cx="10972800" cy="5878498"/>
            <a:chOff x="928662" y="300077"/>
            <a:chExt cx="7635765" cy="5057749"/>
          </a:xfrm>
        </p:grpSpPr>
        <p:sp>
          <p:nvSpPr>
            <p:cNvPr id="8" name="Rounded Rectangle 7"/>
            <p:cNvSpPr/>
            <p:nvPr/>
          </p:nvSpPr>
          <p:spPr>
            <a:xfrm>
              <a:off x="928662" y="300077"/>
              <a:ext cx="7635765" cy="5057749"/>
            </a:xfrm>
            <a:prstGeom prst="roundRect">
              <a:avLst>
                <a:gd name="adj" fmla="val 17798"/>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ounded Rectangle 8"/>
            <p:cNvSpPr/>
            <p:nvPr/>
          </p:nvSpPr>
          <p:spPr>
            <a:xfrm rot="10800000">
              <a:off x="1122145" y="426698"/>
              <a:ext cx="7297166" cy="4793344"/>
            </a:xfrm>
            <a:prstGeom prst="roundRect">
              <a:avLst>
                <a:gd name="adj" fmla="val 23221"/>
              </a:avLst>
            </a:prstGeom>
            <a:solidFill>
              <a:srgbClr val="0070C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endParaRPr lang="en-US"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11" name="Shape 450"/>
          <p:cNvSpPr txBox="1">
            <a:spLocks/>
          </p:cNvSpPr>
          <p:nvPr/>
        </p:nvSpPr>
        <p:spPr>
          <a:xfrm>
            <a:off x="2731169" y="85441"/>
            <a:ext cx="6856585" cy="798323"/>
          </a:xfrm>
          <a:prstGeom prst="roundRect">
            <a:avLst>
              <a:gd name="adj" fmla="val 41418"/>
            </a:avLst>
          </a:prstGeom>
          <a:solidFill>
            <a:schemeClr val="accent6">
              <a:lumMod val="40000"/>
              <a:lumOff val="60000"/>
            </a:schemeClr>
          </a:solidFill>
          <a:scene3d>
            <a:camera prst="orthographicFront"/>
            <a:lightRig rig="threePt" dir="t"/>
          </a:scene3d>
          <a:sp3d>
            <a:bevelT/>
          </a:sp3d>
        </p:spPr>
        <p:txBody>
          <a:bodyPr/>
          <a:lstStyle>
            <a:lvl1pPr algn="ctr">
              <a:defRPr sz="4400">
                <a:solidFill>
                  <a:srgbClr val="FFFFFF"/>
                </a:solidFill>
                <a:latin typeface="Bookman Old Style"/>
                <a:ea typeface="Bookman Old Style"/>
                <a:cs typeface="Bookman Old Style"/>
                <a:sym typeface="Bookman Old Style"/>
              </a:defRPr>
            </a:lvl1pPr>
            <a:lvl2pPr algn="ctr">
              <a:defRPr sz="4400">
                <a:solidFill>
                  <a:srgbClr val="FFFFFF"/>
                </a:solidFill>
                <a:latin typeface="Bookman Old Style"/>
                <a:ea typeface="Bookman Old Style"/>
                <a:cs typeface="Bookman Old Style"/>
                <a:sym typeface="Bookman Old Style"/>
              </a:defRPr>
            </a:lvl2pPr>
            <a:lvl3pPr algn="ctr">
              <a:defRPr sz="4400">
                <a:solidFill>
                  <a:srgbClr val="FFFFFF"/>
                </a:solidFill>
                <a:latin typeface="Bookman Old Style"/>
                <a:ea typeface="Bookman Old Style"/>
                <a:cs typeface="Bookman Old Style"/>
                <a:sym typeface="Bookman Old Style"/>
              </a:defRPr>
            </a:lvl3pPr>
            <a:lvl4pPr algn="ctr">
              <a:defRPr sz="4400">
                <a:solidFill>
                  <a:srgbClr val="FFFFFF"/>
                </a:solidFill>
                <a:latin typeface="Bookman Old Style"/>
                <a:ea typeface="Bookman Old Style"/>
                <a:cs typeface="Bookman Old Style"/>
                <a:sym typeface="Bookman Old Style"/>
              </a:defRPr>
            </a:lvl4pPr>
            <a:lvl5pPr algn="ctr">
              <a:defRPr sz="4400">
                <a:solidFill>
                  <a:srgbClr val="FFFFFF"/>
                </a:solidFill>
                <a:latin typeface="Bookman Old Style"/>
                <a:ea typeface="Bookman Old Style"/>
                <a:cs typeface="Bookman Old Style"/>
                <a:sym typeface="Bookman Old Style"/>
              </a:defRPr>
            </a:lvl5pPr>
            <a:lvl6pPr indent="457200" algn="ctr">
              <a:defRPr sz="4400">
                <a:solidFill>
                  <a:srgbClr val="FFFFFF"/>
                </a:solidFill>
                <a:latin typeface="Bookman Old Style"/>
                <a:ea typeface="Bookman Old Style"/>
                <a:cs typeface="Bookman Old Style"/>
                <a:sym typeface="Bookman Old Style"/>
              </a:defRPr>
            </a:lvl6pPr>
            <a:lvl7pPr indent="914400" algn="ctr">
              <a:defRPr sz="4400">
                <a:solidFill>
                  <a:srgbClr val="FFFFFF"/>
                </a:solidFill>
                <a:latin typeface="Bookman Old Style"/>
                <a:ea typeface="Bookman Old Style"/>
                <a:cs typeface="Bookman Old Style"/>
                <a:sym typeface="Bookman Old Style"/>
              </a:defRPr>
            </a:lvl7pPr>
            <a:lvl8pPr indent="1371600" algn="ctr">
              <a:defRPr sz="4400">
                <a:solidFill>
                  <a:srgbClr val="FFFFFF"/>
                </a:solidFill>
                <a:latin typeface="Bookman Old Style"/>
                <a:ea typeface="Bookman Old Style"/>
                <a:cs typeface="Bookman Old Style"/>
                <a:sym typeface="Bookman Old Style"/>
              </a:defRPr>
            </a:lvl8pPr>
            <a:lvl9pPr indent="1828800" algn="ctr">
              <a:defRPr sz="4400">
                <a:solidFill>
                  <a:srgbClr val="FFFFFF"/>
                </a:solidFill>
                <a:latin typeface="Bookman Old Style"/>
                <a:ea typeface="Bookman Old Style"/>
                <a:cs typeface="Bookman Old Style"/>
                <a:sym typeface="Bookman Old Style"/>
              </a:defRPr>
            </a:lvl9pPr>
          </a:lstStyle>
          <a:p>
            <a:pPr>
              <a:defRPr sz="1800" b="0" cap="none"/>
            </a:pPr>
            <a:r>
              <a:rPr lang="en-US" sz="3200" dirty="0">
                <a:solidFill>
                  <a:schemeClr val="tx1"/>
                </a:solidFill>
                <a:latin typeface="Giddyup Std" panose="03050402040302040404" pitchFamily="66" charset="0"/>
                <a:cs typeface="Aharoni" panose="02010803020104030203" pitchFamily="2" charset="-79"/>
              </a:rPr>
              <a:t>Let’s share ideas…</a:t>
            </a:r>
          </a:p>
        </p:txBody>
      </p:sp>
      <p:sp>
        <p:nvSpPr>
          <p:cNvPr id="12" name="Rectangle 11"/>
          <p:cNvSpPr/>
          <p:nvPr/>
        </p:nvSpPr>
        <p:spPr>
          <a:xfrm>
            <a:off x="2487706" y="2695695"/>
            <a:ext cx="7646895" cy="369330"/>
          </a:xfrm>
          <a:prstGeom prst="rect">
            <a:avLst/>
          </a:prstGeom>
          <a:no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en-US">
              <a:solidFill>
                <a:srgbClr val="000000"/>
              </a:solidFill>
              <a:latin typeface="Calibri"/>
              <a:ea typeface="Calibri"/>
              <a:cs typeface="Calibri"/>
              <a:sym typeface="Calibri"/>
            </a:endParaRPr>
          </a:p>
        </p:txBody>
      </p:sp>
      <p:sp>
        <p:nvSpPr>
          <p:cNvPr id="14" name="Rounded Rectangle 13"/>
          <p:cNvSpPr/>
          <p:nvPr/>
        </p:nvSpPr>
        <p:spPr>
          <a:xfrm>
            <a:off x="609600" y="1293259"/>
            <a:ext cx="10972800" cy="3847860"/>
          </a:xfrm>
          <a:prstGeom prst="roundRect">
            <a:avLst/>
          </a:prstGeom>
          <a:no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indent="-514350">
              <a:buFont typeface="+mj-lt"/>
              <a:buAutoNum type="arabicPeriod"/>
            </a:pPr>
            <a:r>
              <a:rPr lang="en-US" sz="4400" dirty="0">
                <a:solidFill>
                  <a:schemeClr val="bg1"/>
                </a:solidFill>
              </a:rPr>
              <a:t>Do all the </a:t>
            </a:r>
            <a:r>
              <a:rPr lang="en-US" sz="4400" dirty="0" smtClean="0">
                <a:solidFill>
                  <a:schemeClr val="bg1"/>
                </a:solidFill>
              </a:rPr>
              <a:t>systems and processes related?</a:t>
            </a:r>
            <a:endParaRPr lang="en-US" sz="4400" dirty="0">
              <a:solidFill>
                <a:schemeClr val="bg1"/>
              </a:solidFill>
            </a:endParaRPr>
          </a:p>
          <a:p>
            <a:pPr marL="514350" indent="-514350">
              <a:buFont typeface="+mj-lt"/>
              <a:buAutoNum type="arabicPeriod"/>
            </a:pPr>
            <a:r>
              <a:rPr lang="en-US" sz="4400" dirty="0">
                <a:solidFill>
                  <a:schemeClr val="bg1"/>
                </a:solidFill>
              </a:rPr>
              <a:t>Do you have the same understanding of each </a:t>
            </a:r>
            <a:r>
              <a:rPr lang="en-US" sz="4400" dirty="0" smtClean="0">
                <a:solidFill>
                  <a:schemeClr val="bg1"/>
                </a:solidFill>
              </a:rPr>
              <a:t>system or process? </a:t>
            </a:r>
            <a:endParaRPr lang="en-US" sz="4400" dirty="0">
              <a:solidFill>
                <a:schemeClr val="bg1"/>
              </a:solidFill>
            </a:endParaRPr>
          </a:p>
          <a:p>
            <a:pPr marL="514350" indent="-514350">
              <a:buFont typeface="+mj-lt"/>
              <a:buAutoNum type="arabicPeriod"/>
            </a:pPr>
            <a:r>
              <a:rPr lang="en-US" sz="4400" dirty="0">
                <a:solidFill>
                  <a:schemeClr val="bg1"/>
                </a:solidFill>
              </a:rPr>
              <a:t>Why should school </a:t>
            </a:r>
            <a:r>
              <a:rPr lang="en-US" sz="4400" dirty="0" smtClean="0">
                <a:solidFill>
                  <a:schemeClr val="bg1"/>
                </a:solidFill>
              </a:rPr>
              <a:t>heads/PSDSs </a:t>
            </a:r>
            <a:r>
              <a:rPr lang="en-US" sz="4400" dirty="0">
                <a:solidFill>
                  <a:schemeClr val="bg1"/>
                </a:solidFill>
              </a:rPr>
              <a:t>know the features of </a:t>
            </a:r>
            <a:r>
              <a:rPr lang="en-US" sz="4400" dirty="0" smtClean="0">
                <a:solidFill>
                  <a:schemeClr val="bg1"/>
                </a:solidFill>
              </a:rPr>
              <a:t>these systems and processes?</a:t>
            </a:r>
            <a:endParaRPr lang="en-US" sz="4400" dirty="0">
              <a:solidFill>
                <a:schemeClr val="bg1"/>
              </a:solidFill>
            </a:endParaRPr>
          </a:p>
        </p:txBody>
      </p:sp>
    </p:spTree>
    <p:extLst>
      <p:ext uri="{BB962C8B-B14F-4D97-AF65-F5344CB8AC3E}">
        <p14:creationId xmlns:p14="http://schemas.microsoft.com/office/powerpoint/2010/main" val="172546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38200" y="19050"/>
            <a:ext cx="10972800"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smtClean="0">
                <a:ln w="11430"/>
                <a:effectLst>
                  <a:outerShdw blurRad="76200" dist="50800" dir="5400000" algn="tl" rotWithShape="0">
                    <a:srgbClr val="000000">
                      <a:alpha val="65000"/>
                    </a:srgbClr>
                  </a:outerShdw>
                </a:effectLst>
                <a:latin typeface="Century Gothic" pitchFamily="34" charset="0"/>
              </a:rPr>
              <a:t>T I P Modules</a:t>
            </a:r>
            <a:endParaRPr lang="en-US" sz="8800" b="1" cap="none" spc="50" dirty="0">
              <a:ln w="11430"/>
              <a:effectLst>
                <a:outerShdw blurRad="76200" dist="50800" dir="5400000" algn="tl" rotWithShape="0">
                  <a:srgbClr val="000000">
                    <a:alpha val="65000"/>
                  </a:srgbClr>
                </a:outerShdw>
              </a:effectLst>
              <a:latin typeface="Century Gothic" pitchFamily="34" charset="0"/>
            </a:endParaRPr>
          </a:p>
        </p:txBody>
      </p:sp>
      <p:pic>
        <p:nvPicPr>
          <p:cNvPr id="2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296988"/>
            <a:ext cx="6524939"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80100" y="1371600"/>
            <a:ext cx="63119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 xmlns:a16="http://schemas.microsoft.com/office/drawing/2014/main" id="{21EEA016-CD62-4AC3-9F79-3C4B2D585173}"/>
              </a:ext>
            </a:extLst>
          </p:cNvPr>
          <p:cNvPicPr>
            <a:picLocks noChangeAspect="1"/>
          </p:cNvPicPr>
          <p:nvPr/>
        </p:nvPicPr>
        <p:blipFill>
          <a:blip r:embed="rId5"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762000" y="2057400"/>
            <a:ext cx="5334000" cy="12954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lstStyle/>
          <a:p>
            <a:r>
              <a:rPr lang="en-PH" b="1" dirty="0" smtClean="0">
                <a:latin typeface="Arial" pitchFamily="34" charset="0"/>
                <a:cs typeface="Arial" pitchFamily="34" charset="0"/>
              </a:rPr>
              <a:t>RPMS Tools</a:t>
            </a:r>
            <a:endParaRPr lang="en-PH" b="1" dirty="0">
              <a:latin typeface="Arial" pitchFamily="34" charset="0"/>
              <a:cs typeface="Arial" pitchFamily="34" charset="0"/>
            </a:endParaRPr>
          </a:p>
        </p:txBody>
      </p:sp>
      <p:sp>
        <p:nvSpPr>
          <p:cNvPr id="3" name="Content Placeholder 2"/>
          <p:cNvSpPr>
            <a:spLocks noGrp="1"/>
          </p:cNvSpPr>
          <p:nvPr>
            <p:ph idx="1"/>
          </p:nvPr>
        </p:nvSpPr>
        <p:spPr>
          <a:xfrm>
            <a:off x="533400" y="1825625"/>
            <a:ext cx="5791200" cy="4351338"/>
          </a:xfrm>
        </p:spPr>
        <p:txBody>
          <a:bodyPr>
            <a:normAutofit/>
          </a:bodyPr>
          <a:lstStyle/>
          <a:p>
            <a:pPr>
              <a:buNone/>
            </a:pPr>
            <a:r>
              <a:rPr lang="en-PH" sz="3600" dirty="0" smtClean="0">
                <a:latin typeface="Arial" pitchFamily="34" charset="0"/>
                <a:cs typeface="Arial" pitchFamily="34" charset="0"/>
              </a:rPr>
              <a:t>12 Indicators</a:t>
            </a:r>
          </a:p>
          <a:p>
            <a:pPr>
              <a:buNone/>
            </a:pPr>
            <a:r>
              <a:rPr lang="en-PH" sz="3600" dirty="0" smtClean="0">
                <a:latin typeface="Arial" pitchFamily="34" charset="0"/>
                <a:cs typeface="Arial" pitchFamily="34" charset="0"/>
              </a:rPr>
              <a:t>	-Objectives</a:t>
            </a:r>
          </a:p>
          <a:p>
            <a:pPr>
              <a:buNone/>
            </a:pPr>
            <a:r>
              <a:rPr lang="en-PH" sz="3600" dirty="0" smtClean="0">
                <a:latin typeface="Arial" pitchFamily="34" charset="0"/>
                <a:cs typeface="Arial" pitchFamily="34" charset="0"/>
              </a:rPr>
              <a:t>	-Means of Verifications</a:t>
            </a:r>
          </a:p>
          <a:p>
            <a:pPr>
              <a:buNone/>
            </a:pPr>
            <a:r>
              <a:rPr lang="en-PH" sz="3600" dirty="0" smtClean="0">
                <a:latin typeface="Arial" pitchFamily="34" charset="0"/>
                <a:cs typeface="Arial" pitchFamily="34" charset="0"/>
              </a:rPr>
              <a:t>	-Performance Indicators</a:t>
            </a:r>
          </a:p>
          <a:p>
            <a:pPr>
              <a:buNone/>
            </a:pPr>
            <a:endParaRPr lang="en-PH" sz="3600" dirty="0">
              <a:latin typeface="Arial" pitchFamily="34" charset="0"/>
              <a:cs typeface="Arial" pitchFamily="34" charset="0"/>
            </a:endParaRPr>
          </a:p>
        </p:txBody>
      </p:sp>
      <p:pic>
        <p:nvPicPr>
          <p:cNvPr id="6" name="Picture 5">
            <a:extLst>
              <a:ext uri="{FF2B5EF4-FFF2-40B4-BE49-F238E27FC236}">
                <a16:creationId xmlns="" xmlns:a16="http://schemas.microsoft.com/office/drawing/2014/main" id="{65112FF8-F6C6-4520-8B90-94627D48AC87}"/>
              </a:ext>
            </a:extLst>
          </p:cNvPr>
          <p:cNvPicPr>
            <a:picLocks noChangeAspect="1"/>
          </p:cNvPicPr>
          <p:nvPr/>
        </p:nvPicPr>
        <p:blipFill>
          <a:blip r:embed="rId2" cstate="print"/>
          <a:stretch>
            <a:fillRect/>
          </a:stretch>
        </p:blipFill>
        <p:spPr>
          <a:xfrm>
            <a:off x="10569688" y="4218791"/>
            <a:ext cx="1333431" cy="1724809"/>
          </a:xfrm>
          <a:prstGeom prst="rect">
            <a:avLst/>
          </a:prstGeom>
        </p:spPr>
      </p:pic>
      <p:pic>
        <p:nvPicPr>
          <p:cNvPr id="7" name="Picture 6">
            <a:extLst>
              <a:ext uri="{FF2B5EF4-FFF2-40B4-BE49-F238E27FC236}">
                <a16:creationId xmlns="" xmlns:a16="http://schemas.microsoft.com/office/drawing/2014/main" id="{22A98807-F800-4911-A3BD-C191B10DCA0C}"/>
              </a:ext>
            </a:extLst>
          </p:cNvPr>
          <p:cNvPicPr>
            <a:picLocks noChangeAspect="1"/>
          </p:cNvPicPr>
          <p:nvPr/>
        </p:nvPicPr>
        <p:blipFill>
          <a:blip r:embed="rId3" cstate="print"/>
          <a:stretch>
            <a:fillRect/>
          </a:stretch>
        </p:blipFill>
        <p:spPr>
          <a:xfrm>
            <a:off x="9144000" y="4242077"/>
            <a:ext cx="1294272" cy="1672242"/>
          </a:xfrm>
          <a:prstGeom prst="rect">
            <a:avLst/>
          </a:prstGeom>
        </p:spPr>
      </p:pic>
      <p:pic>
        <p:nvPicPr>
          <p:cNvPr id="8" name="Picture 7">
            <a:extLst>
              <a:ext uri="{FF2B5EF4-FFF2-40B4-BE49-F238E27FC236}">
                <a16:creationId xmlns="" xmlns:a16="http://schemas.microsoft.com/office/drawing/2014/main" id="{253409DA-38C1-4EDF-911D-DADA9BD9960B}"/>
              </a:ext>
            </a:extLst>
          </p:cNvPr>
          <p:cNvPicPr>
            <a:picLocks noChangeAspect="1"/>
          </p:cNvPicPr>
          <p:nvPr/>
        </p:nvPicPr>
        <p:blipFill>
          <a:blip r:embed="rId4" cstate="print"/>
          <a:stretch>
            <a:fillRect/>
          </a:stretch>
        </p:blipFill>
        <p:spPr>
          <a:xfrm>
            <a:off x="7712119" y="4230774"/>
            <a:ext cx="1294269" cy="1670887"/>
          </a:xfrm>
          <a:prstGeom prst="rect">
            <a:avLst/>
          </a:prstGeom>
        </p:spPr>
      </p:pic>
      <p:pic>
        <p:nvPicPr>
          <p:cNvPr id="9" name="Picture 8">
            <a:extLst>
              <a:ext uri="{FF2B5EF4-FFF2-40B4-BE49-F238E27FC236}">
                <a16:creationId xmlns="" xmlns:a16="http://schemas.microsoft.com/office/drawing/2014/main" id="{E643FD56-9FE3-4EF6-9E41-D8355EC9F19F}"/>
              </a:ext>
            </a:extLst>
          </p:cNvPr>
          <p:cNvPicPr>
            <a:picLocks noChangeAspect="1"/>
          </p:cNvPicPr>
          <p:nvPr/>
        </p:nvPicPr>
        <p:blipFill>
          <a:blip r:embed="rId5" cstate="print"/>
          <a:stretch>
            <a:fillRect/>
          </a:stretch>
        </p:blipFill>
        <p:spPr>
          <a:xfrm>
            <a:off x="6343759" y="4214084"/>
            <a:ext cx="1303259" cy="1684419"/>
          </a:xfrm>
          <a:prstGeom prst="rect">
            <a:avLst/>
          </a:prstGeom>
        </p:spPr>
      </p:pic>
      <p:pic>
        <p:nvPicPr>
          <p:cNvPr id="10" name="Picture 9">
            <a:extLst>
              <a:ext uri="{FF2B5EF4-FFF2-40B4-BE49-F238E27FC236}">
                <a16:creationId xmlns="" xmlns:a16="http://schemas.microsoft.com/office/drawing/2014/main" id="{680DE377-B157-47EB-9F41-294A52CF110C}"/>
              </a:ext>
            </a:extLst>
          </p:cNvPr>
          <p:cNvPicPr>
            <a:picLocks noChangeAspect="1"/>
          </p:cNvPicPr>
          <p:nvPr/>
        </p:nvPicPr>
        <p:blipFill>
          <a:blip r:embed="rId6" cstate="print"/>
          <a:stretch>
            <a:fillRect/>
          </a:stretch>
        </p:blipFill>
        <p:spPr>
          <a:xfrm>
            <a:off x="10555507" y="2424367"/>
            <a:ext cx="1302823" cy="1676976"/>
          </a:xfrm>
          <a:prstGeom prst="rect">
            <a:avLst/>
          </a:prstGeom>
        </p:spPr>
      </p:pic>
      <p:pic>
        <p:nvPicPr>
          <p:cNvPr id="11" name="Picture 10">
            <a:extLst>
              <a:ext uri="{FF2B5EF4-FFF2-40B4-BE49-F238E27FC236}">
                <a16:creationId xmlns="" xmlns:a16="http://schemas.microsoft.com/office/drawing/2014/main" id="{1059CCF8-8141-4A6B-A56B-3B7ABAA3F66A}"/>
              </a:ext>
            </a:extLst>
          </p:cNvPr>
          <p:cNvPicPr>
            <a:picLocks noChangeAspect="1"/>
          </p:cNvPicPr>
          <p:nvPr/>
        </p:nvPicPr>
        <p:blipFill>
          <a:blip r:embed="rId7" cstate="print"/>
          <a:stretch>
            <a:fillRect/>
          </a:stretch>
        </p:blipFill>
        <p:spPr>
          <a:xfrm>
            <a:off x="9128189" y="2413277"/>
            <a:ext cx="1308178" cy="1680845"/>
          </a:xfrm>
          <a:prstGeom prst="rect">
            <a:avLst/>
          </a:prstGeom>
        </p:spPr>
      </p:pic>
      <p:pic>
        <p:nvPicPr>
          <p:cNvPr id="12" name="Picture 11">
            <a:extLst>
              <a:ext uri="{FF2B5EF4-FFF2-40B4-BE49-F238E27FC236}">
                <a16:creationId xmlns="" xmlns:a16="http://schemas.microsoft.com/office/drawing/2014/main" id="{7A0EE7EE-1D8B-401A-9A55-1C588980AEA7}"/>
              </a:ext>
            </a:extLst>
          </p:cNvPr>
          <p:cNvPicPr>
            <a:picLocks noChangeAspect="1"/>
          </p:cNvPicPr>
          <p:nvPr/>
        </p:nvPicPr>
        <p:blipFill>
          <a:blip r:embed="rId8" cstate="print"/>
          <a:stretch>
            <a:fillRect/>
          </a:stretch>
        </p:blipFill>
        <p:spPr>
          <a:xfrm>
            <a:off x="7750144" y="2422896"/>
            <a:ext cx="1308178" cy="1694996"/>
          </a:xfrm>
          <a:prstGeom prst="rect">
            <a:avLst/>
          </a:prstGeom>
        </p:spPr>
      </p:pic>
      <p:pic>
        <p:nvPicPr>
          <p:cNvPr id="13" name="Picture 12">
            <a:extLst>
              <a:ext uri="{FF2B5EF4-FFF2-40B4-BE49-F238E27FC236}">
                <a16:creationId xmlns="" xmlns:a16="http://schemas.microsoft.com/office/drawing/2014/main" id="{49B8C7FC-7959-4E2C-AE3D-4402DCBCCD76}"/>
              </a:ext>
            </a:extLst>
          </p:cNvPr>
          <p:cNvPicPr>
            <a:picLocks noChangeAspect="1"/>
          </p:cNvPicPr>
          <p:nvPr/>
        </p:nvPicPr>
        <p:blipFill>
          <a:blip r:embed="rId9" cstate="print"/>
          <a:stretch>
            <a:fillRect/>
          </a:stretch>
        </p:blipFill>
        <p:spPr>
          <a:xfrm>
            <a:off x="6324600" y="2427580"/>
            <a:ext cx="1308176" cy="1684422"/>
          </a:xfrm>
          <a:prstGeom prst="rect">
            <a:avLst/>
          </a:prstGeom>
        </p:spPr>
      </p:pic>
      <p:pic>
        <p:nvPicPr>
          <p:cNvPr id="14" name="Picture 13">
            <a:extLst>
              <a:ext uri="{FF2B5EF4-FFF2-40B4-BE49-F238E27FC236}">
                <a16:creationId xmlns="" xmlns:a16="http://schemas.microsoft.com/office/drawing/2014/main" id="{3580CE81-2D02-41C1-85AA-13DA78ADEF07}"/>
              </a:ext>
            </a:extLst>
          </p:cNvPr>
          <p:cNvPicPr>
            <a:picLocks noChangeAspect="1"/>
          </p:cNvPicPr>
          <p:nvPr/>
        </p:nvPicPr>
        <p:blipFill>
          <a:blip r:embed="rId10" cstate="print"/>
          <a:stretch>
            <a:fillRect/>
          </a:stretch>
        </p:blipFill>
        <p:spPr>
          <a:xfrm>
            <a:off x="10515600" y="660677"/>
            <a:ext cx="1302825" cy="1684421"/>
          </a:xfrm>
          <a:prstGeom prst="rect">
            <a:avLst/>
          </a:prstGeom>
        </p:spPr>
      </p:pic>
      <p:pic>
        <p:nvPicPr>
          <p:cNvPr id="15" name="Picture 14">
            <a:extLst>
              <a:ext uri="{FF2B5EF4-FFF2-40B4-BE49-F238E27FC236}">
                <a16:creationId xmlns="" xmlns:a16="http://schemas.microsoft.com/office/drawing/2014/main" id="{28065D69-13FA-43EB-BE96-B4A30B00FF51}"/>
              </a:ext>
            </a:extLst>
          </p:cNvPr>
          <p:cNvPicPr>
            <a:picLocks noChangeAspect="1"/>
          </p:cNvPicPr>
          <p:nvPr/>
        </p:nvPicPr>
        <p:blipFill>
          <a:blip r:embed="rId11" cstate="print"/>
          <a:stretch>
            <a:fillRect/>
          </a:stretch>
        </p:blipFill>
        <p:spPr>
          <a:xfrm>
            <a:off x="9144047" y="657365"/>
            <a:ext cx="1292073" cy="1669962"/>
          </a:xfrm>
          <a:prstGeom prst="rect">
            <a:avLst/>
          </a:prstGeom>
        </p:spPr>
      </p:pic>
      <p:pic>
        <p:nvPicPr>
          <p:cNvPr id="16" name="Picture 15">
            <a:extLst>
              <a:ext uri="{FF2B5EF4-FFF2-40B4-BE49-F238E27FC236}">
                <a16:creationId xmlns="" xmlns:a16="http://schemas.microsoft.com/office/drawing/2014/main" id="{5ADC70A0-78D2-4BEA-A368-D130FCD551AE}"/>
              </a:ext>
            </a:extLst>
          </p:cNvPr>
          <p:cNvPicPr>
            <a:picLocks noChangeAspect="1"/>
          </p:cNvPicPr>
          <p:nvPr/>
        </p:nvPicPr>
        <p:blipFill>
          <a:blip r:embed="rId12" cstate="print"/>
          <a:stretch>
            <a:fillRect/>
          </a:stretch>
        </p:blipFill>
        <p:spPr>
          <a:xfrm>
            <a:off x="7730621" y="657365"/>
            <a:ext cx="1288860" cy="1669964"/>
          </a:xfrm>
          <a:prstGeom prst="rect">
            <a:avLst/>
          </a:prstGeom>
        </p:spPr>
      </p:pic>
      <p:pic>
        <p:nvPicPr>
          <p:cNvPr id="17" name="Picture 16">
            <a:extLst>
              <a:ext uri="{FF2B5EF4-FFF2-40B4-BE49-F238E27FC236}">
                <a16:creationId xmlns="" xmlns:a16="http://schemas.microsoft.com/office/drawing/2014/main" id="{5235FF7B-7F86-423C-8CC3-42BF3F7E92F8}"/>
              </a:ext>
            </a:extLst>
          </p:cNvPr>
          <p:cNvPicPr>
            <a:picLocks noChangeAspect="1"/>
          </p:cNvPicPr>
          <p:nvPr/>
        </p:nvPicPr>
        <p:blipFill>
          <a:blip r:embed="rId13" cstate="print"/>
          <a:stretch>
            <a:fillRect/>
          </a:stretch>
        </p:blipFill>
        <p:spPr>
          <a:xfrm>
            <a:off x="6324600" y="677110"/>
            <a:ext cx="1279426" cy="1655505"/>
          </a:xfrm>
          <a:prstGeom prst="rect">
            <a:avLst/>
          </a:prstGeom>
        </p:spPr>
      </p:pic>
      <p:pic>
        <p:nvPicPr>
          <p:cNvPr id="18" name="Picture 17">
            <a:extLst>
              <a:ext uri="{FF2B5EF4-FFF2-40B4-BE49-F238E27FC236}">
                <a16:creationId xmlns="" xmlns:a16="http://schemas.microsoft.com/office/drawing/2014/main"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par>
                          <p:cTn id="28" fill="hold">
                            <p:stCondLst>
                              <p:cond delay="1000"/>
                            </p:stCondLst>
                            <p:childTnLst>
                              <p:par>
                                <p:cTn id="29" presetID="9"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par>
                          <p:cTn id="32" fill="hold">
                            <p:stCondLst>
                              <p:cond delay="1500"/>
                            </p:stCondLst>
                            <p:childTnLst>
                              <p:par>
                                <p:cTn id="33" presetID="9"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par>
                          <p:cTn id="36" fill="hold">
                            <p:stCondLst>
                              <p:cond delay="2000"/>
                            </p:stCondLst>
                            <p:childTnLst>
                              <p:par>
                                <p:cTn id="37" presetID="9"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par>
                          <p:cTn id="40" fill="hold">
                            <p:stCondLst>
                              <p:cond delay="250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p:stCondLst>
                              <p:cond delay="3000"/>
                            </p:stCondLst>
                            <p:childTnLst>
                              <p:par>
                                <p:cTn id="45" presetID="9"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par>
                          <p:cTn id="48" fill="hold">
                            <p:stCondLst>
                              <p:cond delay="3500"/>
                            </p:stCondLst>
                            <p:childTnLst>
                              <p:par>
                                <p:cTn id="49" presetID="9"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dissolve">
                                      <p:cBhvr>
                                        <p:cTn id="51" dur="500"/>
                                        <p:tgtEl>
                                          <p:spTgt spid="11"/>
                                        </p:tgtEl>
                                      </p:cBhvr>
                                    </p:animEffect>
                                  </p:childTnLst>
                                </p:cTn>
                              </p:par>
                            </p:childTnLst>
                          </p:cTn>
                        </p:par>
                        <p:par>
                          <p:cTn id="52" fill="hold">
                            <p:stCondLst>
                              <p:cond delay="4000"/>
                            </p:stCondLst>
                            <p:childTnLst>
                              <p:par>
                                <p:cTn id="53" presetID="9"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childTnLst>
                          </p:cTn>
                        </p:par>
                        <p:par>
                          <p:cTn id="56" fill="hold">
                            <p:stCondLst>
                              <p:cond delay="4500"/>
                            </p:stCondLst>
                            <p:childTnLst>
                              <p:par>
                                <p:cTn id="57" presetID="9"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par>
                          <p:cTn id="60" fill="hold">
                            <p:stCondLst>
                              <p:cond delay="5000"/>
                            </p:stCondLst>
                            <p:childTnLst>
                              <p:par>
                                <p:cTn id="61" presetID="9"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ssolve">
                                      <p:cBhvr>
                                        <p:cTn id="63" dur="500"/>
                                        <p:tgtEl>
                                          <p:spTgt spid="8"/>
                                        </p:tgtEl>
                                      </p:cBhvr>
                                    </p:animEffect>
                                  </p:childTnLst>
                                </p:cTn>
                              </p:par>
                            </p:childTnLst>
                          </p:cTn>
                        </p:par>
                        <p:par>
                          <p:cTn id="64" fill="hold">
                            <p:stCondLst>
                              <p:cond delay="5500"/>
                            </p:stCondLst>
                            <p:childTnLst>
                              <p:par>
                                <p:cTn id="65" presetID="9" presetClass="entr" presetSubtype="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dissolve">
                                      <p:cBhvr>
                                        <p:cTn id="67" dur="500"/>
                                        <p:tgtEl>
                                          <p:spTgt spid="7"/>
                                        </p:tgtEl>
                                      </p:cBhvr>
                                    </p:animEffect>
                                  </p:childTnLst>
                                </p:cTn>
                              </p:par>
                            </p:childTnLst>
                          </p:cTn>
                        </p:par>
                        <p:par>
                          <p:cTn id="68" fill="hold">
                            <p:stCondLst>
                              <p:cond delay="6000"/>
                            </p:stCondLst>
                            <p:childTnLst>
                              <p:par>
                                <p:cTn id="69" presetID="9" presetClass="entr" presetSubtype="0"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dissolve">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5" name="Right Arrow 4"/>
          <p:cNvSpPr/>
          <p:nvPr/>
        </p:nvSpPr>
        <p:spPr>
          <a:xfrm>
            <a:off x="533400" y="1295400"/>
            <a:ext cx="5943600" cy="291941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381000" y="365125"/>
            <a:ext cx="10515600" cy="1325563"/>
          </a:xfrm>
        </p:spPr>
        <p:txBody>
          <a:bodyPr/>
          <a:lstStyle/>
          <a:p>
            <a:r>
              <a:rPr lang="en-PH" b="1" dirty="0" smtClean="0">
                <a:latin typeface="Arial" pitchFamily="34" charset="0"/>
                <a:cs typeface="Arial" pitchFamily="34" charset="0"/>
              </a:rPr>
              <a:t>Self-Assessment Tool</a:t>
            </a:r>
            <a:endParaRPr lang="en-PH" b="1" dirty="0">
              <a:latin typeface="Arial" pitchFamily="34" charset="0"/>
              <a:cs typeface="Arial" pitchFamily="34" charset="0"/>
            </a:endParaRPr>
          </a:p>
        </p:txBody>
      </p:sp>
      <p:sp>
        <p:nvSpPr>
          <p:cNvPr id="3" name="Content Placeholder 2"/>
          <p:cNvSpPr>
            <a:spLocks noGrp="1"/>
          </p:cNvSpPr>
          <p:nvPr>
            <p:ph idx="1"/>
          </p:nvPr>
        </p:nvSpPr>
        <p:spPr>
          <a:xfrm>
            <a:off x="533400" y="1973262"/>
            <a:ext cx="5791200" cy="4351338"/>
          </a:xfrm>
        </p:spPr>
        <p:txBody>
          <a:bodyPr>
            <a:normAutofit/>
          </a:bodyPr>
          <a:lstStyle/>
          <a:p>
            <a:pPr>
              <a:buNone/>
            </a:pPr>
            <a:r>
              <a:rPr lang="en-PH" sz="3600" dirty="0" smtClean="0">
                <a:latin typeface="Arial" pitchFamily="34" charset="0"/>
                <a:cs typeface="Arial" pitchFamily="34" charset="0"/>
              </a:rPr>
              <a:t>12 Indicators for both Proficient and Highly Proficient</a:t>
            </a:r>
          </a:p>
          <a:p>
            <a:pPr>
              <a:buNone/>
            </a:pPr>
            <a:endParaRPr lang="en-PH" sz="3600" dirty="0">
              <a:latin typeface="Arial" pitchFamily="34" charset="0"/>
              <a:cs typeface="Arial" pitchFamily="34" charset="0"/>
            </a:endParaRPr>
          </a:p>
        </p:txBody>
      </p:sp>
      <p:pic>
        <p:nvPicPr>
          <p:cNvPr id="1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141" y="76200"/>
            <a:ext cx="4253259" cy="5504219"/>
          </a:xfrm>
          <a:prstGeom prst="rect">
            <a:avLst/>
          </a:prstGeom>
          <a:ln w="38100">
            <a:solidFill>
              <a:srgbClr val="C00000"/>
            </a:solidFill>
          </a:ln>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7340" y="1752600"/>
            <a:ext cx="3796060" cy="4912548"/>
          </a:xfrm>
          <a:prstGeom prst="rect">
            <a:avLst/>
          </a:prstGeom>
          <a:ln w="38100">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pic>
        <p:nvPicPr>
          <p:cNvPr id="1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141" y="76200"/>
            <a:ext cx="4253259" cy="5504219"/>
          </a:xfrm>
          <a:prstGeom prst="rect">
            <a:avLst/>
          </a:prstGeom>
          <a:ln w="38100">
            <a:solidFill>
              <a:srgbClr val="C00000"/>
            </a:solidFill>
          </a:ln>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7340" y="1752600"/>
            <a:ext cx="3796060" cy="4912548"/>
          </a:xfrm>
          <a:prstGeom prst="rect">
            <a:avLst/>
          </a:prstGeom>
          <a:ln w="38100">
            <a:solidFill>
              <a:srgbClr val="C00000"/>
            </a:solidFill>
          </a:ln>
        </p:spPr>
      </p:pic>
      <p:sp>
        <p:nvSpPr>
          <p:cNvPr id="9" name="Left Brace 8"/>
          <p:cNvSpPr/>
          <p:nvPr/>
        </p:nvSpPr>
        <p:spPr>
          <a:xfrm>
            <a:off x="5867400" y="914400"/>
            <a:ext cx="1143000" cy="5181600"/>
          </a:xfrm>
          <a:prstGeom prst="leftBrace">
            <a:avLst>
              <a:gd name="adj1" fmla="val 8333"/>
              <a:gd name="adj2" fmla="val 4853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pic>
        <p:nvPicPr>
          <p:cNvPr id="10" name="Picture 9">
            <a:extLst>
              <a:ext uri="{FF2B5EF4-FFF2-40B4-BE49-F238E27FC236}">
                <a16:creationId xmlns="" xmlns:a16="http://schemas.microsoft.com/office/drawing/2014/main" id="{65112FF8-F6C6-4520-8B90-94627D48AC87}"/>
              </a:ext>
            </a:extLst>
          </p:cNvPr>
          <p:cNvPicPr>
            <a:picLocks noChangeAspect="1"/>
          </p:cNvPicPr>
          <p:nvPr/>
        </p:nvPicPr>
        <p:blipFill>
          <a:blip r:embed="rId5" cstate="print"/>
          <a:stretch>
            <a:fillRect/>
          </a:stretch>
        </p:blipFill>
        <p:spPr>
          <a:xfrm>
            <a:off x="4515467" y="4323426"/>
            <a:ext cx="1333431" cy="1724809"/>
          </a:xfrm>
          <a:prstGeom prst="rect">
            <a:avLst/>
          </a:prstGeom>
        </p:spPr>
      </p:pic>
      <p:pic>
        <p:nvPicPr>
          <p:cNvPr id="11" name="Picture 10">
            <a:extLst>
              <a:ext uri="{FF2B5EF4-FFF2-40B4-BE49-F238E27FC236}">
                <a16:creationId xmlns="" xmlns:a16="http://schemas.microsoft.com/office/drawing/2014/main" id="{22A98807-F800-4911-A3BD-C191B10DCA0C}"/>
              </a:ext>
            </a:extLst>
          </p:cNvPr>
          <p:cNvPicPr>
            <a:picLocks noChangeAspect="1"/>
          </p:cNvPicPr>
          <p:nvPr/>
        </p:nvPicPr>
        <p:blipFill>
          <a:blip r:embed="rId6" cstate="print"/>
          <a:stretch>
            <a:fillRect/>
          </a:stretch>
        </p:blipFill>
        <p:spPr>
          <a:xfrm>
            <a:off x="3089779" y="4346712"/>
            <a:ext cx="1294272" cy="1672242"/>
          </a:xfrm>
          <a:prstGeom prst="rect">
            <a:avLst/>
          </a:prstGeom>
        </p:spPr>
      </p:pic>
      <p:pic>
        <p:nvPicPr>
          <p:cNvPr id="12" name="Picture 11">
            <a:extLst>
              <a:ext uri="{FF2B5EF4-FFF2-40B4-BE49-F238E27FC236}">
                <a16:creationId xmlns="" xmlns:a16="http://schemas.microsoft.com/office/drawing/2014/main" id="{253409DA-38C1-4EDF-911D-DADA9BD9960B}"/>
              </a:ext>
            </a:extLst>
          </p:cNvPr>
          <p:cNvPicPr>
            <a:picLocks noChangeAspect="1"/>
          </p:cNvPicPr>
          <p:nvPr/>
        </p:nvPicPr>
        <p:blipFill>
          <a:blip r:embed="rId7" cstate="print"/>
          <a:stretch>
            <a:fillRect/>
          </a:stretch>
        </p:blipFill>
        <p:spPr>
          <a:xfrm>
            <a:off x="1657898" y="4335409"/>
            <a:ext cx="1294269" cy="1670887"/>
          </a:xfrm>
          <a:prstGeom prst="rect">
            <a:avLst/>
          </a:prstGeom>
        </p:spPr>
      </p:pic>
      <p:pic>
        <p:nvPicPr>
          <p:cNvPr id="13" name="Picture 12">
            <a:extLst>
              <a:ext uri="{FF2B5EF4-FFF2-40B4-BE49-F238E27FC236}">
                <a16:creationId xmlns="" xmlns:a16="http://schemas.microsoft.com/office/drawing/2014/main" id="{E643FD56-9FE3-4EF6-9E41-D8355EC9F19F}"/>
              </a:ext>
            </a:extLst>
          </p:cNvPr>
          <p:cNvPicPr>
            <a:picLocks noChangeAspect="1"/>
          </p:cNvPicPr>
          <p:nvPr/>
        </p:nvPicPr>
        <p:blipFill>
          <a:blip r:embed="rId8" cstate="print"/>
          <a:stretch>
            <a:fillRect/>
          </a:stretch>
        </p:blipFill>
        <p:spPr>
          <a:xfrm>
            <a:off x="289538" y="4318719"/>
            <a:ext cx="1303259" cy="1684419"/>
          </a:xfrm>
          <a:prstGeom prst="rect">
            <a:avLst/>
          </a:prstGeom>
        </p:spPr>
      </p:pic>
      <p:pic>
        <p:nvPicPr>
          <p:cNvPr id="14" name="Picture 13">
            <a:extLst>
              <a:ext uri="{FF2B5EF4-FFF2-40B4-BE49-F238E27FC236}">
                <a16:creationId xmlns="" xmlns:a16="http://schemas.microsoft.com/office/drawing/2014/main" id="{680DE377-B157-47EB-9F41-294A52CF110C}"/>
              </a:ext>
            </a:extLst>
          </p:cNvPr>
          <p:cNvPicPr>
            <a:picLocks noChangeAspect="1"/>
          </p:cNvPicPr>
          <p:nvPr/>
        </p:nvPicPr>
        <p:blipFill>
          <a:blip r:embed="rId9" cstate="print"/>
          <a:stretch>
            <a:fillRect/>
          </a:stretch>
        </p:blipFill>
        <p:spPr>
          <a:xfrm>
            <a:off x="4501286" y="2529002"/>
            <a:ext cx="1302823" cy="1676976"/>
          </a:xfrm>
          <a:prstGeom prst="rect">
            <a:avLst/>
          </a:prstGeom>
        </p:spPr>
      </p:pic>
      <p:pic>
        <p:nvPicPr>
          <p:cNvPr id="15" name="Picture 14">
            <a:extLst>
              <a:ext uri="{FF2B5EF4-FFF2-40B4-BE49-F238E27FC236}">
                <a16:creationId xmlns="" xmlns:a16="http://schemas.microsoft.com/office/drawing/2014/main" id="{1059CCF8-8141-4A6B-A56B-3B7ABAA3F66A}"/>
              </a:ext>
            </a:extLst>
          </p:cNvPr>
          <p:cNvPicPr>
            <a:picLocks noChangeAspect="1"/>
          </p:cNvPicPr>
          <p:nvPr/>
        </p:nvPicPr>
        <p:blipFill>
          <a:blip r:embed="rId10" cstate="print"/>
          <a:stretch>
            <a:fillRect/>
          </a:stretch>
        </p:blipFill>
        <p:spPr>
          <a:xfrm>
            <a:off x="3073968" y="2517912"/>
            <a:ext cx="1308178" cy="1680845"/>
          </a:xfrm>
          <a:prstGeom prst="rect">
            <a:avLst/>
          </a:prstGeom>
        </p:spPr>
      </p:pic>
      <p:pic>
        <p:nvPicPr>
          <p:cNvPr id="16" name="Picture 15">
            <a:extLst>
              <a:ext uri="{FF2B5EF4-FFF2-40B4-BE49-F238E27FC236}">
                <a16:creationId xmlns="" xmlns:a16="http://schemas.microsoft.com/office/drawing/2014/main" id="{7A0EE7EE-1D8B-401A-9A55-1C588980AEA7}"/>
              </a:ext>
            </a:extLst>
          </p:cNvPr>
          <p:cNvPicPr>
            <a:picLocks noChangeAspect="1"/>
          </p:cNvPicPr>
          <p:nvPr/>
        </p:nvPicPr>
        <p:blipFill>
          <a:blip r:embed="rId11" cstate="print"/>
          <a:stretch>
            <a:fillRect/>
          </a:stretch>
        </p:blipFill>
        <p:spPr>
          <a:xfrm>
            <a:off x="1695923" y="2527531"/>
            <a:ext cx="1308178" cy="1694996"/>
          </a:xfrm>
          <a:prstGeom prst="rect">
            <a:avLst/>
          </a:prstGeom>
        </p:spPr>
      </p:pic>
      <p:pic>
        <p:nvPicPr>
          <p:cNvPr id="17" name="Picture 16">
            <a:extLst>
              <a:ext uri="{FF2B5EF4-FFF2-40B4-BE49-F238E27FC236}">
                <a16:creationId xmlns="" xmlns:a16="http://schemas.microsoft.com/office/drawing/2014/main" id="{49B8C7FC-7959-4E2C-AE3D-4402DCBCCD76}"/>
              </a:ext>
            </a:extLst>
          </p:cNvPr>
          <p:cNvPicPr>
            <a:picLocks noChangeAspect="1"/>
          </p:cNvPicPr>
          <p:nvPr/>
        </p:nvPicPr>
        <p:blipFill>
          <a:blip r:embed="rId12" cstate="print"/>
          <a:stretch>
            <a:fillRect/>
          </a:stretch>
        </p:blipFill>
        <p:spPr>
          <a:xfrm>
            <a:off x="270379" y="2532215"/>
            <a:ext cx="1308176" cy="1684422"/>
          </a:xfrm>
          <a:prstGeom prst="rect">
            <a:avLst/>
          </a:prstGeom>
        </p:spPr>
      </p:pic>
      <p:pic>
        <p:nvPicPr>
          <p:cNvPr id="18" name="Picture 17">
            <a:extLst>
              <a:ext uri="{FF2B5EF4-FFF2-40B4-BE49-F238E27FC236}">
                <a16:creationId xmlns="" xmlns:a16="http://schemas.microsoft.com/office/drawing/2014/main" id="{3580CE81-2D02-41C1-85AA-13DA78ADEF07}"/>
              </a:ext>
            </a:extLst>
          </p:cNvPr>
          <p:cNvPicPr>
            <a:picLocks noChangeAspect="1"/>
          </p:cNvPicPr>
          <p:nvPr/>
        </p:nvPicPr>
        <p:blipFill>
          <a:blip r:embed="rId13" cstate="print"/>
          <a:stretch>
            <a:fillRect/>
          </a:stretch>
        </p:blipFill>
        <p:spPr>
          <a:xfrm>
            <a:off x="4461379" y="765312"/>
            <a:ext cx="1302825" cy="1684421"/>
          </a:xfrm>
          <a:prstGeom prst="rect">
            <a:avLst/>
          </a:prstGeom>
        </p:spPr>
      </p:pic>
      <p:pic>
        <p:nvPicPr>
          <p:cNvPr id="21" name="Picture 20">
            <a:extLst>
              <a:ext uri="{FF2B5EF4-FFF2-40B4-BE49-F238E27FC236}">
                <a16:creationId xmlns="" xmlns:a16="http://schemas.microsoft.com/office/drawing/2014/main" id="{28065D69-13FA-43EB-BE96-B4A30B00FF51}"/>
              </a:ext>
            </a:extLst>
          </p:cNvPr>
          <p:cNvPicPr>
            <a:picLocks noChangeAspect="1"/>
          </p:cNvPicPr>
          <p:nvPr/>
        </p:nvPicPr>
        <p:blipFill>
          <a:blip r:embed="rId14" cstate="print"/>
          <a:stretch>
            <a:fillRect/>
          </a:stretch>
        </p:blipFill>
        <p:spPr>
          <a:xfrm>
            <a:off x="3089826" y="762000"/>
            <a:ext cx="1292073" cy="1669962"/>
          </a:xfrm>
          <a:prstGeom prst="rect">
            <a:avLst/>
          </a:prstGeom>
        </p:spPr>
      </p:pic>
      <p:pic>
        <p:nvPicPr>
          <p:cNvPr id="22" name="Picture 21">
            <a:extLst>
              <a:ext uri="{FF2B5EF4-FFF2-40B4-BE49-F238E27FC236}">
                <a16:creationId xmlns="" xmlns:a16="http://schemas.microsoft.com/office/drawing/2014/main" id="{5ADC70A0-78D2-4BEA-A368-D130FCD551AE}"/>
              </a:ext>
            </a:extLst>
          </p:cNvPr>
          <p:cNvPicPr>
            <a:picLocks noChangeAspect="1"/>
          </p:cNvPicPr>
          <p:nvPr/>
        </p:nvPicPr>
        <p:blipFill>
          <a:blip r:embed="rId15" cstate="print"/>
          <a:stretch>
            <a:fillRect/>
          </a:stretch>
        </p:blipFill>
        <p:spPr>
          <a:xfrm>
            <a:off x="1676400" y="762000"/>
            <a:ext cx="1288860" cy="1669964"/>
          </a:xfrm>
          <a:prstGeom prst="rect">
            <a:avLst/>
          </a:prstGeom>
        </p:spPr>
      </p:pic>
      <p:pic>
        <p:nvPicPr>
          <p:cNvPr id="23" name="Picture 22">
            <a:extLst>
              <a:ext uri="{FF2B5EF4-FFF2-40B4-BE49-F238E27FC236}">
                <a16:creationId xmlns="" xmlns:a16="http://schemas.microsoft.com/office/drawing/2014/main" id="{5235FF7B-7F86-423C-8CC3-42BF3F7E92F8}"/>
              </a:ext>
            </a:extLst>
          </p:cNvPr>
          <p:cNvPicPr>
            <a:picLocks noChangeAspect="1"/>
          </p:cNvPicPr>
          <p:nvPr/>
        </p:nvPicPr>
        <p:blipFill>
          <a:blip r:embed="rId16" cstate="print"/>
          <a:stretch>
            <a:fillRect/>
          </a:stretch>
        </p:blipFill>
        <p:spPr>
          <a:xfrm>
            <a:off x="270379" y="781745"/>
            <a:ext cx="1279426" cy="1655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5304" t="24853" r="6296" b="13514"/>
          <a:stretch>
            <a:fillRect/>
          </a:stretch>
        </p:blipFill>
        <p:spPr bwMode="auto">
          <a:xfrm>
            <a:off x="68240" y="1858182"/>
            <a:ext cx="11165139" cy="4934835"/>
          </a:xfrm>
          <a:prstGeom prst="rect">
            <a:avLst/>
          </a:prstGeom>
          <a:noFill/>
          <a:ln w="9525">
            <a:noFill/>
            <a:miter lim="800000"/>
            <a:headEnd/>
            <a:tailEnd/>
          </a:ln>
          <a:effectLst/>
        </p:spPr>
      </p:pic>
      <p:sp>
        <p:nvSpPr>
          <p:cNvPr id="2" name="Title 1"/>
          <p:cNvSpPr>
            <a:spLocks noGrp="1"/>
          </p:cNvSpPr>
          <p:nvPr>
            <p:ph type="title"/>
          </p:nvPr>
        </p:nvSpPr>
        <p:spPr>
          <a:xfrm>
            <a:off x="865496" y="1008416"/>
            <a:ext cx="6370320" cy="852488"/>
          </a:xfrm>
        </p:spPr>
        <p:txBody>
          <a:bodyPr>
            <a:noAutofit/>
          </a:bodyPr>
          <a:lstStyle/>
          <a:p>
            <a:r>
              <a:rPr lang="en-US" sz="3200" b="1" dirty="0" smtClean="0">
                <a:solidFill>
                  <a:srgbClr val="0432FF"/>
                </a:solidFill>
                <a:latin typeface="Arial" pitchFamily="34" charset="0"/>
                <a:ea typeface="Helvetica" charset="0"/>
                <a:cs typeface="Arial" pitchFamily="34" charset="0"/>
              </a:rPr>
              <a:t>Teachers I-III Summary</a:t>
            </a:r>
            <a:endParaRPr lang="en-US" sz="3200" b="1" dirty="0">
              <a:solidFill>
                <a:srgbClr val="0432FF"/>
              </a:solidFill>
              <a:latin typeface="Arial" pitchFamily="34" charset="0"/>
              <a:ea typeface="Helvetica"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101" y="13281"/>
            <a:ext cx="3307307" cy="2632856"/>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9566999" y="855693"/>
            <a:ext cx="1761916" cy="745899"/>
          </a:xfrm>
          <a:prstGeom prst="rect">
            <a:avLst/>
          </a:prstGeom>
        </p:spPr>
      </p:pic>
      <p:pic>
        <p:nvPicPr>
          <p:cNvPr id="9" name="Picture 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6769285" y="2511635"/>
            <a:ext cx="1352028" cy="572375"/>
          </a:xfrm>
          <a:prstGeom prst="rect">
            <a:avLst/>
          </a:prstGeom>
        </p:spPr>
      </p:pic>
      <p:sp>
        <p:nvSpPr>
          <p:cNvPr id="5" name="Rectangle 4"/>
          <p:cNvSpPr/>
          <p:nvPr/>
        </p:nvSpPr>
        <p:spPr>
          <a:xfrm>
            <a:off x="7820073" y="2605192"/>
            <a:ext cx="3413305" cy="3331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21EEA016-CD62-4AC3-9F79-3C4B2D585173}"/>
              </a:ext>
            </a:extLst>
          </p:cNvPr>
          <p:cNvPicPr>
            <a:picLocks noChangeAspect="1"/>
          </p:cNvPicPr>
          <p:nvPr/>
        </p:nvPicPr>
        <p:blipFill>
          <a:blip r:embed="rId6"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extLst>
      <p:ext uri="{BB962C8B-B14F-4D97-AF65-F5344CB8AC3E}">
        <p14:creationId xmlns:p14="http://schemas.microsoft.com/office/powerpoint/2010/main" val="18320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13846" t="24067" r="4443" b="12758"/>
          <a:stretch>
            <a:fillRect/>
          </a:stretch>
        </p:blipFill>
        <p:spPr bwMode="auto">
          <a:xfrm>
            <a:off x="212209" y="2166796"/>
            <a:ext cx="10411823" cy="4525856"/>
          </a:xfrm>
          <a:prstGeom prst="rect">
            <a:avLst/>
          </a:prstGeom>
          <a:noFill/>
          <a:ln w="9525">
            <a:noFill/>
            <a:miter lim="800000"/>
            <a:headEnd/>
            <a:tailEnd/>
          </a:ln>
          <a:effectLst/>
        </p:spPr>
      </p:pic>
      <p:sp>
        <p:nvSpPr>
          <p:cNvPr id="2" name="Title 1"/>
          <p:cNvSpPr>
            <a:spLocks noGrp="1"/>
          </p:cNvSpPr>
          <p:nvPr>
            <p:ph type="title"/>
          </p:nvPr>
        </p:nvSpPr>
        <p:spPr>
          <a:xfrm>
            <a:off x="838200" y="1117600"/>
            <a:ext cx="6370320" cy="852488"/>
          </a:xfrm>
        </p:spPr>
        <p:txBody>
          <a:bodyPr>
            <a:noAutofit/>
          </a:bodyPr>
          <a:lstStyle/>
          <a:p>
            <a:r>
              <a:rPr lang="en-US" sz="3200" b="1" dirty="0" smtClean="0">
                <a:solidFill>
                  <a:srgbClr val="0432FF"/>
                </a:solidFill>
                <a:latin typeface="Arial" pitchFamily="34" charset="0"/>
                <a:ea typeface="Helvetica" charset="0"/>
                <a:cs typeface="Arial" pitchFamily="34" charset="0"/>
              </a:rPr>
              <a:t>Master Teachers Summary</a:t>
            </a:r>
            <a:endParaRPr lang="en-US" sz="3200" b="1" dirty="0">
              <a:solidFill>
                <a:srgbClr val="0432FF"/>
              </a:solidFill>
              <a:latin typeface="Arial" pitchFamily="34" charset="0"/>
              <a:ea typeface="Helvetica"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705" y="26928"/>
            <a:ext cx="3752295" cy="2987099"/>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9429333" y="1548521"/>
            <a:ext cx="1625355" cy="688087"/>
          </a:xfrm>
          <a:prstGeom prst="rect">
            <a:avLst/>
          </a:prstGeom>
        </p:spPr>
      </p:pic>
      <p:pic>
        <p:nvPicPr>
          <p:cNvPr id="9" name="Picture 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6734769" y="2784143"/>
            <a:ext cx="1216364" cy="677173"/>
          </a:xfrm>
          <a:prstGeom prst="rect">
            <a:avLst/>
          </a:prstGeom>
        </p:spPr>
      </p:pic>
      <p:sp>
        <p:nvSpPr>
          <p:cNvPr id="10" name="Rectangle 9"/>
          <p:cNvSpPr/>
          <p:nvPr/>
        </p:nvSpPr>
        <p:spPr>
          <a:xfrm>
            <a:off x="7651371" y="2973083"/>
            <a:ext cx="2993881" cy="29363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a:extLst>
              <a:ext uri="{FF2B5EF4-FFF2-40B4-BE49-F238E27FC236}">
                <a16:creationId xmlns="" xmlns:a16="http://schemas.microsoft.com/office/drawing/2014/main" id="{21EEA016-CD62-4AC3-9F79-3C4B2D585173}"/>
              </a:ext>
            </a:extLst>
          </p:cNvPr>
          <p:cNvPicPr>
            <a:picLocks noChangeAspect="1"/>
          </p:cNvPicPr>
          <p:nvPr/>
        </p:nvPicPr>
        <p:blipFill>
          <a:blip r:embed="rId6"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extLst>
      <p:ext uri="{BB962C8B-B14F-4D97-AF65-F5344CB8AC3E}">
        <p14:creationId xmlns:p14="http://schemas.microsoft.com/office/powerpoint/2010/main" val="105272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18671" t="24359" r="32134" b="16231"/>
          <a:stretch>
            <a:fillRect/>
          </a:stretch>
        </p:blipFill>
        <p:spPr bwMode="auto">
          <a:xfrm>
            <a:off x="0" y="576185"/>
            <a:ext cx="8358692" cy="5675282"/>
          </a:xfrm>
          <a:prstGeom prst="rect">
            <a:avLst/>
          </a:prstGeom>
          <a:noFill/>
          <a:ln w="9525">
            <a:noFill/>
            <a:miter lim="800000"/>
            <a:headEnd/>
            <a:tailEnd/>
          </a:ln>
          <a:effectLst/>
        </p:spPr>
      </p:pic>
      <p:sp>
        <p:nvSpPr>
          <p:cNvPr id="2" name="Title 1"/>
          <p:cNvSpPr>
            <a:spLocks noGrp="1"/>
          </p:cNvSpPr>
          <p:nvPr>
            <p:ph type="ctrTitle"/>
          </p:nvPr>
        </p:nvSpPr>
        <p:spPr>
          <a:xfrm>
            <a:off x="8358692" y="1228301"/>
            <a:ext cx="3926541" cy="2616677"/>
          </a:xfrm>
        </p:spPr>
        <p:txBody>
          <a:bodyPr>
            <a:noAutofit/>
          </a:bodyPr>
          <a:lstStyle/>
          <a:p>
            <a:pPr algn="l"/>
            <a:r>
              <a:rPr lang="en-US" sz="2000" b="1" dirty="0" smtClean="0">
                <a:solidFill>
                  <a:srgbClr val="7030A0"/>
                </a:solidFill>
                <a:latin typeface="Arial" pitchFamily="34" charset="0"/>
                <a:ea typeface="Helvetica" charset="0"/>
                <a:cs typeface="Arial" pitchFamily="34" charset="0"/>
              </a:rPr>
              <a:t>Very High:</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5.1 (Plus Factor)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2.2 (Management of behavior)</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3.2 (Collegial discussion)</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b="1" dirty="0" smtClean="0">
                <a:solidFill>
                  <a:schemeClr val="accent6"/>
                </a:solidFill>
                <a:latin typeface="Arial" pitchFamily="34" charset="0"/>
                <a:ea typeface="Helvetica" charset="0"/>
                <a:cs typeface="Arial" pitchFamily="34" charset="0"/>
              </a:rPr>
              <a:t>High:</a:t>
            </a:r>
            <a:r>
              <a:rPr lang="en-US" sz="2000" dirty="0" smtClean="0">
                <a:solidFill>
                  <a:schemeClr val="accent6"/>
                </a:solidFill>
                <a:latin typeface="Arial" pitchFamily="34" charset="0"/>
                <a:ea typeface="Helvetica" charset="0"/>
                <a:cs typeface="Arial" pitchFamily="34" charset="0"/>
              </a:rPr>
              <a:t/>
            </a:r>
            <a:br>
              <a:rPr lang="en-US" sz="2000" dirty="0" smtClean="0">
                <a:solidFill>
                  <a:schemeClr val="accent6"/>
                </a:solidFill>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1.1 (Content Knowledge and  Pedagogy)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4.3 (Communication to key stakeholders);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4.2 (Monitoring and Evaluation);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2.1 (Classroom structure and activities) </a:t>
            </a:r>
            <a:endParaRPr lang="en-US" sz="2000" dirty="0">
              <a:latin typeface="Arial" pitchFamily="34" charset="0"/>
              <a:ea typeface="Helvetica" charset="0"/>
              <a:cs typeface="Arial" pitchFamily="34" charset="0"/>
            </a:endParaRPr>
          </a:p>
        </p:txBody>
      </p:sp>
      <p:sp>
        <p:nvSpPr>
          <p:cNvPr id="10" name="Title 1"/>
          <p:cNvSpPr txBox="1">
            <a:spLocks/>
          </p:cNvSpPr>
          <p:nvPr/>
        </p:nvSpPr>
        <p:spPr>
          <a:xfrm>
            <a:off x="8358692" y="3950143"/>
            <a:ext cx="3711387" cy="26448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smtClean="0">
                <a:solidFill>
                  <a:srgbClr val="FF0000"/>
                </a:solidFill>
                <a:latin typeface="Arial" pitchFamily="34" charset="0"/>
                <a:ea typeface="Helvetica" charset="0"/>
                <a:cs typeface="Arial" pitchFamily="34" charset="0"/>
              </a:rPr>
              <a:t>Moderate: </a:t>
            </a:r>
          </a:p>
          <a:p>
            <a:pPr algn="l"/>
            <a:r>
              <a:rPr lang="en-US" sz="2000" dirty="0" smtClean="0">
                <a:latin typeface="Arial" pitchFamily="34" charset="0"/>
                <a:ea typeface="Helvetica" charset="0"/>
                <a:cs typeface="Arial" pitchFamily="34" charset="0"/>
              </a:rPr>
              <a:t>3.3(Teaching and Learning Resources)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2.3 (Differentiated teaching strategies) </a:t>
            </a:r>
          </a:p>
          <a:p>
            <a:pPr algn="l"/>
            <a:endParaRPr lang="en-US" sz="1050" b="1" dirty="0" smtClean="0">
              <a:solidFill>
                <a:srgbClr val="0432FF"/>
              </a:solidFill>
              <a:latin typeface="Arial" pitchFamily="34" charset="0"/>
              <a:ea typeface="Helvetica" charset="0"/>
              <a:cs typeface="Arial" pitchFamily="34" charset="0"/>
            </a:endParaRPr>
          </a:p>
          <a:p>
            <a:pPr algn="l"/>
            <a:r>
              <a:rPr lang="en-US" sz="2000" b="1" dirty="0" smtClean="0">
                <a:solidFill>
                  <a:srgbClr val="0432FF"/>
                </a:solidFill>
                <a:latin typeface="Arial" pitchFamily="34" charset="0"/>
                <a:ea typeface="Helvetica" charset="0"/>
                <a:cs typeface="Arial" pitchFamily="34" charset="0"/>
              </a:rPr>
              <a:t>Low: </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4.1 (Diagnostic, formative and summative assessment strategies) </a:t>
            </a:r>
          </a:p>
        </p:txBody>
      </p:sp>
      <p:sp>
        <p:nvSpPr>
          <p:cNvPr id="4" name="Rectangle 3"/>
          <p:cNvSpPr/>
          <p:nvPr/>
        </p:nvSpPr>
        <p:spPr>
          <a:xfrm>
            <a:off x="4630131" y="1077047"/>
            <a:ext cx="1866203" cy="279699"/>
          </a:xfrm>
          <a:prstGeom prst="rec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18204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98"/>
          <p:cNvSpPr txBox="1">
            <a:spLocks noGrp="1"/>
          </p:cNvSpPr>
          <p:nvPr>
            <p:ph type="title"/>
          </p:nvPr>
        </p:nvSpPr>
        <p:spPr>
          <a:xfrm>
            <a:off x="838200" y="304800"/>
            <a:ext cx="10515600" cy="838200"/>
          </a:xfrm>
          <a:prstGeom prst="rect">
            <a:avLst/>
          </a:prstGeom>
          <a:extLst>
            <a:ext uri="{C572A759-6A51-4108-AA02-DFA0A04FC94B}">
              <ma14:wrappingTextBoxFlag xmlns="" xmlns:ma14="http://schemas.microsoft.com/office/mac/drawingml/2011/main" val="1"/>
            </a:ext>
          </a:extLst>
        </p:spPr>
        <p:txBody>
          <a:bodyPr/>
          <a:lstStyle>
            <a:lvl1pPr algn="ctr">
              <a:defRPr sz="4000" b="1">
                <a:solidFill>
                  <a:srgbClr val="000000"/>
                </a:solidFill>
                <a:latin typeface="Trebuchet MS"/>
                <a:ea typeface="Trebuchet MS"/>
                <a:cs typeface="Trebuchet MS"/>
                <a:sym typeface="Trebuchet MS"/>
              </a:defRPr>
            </a:lvl1pPr>
            <a:lvl2pPr algn="ctr">
              <a:defRPr sz="4400">
                <a:solidFill>
                  <a:srgbClr val="FFFFFF"/>
                </a:solidFill>
                <a:latin typeface="Bookman Old Style"/>
                <a:ea typeface="Bookman Old Style"/>
                <a:cs typeface="Bookman Old Style"/>
                <a:sym typeface="Bookman Old Style"/>
              </a:defRPr>
            </a:lvl2pPr>
            <a:lvl3pPr algn="ctr">
              <a:defRPr sz="4400">
                <a:solidFill>
                  <a:srgbClr val="FFFFFF"/>
                </a:solidFill>
                <a:latin typeface="Bookman Old Style"/>
                <a:ea typeface="Bookman Old Style"/>
                <a:cs typeface="Bookman Old Style"/>
                <a:sym typeface="Bookman Old Style"/>
              </a:defRPr>
            </a:lvl3pPr>
            <a:lvl4pPr algn="ctr">
              <a:defRPr sz="4400">
                <a:solidFill>
                  <a:srgbClr val="FFFFFF"/>
                </a:solidFill>
                <a:latin typeface="Bookman Old Style"/>
                <a:ea typeface="Bookman Old Style"/>
                <a:cs typeface="Bookman Old Style"/>
                <a:sym typeface="Bookman Old Style"/>
              </a:defRPr>
            </a:lvl4pPr>
            <a:lvl5pPr algn="ctr">
              <a:defRPr sz="4400">
                <a:solidFill>
                  <a:srgbClr val="FFFFFF"/>
                </a:solidFill>
                <a:latin typeface="Bookman Old Style"/>
                <a:ea typeface="Bookman Old Style"/>
                <a:cs typeface="Bookman Old Style"/>
                <a:sym typeface="Bookman Old Style"/>
              </a:defRPr>
            </a:lvl5pPr>
            <a:lvl6pPr indent="457200" algn="ctr">
              <a:defRPr sz="4400">
                <a:solidFill>
                  <a:srgbClr val="FFFFFF"/>
                </a:solidFill>
                <a:latin typeface="Bookman Old Style"/>
                <a:ea typeface="Bookman Old Style"/>
                <a:cs typeface="Bookman Old Style"/>
                <a:sym typeface="Bookman Old Style"/>
              </a:defRPr>
            </a:lvl6pPr>
            <a:lvl7pPr indent="914400" algn="ctr">
              <a:defRPr sz="4400">
                <a:solidFill>
                  <a:srgbClr val="FFFFFF"/>
                </a:solidFill>
                <a:latin typeface="Bookman Old Style"/>
                <a:ea typeface="Bookman Old Style"/>
                <a:cs typeface="Bookman Old Style"/>
                <a:sym typeface="Bookman Old Style"/>
              </a:defRPr>
            </a:lvl7pPr>
            <a:lvl8pPr indent="1371600" algn="ctr">
              <a:defRPr sz="4400">
                <a:solidFill>
                  <a:srgbClr val="FFFFFF"/>
                </a:solidFill>
                <a:latin typeface="Bookman Old Style"/>
                <a:ea typeface="Bookman Old Style"/>
                <a:cs typeface="Bookman Old Style"/>
                <a:sym typeface="Bookman Old Style"/>
              </a:defRPr>
            </a:lvl8pPr>
            <a:lvl9pPr indent="1828800" algn="ctr">
              <a:defRPr sz="4400">
                <a:solidFill>
                  <a:srgbClr val="FFFFFF"/>
                </a:solidFill>
                <a:latin typeface="Bookman Old Style"/>
                <a:ea typeface="Bookman Old Style"/>
                <a:cs typeface="Bookman Old Style"/>
                <a:sym typeface="Bookman Old Style"/>
              </a:defRPr>
            </a:lvl9pPr>
          </a:lstStyle>
          <a:p>
            <a:pPr>
              <a:defRPr sz="1800" b="0"/>
            </a:pPr>
            <a:r>
              <a:rPr lang="en-US" sz="3600" dirty="0">
                <a:ln w="22225">
                  <a:solidFill>
                    <a:srgbClr val="FF0000"/>
                  </a:solidFill>
                  <a:prstDash val="solid"/>
                </a:ln>
                <a:solidFill>
                  <a:srgbClr val="FF0000"/>
                </a:solidFill>
              </a:rPr>
              <a:t>Session Objectives</a:t>
            </a:r>
          </a:p>
        </p:txBody>
      </p:sp>
      <p:sp>
        <p:nvSpPr>
          <p:cNvPr id="6" name="Rectangle 5"/>
          <p:cNvSpPr/>
          <p:nvPr/>
        </p:nvSpPr>
        <p:spPr>
          <a:xfrm>
            <a:off x="685800" y="1295400"/>
            <a:ext cx="11125200" cy="4955203"/>
          </a:xfrm>
          <a:prstGeom prst="rect">
            <a:avLst/>
          </a:prstGeom>
        </p:spPr>
        <p:txBody>
          <a:bodyPr wrap="square">
            <a:spAutoFit/>
          </a:bodyPr>
          <a:lstStyle/>
          <a:p>
            <a:pPr marL="457200" indent="-457200">
              <a:buFont typeface="Arial" panose="020B0604020202020204" pitchFamily="34" charset="0"/>
              <a:buChar char="•"/>
              <a:defRPr sz="1800"/>
            </a:pPr>
            <a:r>
              <a:rPr lang="en-US" sz="3600" dirty="0">
                <a:latin typeface="Adobe Gothic Std B" panose="020B0800000000000000" pitchFamily="34" charset="-128"/>
                <a:ea typeface="Adobe Gothic Std B" panose="020B0800000000000000" pitchFamily="34" charset="-128"/>
              </a:rPr>
              <a:t>Discuss the alignment of the PPST resource package to the other systems;</a:t>
            </a:r>
          </a:p>
          <a:p>
            <a:pPr marL="174811" indent="-174811">
              <a:defRPr sz="1800"/>
            </a:pPr>
            <a:endParaRPr lang="en-US" sz="1400" dirty="0">
              <a:latin typeface="Adobe Gothic Std B" panose="020B0800000000000000" pitchFamily="34" charset="-128"/>
              <a:ea typeface="Adobe Gothic Std B" panose="020B0800000000000000" pitchFamily="34" charset="-128"/>
            </a:endParaRPr>
          </a:p>
          <a:p>
            <a:pPr marL="457200" indent="-457200">
              <a:buFont typeface="Arial" panose="020B0604020202020204" pitchFamily="34" charset="0"/>
              <a:buChar char="•"/>
              <a:defRPr sz="1800"/>
            </a:pPr>
            <a:r>
              <a:rPr lang="en-US" sz="3600" dirty="0">
                <a:latin typeface="Adobe Gothic Std B" panose="020B0800000000000000" pitchFamily="34" charset="-128"/>
                <a:ea typeface="Adobe Gothic Std B" panose="020B0800000000000000" pitchFamily="34" charset="-128"/>
              </a:rPr>
              <a:t>Propose measures  that schools have to implement to ensure that </a:t>
            </a:r>
            <a:r>
              <a:rPr lang="en-US" sz="3600" dirty="0" smtClean="0">
                <a:latin typeface="Adobe Gothic Std B" panose="020B0800000000000000" pitchFamily="34" charset="-128"/>
                <a:ea typeface="Adobe Gothic Std B" panose="020B0800000000000000" pitchFamily="34" charset="-128"/>
              </a:rPr>
              <a:t>PPST resource package is utilized and integrated with other learning and development activities; and</a:t>
            </a:r>
          </a:p>
          <a:p>
            <a:pPr marL="457200" indent="-457200">
              <a:buFont typeface="Arial" panose="020B0604020202020204" pitchFamily="34" charset="0"/>
              <a:buChar char="•"/>
              <a:defRPr sz="1800"/>
            </a:pPr>
            <a:endParaRPr lang="en-US" sz="1400" dirty="0">
              <a:latin typeface="Adobe Gothic Std B" panose="020B0800000000000000" pitchFamily="34" charset="-128"/>
              <a:ea typeface="Adobe Gothic Std B" panose="020B0800000000000000" pitchFamily="34" charset="-128"/>
            </a:endParaRPr>
          </a:p>
          <a:p>
            <a:pPr marL="457200" indent="-457200">
              <a:buFont typeface="Arial" panose="020B0604020202020204" pitchFamily="34" charset="0"/>
              <a:buChar char="•"/>
              <a:defRPr sz="1800"/>
            </a:pPr>
            <a:r>
              <a:rPr lang="en-PH" sz="3600" dirty="0" smtClean="0">
                <a:latin typeface="Adobe Gothic Std B" panose="020B0800000000000000" pitchFamily="34" charset="-128"/>
                <a:ea typeface="Adobe Gothic Std B" panose="020B0800000000000000" pitchFamily="34" charset="-128"/>
              </a:rPr>
              <a:t>Display </a:t>
            </a:r>
            <a:r>
              <a:rPr lang="en-PH" sz="3600" dirty="0">
                <a:latin typeface="Adobe Gothic Std B" panose="020B0800000000000000" pitchFamily="34" charset="-128"/>
                <a:ea typeface="Adobe Gothic Std B" panose="020B0800000000000000" pitchFamily="34" charset="-128"/>
              </a:rPr>
              <a:t>sensitive awareness on the importance of </a:t>
            </a:r>
            <a:r>
              <a:rPr lang="en-PH" sz="3600" dirty="0" smtClean="0">
                <a:latin typeface="Adobe Gothic Std B" panose="020B0800000000000000" pitchFamily="34" charset="-128"/>
                <a:ea typeface="Adobe Gothic Std B" panose="020B0800000000000000" pitchFamily="34" charset="-128"/>
              </a:rPr>
              <a:t>PPST and its resource package.</a:t>
            </a:r>
            <a:endParaRPr lang="en-US" sz="3600" dirty="0">
              <a:latin typeface="Adobe Gothic Std B" panose="020B0800000000000000" pitchFamily="34" charset="-128"/>
              <a:ea typeface="Adobe Gothic Std B" panose="020B0800000000000000" pitchFamily="34" charset="-128"/>
            </a:endParaRPr>
          </a:p>
          <a:p>
            <a:pPr marL="174811" indent="-174811">
              <a:defRPr sz="1800"/>
            </a:pPr>
            <a:endParaRPr lang="en-US" sz="3600" dirty="0" smtClean="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618930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8776" t="24902" r="32344" b="15858"/>
          <a:stretch>
            <a:fillRect/>
          </a:stretch>
        </p:blipFill>
        <p:spPr bwMode="auto">
          <a:xfrm>
            <a:off x="40944" y="682388"/>
            <a:ext cx="8208771" cy="5593373"/>
          </a:xfrm>
          <a:prstGeom prst="rect">
            <a:avLst/>
          </a:prstGeom>
          <a:noFill/>
          <a:ln w="9525">
            <a:noFill/>
            <a:miter lim="800000"/>
            <a:headEnd/>
            <a:tailEnd/>
          </a:ln>
          <a:effectLst/>
        </p:spPr>
      </p:pic>
      <p:sp>
        <p:nvSpPr>
          <p:cNvPr id="5" name="Title 1"/>
          <p:cNvSpPr txBox="1">
            <a:spLocks/>
          </p:cNvSpPr>
          <p:nvPr/>
        </p:nvSpPr>
        <p:spPr>
          <a:xfrm>
            <a:off x="8218843" y="553463"/>
            <a:ext cx="3973158" cy="3044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900" b="1" dirty="0" smtClean="0">
                <a:solidFill>
                  <a:srgbClr val="7030A0"/>
                </a:solidFill>
                <a:latin typeface="Arial" pitchFamily="34" charset="0"/>
                <a:ea typeface="Helvetica" charset="0"/>
                <a:cs typeface="Arial" pitchFamily="34" charset="0"/>
              </a:rPr>
              <a:t>Very High:</a:t>
            </a:r>
            <a:r>
              <a:rPr lang="en-US" sz="1900" dirty="0" smtClean="0">
                <a:latin typeface="Arial" pitchFamily="34" charset="0"/>
                <a:ea typeface="Helvetica" charset="0"/>
                <a:cs typeface="Arial" pitchFamily="34" charset="0"/>
              </a:rPr>
              <a:t/>
            </a:r>
            <a:br>
              <a:rPr lang="en-US" sz="1900" dirty="0" smtClean="0">
                <a:latin typeface="Arial" pitchFamily="34" charset="0"/>
                <a:ea typeface="Helvetica" charset="0"/>
                <a:cs typeface="Arial" pitchFamily="34" charset="0"/>
              </a:rPr>
            </a:br>
            <a:r>
              <a:rPr lang="en-US" sz="1900" dirty="0" smtClean="0">
                <a:latin typeface="Arial" pitchFamily="34" charset="0"/>
                <a:ea typeface="Helvetica" charset="0"/>
                <a:cs typeface="Arial" pitchFamily="34" charset="0"/>
              </a:rPr>
              <a:t>3.3 (Teaching and Learning Resources)</a:t>
            </a:r>
          </a:p>
          <a:p>
            <a:r>
              <a:rPr lang="en-US" sz="1900" dirty="0" smtClean="0">
                <a:latin typeface="Arial" pitchFamily="34" charset="0"/>
                <a:ea typeface="Helvetica" charset="0"/>
                <a:cs typeface="Arial" pitchFamily="34" charset="0"/>
              </a:rPr>
              <a:t>1.2 (Literacy and Numeracy Strategies)</a:t>
            </a:r>
          </a:p>
          <a:p>
            <a:r>
              <a:rPr lang="en-US" sz="1900" dirty="0" smtClean="0">
                <a:latin typeface="Arial" pitchFamily="34" charset="0"/>
                <a:ea typeface="Helvetica" charset="0"/>
                <a:cs typeface="Arial" pitchFamily="34" charset="0"/>
              </a:rPr>
              <a:t>1.3 (Critical and creative thinking; HOTS) </a:t>
            </a:r>
          </a:p>
          <a:p>
            <a:r>
              <a:rPr lang="en-US" sz="1900" dirty="0" smtClean="0">
                <a:latin typeface="Arial" pitchFamily="34" charset="0"/>
                <a:ea typeface="Helvetica" charset="0"/>
                <a:cs typeface="Arial" pitchFamily="34" charset="0"/>
              </a:rPr>
              <a:t/>
            </a:r>
            <a:br>
              <a:rPr lang="en-US" sz="1900" dirty="0" smtClean="0">
                <a:latin typeface="Arial" pitchFamily="34" charset="0"/>
                <a:ea typeface="Helvetica" charset="0"/>
                <a:cs typeface="Arial" pitchFamily="34" charset="0"/>
              </a:rPr>
            </a:br>
            <a:r>
              <a:rPr lang="en-US" sz="1900" b="1" dirty="0" smtClean="0">
                <a:solidFill>
                  <a:srgbClr val="92D050"/>
                </a:solidFill>
                <a:latin typeface="Arial" pitchFamily="34" charset="0"/>
                <a:ea typeface="Helvetica" charset="0"/>
                <a:cs typeface="Arial" pitchFamily="34" charset="0"/>
              </a:rPr>
              <a:t>High:</a:t>
            </a:r>
            <a:r>
              <a:rPr lang="en-US" sz="1900" dirty="0" smtClean="0">
                <a:latin typeface="Arial" pitchFamily="34" charset="0"/>
                <a:ea typeface="Helvetica" charset="0"/>
                <a:cs typeface="Arial" pitchFamily="34" charset="0"/>
              </a:rPr>
              <a:t/>
            </a:r>
            <a:br>
              <a:rPr lang="en-US" sz="1900" dirty="0" smtClean="0">
                <a:latin typeface="Arial" pitchFamily="34" charset="0"/>
                <a:ea typeface="Helvetica" charset="0"/>
                <a:cs typeface="Arial" pitchFamily="34" charset="0"/>
              </a:rPr>
            </a:br>
            <a:r>
              <a:rPr lang="en-US" sz="1900" dirty="0" smtClean="0">
                <a:latin typeface="Arial" pitchFamily="34" charset="0"/>
                <a:ea typeface="Helvetica" charset="0"/>
                <a:cs typeface="Arial" pitchFamily="34" charset="0"/>
              </a:rPr>
              <a:t>4.1 (Diagnostic, formative and summative assessment strategies) </a:t>
            </a:r>
            <a:br>
              <a:rPr lang="en-US" sz="1900" dirty="0" smtClean="0">
                <a:latin typeface="Arial" pitchFamily="34" charset="0"/>
                <a:ea typeface="Helvetica" charset="0"/>
                <a:cs typeface="Arial" pitchFamily="34" charset="0"/>
              </a:rPr>
            </a:br>
            <a:r>
              <a:rPr lang="en-US" sz="1900" dirty="0" smtClean="0">
                <a:latin typeface="Arial" pitchFamily="34" charset="0"/>
                <a:ea typeface="Helvetica" charset="0"/>
                <a:cs typeface="Arial" pitchFamily="34" charset="0"/>
              </a:rPr>
              <a:t>2.3 (Differentiated teaching strategies)</a:t>
            </a:r>
          </a:p>
        </p:txBody>
      </p:sp>
      <p:sp>
        <p:nvSpPr>
          <p:cNvPr id="6" name="Title 1"/>
          <p:cNvSpPr txBox="1">
            <a:spLocks/>
          </p:cNvSpPr>
          <p:nvPr/>
        </p:nvSpPr>
        <p:spPr>
          <a:xfrm>
            <a:off x="8218842" y="4926844"/>
            <a:ext cx="4087906" cy="1943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dirty="0">
                <a:solidFill>
                  <a:srgbClr val="FF0000"/>
                </a:solidFill>
                <a:latin typeface="Arial" pitchFamily="34" charset="0"/>
                <a:ea typeface="Helvetica" charset="0"/>
                <a:cs typeface="Arial" pitchFamily="34" charset="0"/>
              </a:rPr>
              <a:t>Moderate: </a:t>
            </a:r>
          </a:p>
          <a:p>
            <a:pPr algn="l"/>
            <a:r>
              <a:rPr lang="en-US" sz="1900" dirty="0" smtClean="0">
                <a:latin typeface="Arial" pitchFamily="34" charset="0"/>
                <a:ea typeface="Helvetica" charset="0"/>
                <a:cs typeface="Arial" pitchFamily="34" charset="0"/>
              </a:rPr>
              <a:t>4.2 (Monitoring and Evaluation)</a:t>
            </a:r>
          </a:p>
          <a:p>
            <a:pPr algn="l"/>
            <a:r>
              <a:rPr lang="en-US" sz="1900" dirty="0" smtClean="0">
                <a:latin typeface="Arial" pitchFamily="34" charset="0"/>
                <a:ea typeface="Helvetica" charset="0"/>
                <a:cs typeface="Arial" pitchFamily="34" charset="0"/>
              </a:rPr>
              <a:t>3.2 (Collegial Discussion)</a:t>
            </a:r>
          </a:p>
          <a:p>
            <a:pPr algn="l"/>
            <a:r>
              <a:rPr lang="en-US" sz="1900" dirty="0" smtClean="0">
                <a:latin typeface="Arial" pitchFamily="34" charset="0"/>
                <a:ea typeface="Helvetica" charset="0"/>
                <a:cs typeface="Arial" pitchFamily="34" charset="0"/>
              </a:rPr>
              <a:t>1.1 (Content knowledge and pedagogy)</a:t>
            </a:r>
          </a:p>
          <a:p>
            <a:pPr algn="l"/>
            <a:endParaRPr lang="en-US" sz="1900" dirty="0" smtClean="0">
              <a:latin typeface="Arial" pitchFamily="34" charset="0"/>
              <a:ea typeface="Helvetica" charset="0"/>
              <a:cs typeface="Arial" pitchFamily="34" charset="0"/>
            </a:endParaRPr>
          </a:p>
          <a:p>
            <a:pPr algn="l"/>
            <a:r>
              <a:rPr lang="en-US" sz="1900" b="1" dirty="0" smtClean="0">
                <a:solidFill>
                  <a:srgbClr val="0432FF"/>
                </a:solidFill>
                <a:latin typeface="Arial" pitchFamily="34" charset="0"/>
                <a:ea typeface="Helvetica" charset="0"/>
                <a:cs typeface="Arial" pitchFamily="34" charset="0"/>
              </a:rPr>
              <a:t>Low: </a:t>
            </a:r>
            <a:r>
              <a:rPr lang="en-US" sz="1900" dirty="0" smtClean="0">
                <a:solidFill>
                  <a:srgbClr val="0432FF"/>
                </a:solidFill>
                <a:latin typeface="Arial" pitchFamily="34" charset="0"/>
                <a:ea typeface="Helvetica" charset="0"/>
                <a:cs typeface="Arial" pitchFamily="34" charset="0"/>
              </a:rPr>
              <a:t/>
            </a:r>
            <a:br>
              <a:rPr lang="en-US" sz="1900" dirty="0" smtClean="0">
                <a:solidFill>
                  <a:srgbClr val="0432FF"/>
                </a:solidFill>
                <a:latin typeface="Arial" pitchFamily="34" charset="0"/>
                <a:ea typeface="Helvetica" charset="0"/>
                <a:cs typeface="Arial" pitchFamily="34" charset="0"/>
              </a:rPr>
            </a:br>
            <a:r>
              <a:rPr lang="en-US" sz="1900" dirty="0" smtClean="0">
                <a:latin typeface="Arial" pitchFamily="34" charset="0"/>
                <a:ea typeface="Helvetica" charset="0"/>
                <a:cs typeface="Arial" pitchFamily="34" charset="0"/>
              </a:rPr>
              <a:t>3.1 (Planning and Management of curriculum)</a:t>
            </a:r>
          </a:p>
          <a:p>
            <a:pPr algn="l"/>
            <a:r>
              <a:rPr lang="en-US" sz="1900" dirty="0" smtClean="0">
                <a:latin typeface="Arial" pitchFamily="34" charset="0"/>
                <a:ea typeface="Helvetica" charset="0"/>
                <a:cs typeface="Arial" pitchFamily="34" charset="0"/>
              </a:rPr>
              <a:t>2.2 (Management of behavior)</a:t>
            </a:r>
          </a:p>
          <a:p>
            <a:pPr algn="l"/>
            <a:endParaRPr lang="en-US" sz="1900" dirty="0" smtClean="0">
              <a:latin typeface="Arial" pitchFamily="34" charset="0"/>
              <a:ea typeface="Helvetica" charset="0"/>
              <a:cs typeface="Arial" pitchFamily="34" charset="0"/>
            </a:endParaRPr>
          </a:p>
        </p:txBody>
      </p:sp>
      <p:sp>
        <p:nvSpPr>
          <p:cNvPr id="7" name="Rectangle 6"/>
          <p:cNvSpPr/>
          <p:nvPr/>
        </p:nvSpPr>
        <p:spPr>
          <a:xfrm>
            <a:off x="4772785" y="1180386"/>
            <a:ext cx="1467343" cy="248143"/>
          </a:xfrm>
          <a:prstGeom prst="rec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12669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l="21923" t="24813" r="23218" b="15858"/>
          <a:stretch>
            <a:fillRect/>
          </a:stretch>
        </p:blipFill>
        <p:spPr bwMode="auto">
          <a:xfrm>
            <a:off x="40943" y="825679"/>
            <a:ext cx="8843664" cy="5377218"/>
          </a:xfrm>
          <a:prstGeom prst="rect">
            <a:avLst/>
          </a:prstGeom>
          <a:noFill/>
          <a:ln w="9525">
            <a:noFill/>
            <a:miter lim="800000"/>
            <a:headEnd/>
            <a:tailEnd/>
          </a:ln>
          <a:effectLst/>
        </p:spPr>
      </p:pic>
      <p:sp>
        <p:nvSpPr>
          <p:cNvPr id="5" name="Title 1"/>
          <p:cNvSpPr txBox="1">
            <a:spLocks/>
          </p:cNvSpPr>
          <p:nvPr/>
        </p:nvSpPr>
        <p:spPr>
          <a:xfrm>
            <a:off x="8874665" y="332507"/>
            <a:ext cx="3317335" cy="3813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7030A0"/>
                </a:solidFill>
                <a:latin typeface="Arial" pitchFamily="34" charset="0"/>
                <a:ea typeface="Helvetica" charset="0"/>
                <a:cs typeface="Arial" pitchFamily="34" charset="0"/>
              </a:rPr>
              <a:t>Very High:</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5.1 (Plus Factor)</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3.1 (Planning and management of curriculum)</a:t>
            </a:r>
          </a:p>
          <a:p>
            <a:r>
              <a:rPr lang="en-US" sz="2000" dirty="0" smtClean="0">
                <a:latin typeface="Arial" pitchFamily="34" charset="0"/>
                <a:ea typeface="Helvetica" charset="0"/>
                <a:cs typeface="Arial" pitchFamily="34" charset="0"/>
              </a:rPr>
              <a:t>2.3 (Differentiated teaching strategies)</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b="1" dirty="0" smtClean="0">
                <a:solidFill>
                  <a:schemeClr val="accent6"/>
                </a:solidFill>
                <a:latin typeface="Arial" pitchFamily="34" charset="0"/>
                <a:ea typeface="Helvetica" charset="0"/>
                <a:cs typeface="Arial" pitchFamily="34" charset="0"/>
              </a:rPr>
              <a:t>High:</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2.1 (Classroom structure and </a:t>
            </a:r>
            <a:r>
              <a:rPr lang="en-US" sz="2000" dirty="0" err="1" smtClean="0">
                <a:latin typeface="Arial" pitchFamily="34" charset="0"/>
                <a:ea typeface="Helvetica" charset="0"/>
                <a:cs typeface="Arial" pitchFamily="34" charset="0"/>
              </a:rPr>
              <a:t>ativities</a:t>
            </a:r>
            <a:r>
              <a:rPr lang="en-US" sz="2000" dirty="0" smtClean="0">
                <a:latin typeface="Arial" pitchFamily="34" charset="0"/>
                <a:ea typeface="Helvetica" charset="0"/>
                <a:cs typeface="Arial" pitchFamily="34" charset="0"/>
              </a:rPr>
              <a:t>) </a:t>
            </a:r>
          </a:p>
          <a:p>
            <a:r>
              <a:rPr lang="en-US" sz="2000" dirty="0" smtClean="0">
                <a:latin typeface="Arial" pitchFamily="34" charset="0"/>
                <a:ea typeface="Helvetica" charset="0"/>
                <a:cs typeface="Arial" pitchFamily="34" charset="0"/>
              </a:rPr>
              <a:t>2.2 (Managing learner behavior) </a:t>
            </a:r>
          </a:p>
          <a:p>
            <a:r>
              <a:rPr lang="en-US" sz="2000" dirty="0" smtClean="0">
                <a:latin typeface="Arial" pitchFamily="34" charset="0"/>
                <a:ea typeface="Helvetica" charset="0"/>
                <a:cs typeface="Arial" pitchFamily="34" charset="0"/>
              </a:rPr>
              <a:t>4.3 (Communication to key stake holders);</a:t>
            </a:r>
          </a:p>
          <a:p>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endParaRPr lang="en-US" sz="2000" dirty="0">
              <a:latin typeface="Arial" pitchFamily="34" charset="0"/>
              <a:ea typeface="Helvetica" charset="0"/>
              <a:cs typeface="Arial" pitchFamily="34" charset="0"/>
            </a:endParaRPr>
          </a:p>
        </p:txBody>
      </p:sp>
      <p:sp>
        <p:nvSpPr>
          <p:cNvPr id="6" name="Title 1"/>
          <p:cNvSpPr txBox="1">
            <a:spLocks/>
          </p:cNvSpPr>
          <p:nvPr/>
        </p:nvSpPr>
        <p:spPr>
          <a:xfrm>
            <a:off x="8874665" y="4520299"/>
            <a:ext cx="3195414" cy="22967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smtClean="0">
                <a:solidFill>
                  <a:srgbClr val="FF0000"/>
                </a:solidFill>
                <a:latin typeface="Arial" pitchFamily="34" charset="0"/>
                <a:ea typeface="Helvetica" charset="0"/>
                <a:cs typeface="Arial" pitchFamily="34" charset="0"/>
              </a:rPr>
              <a:t>Moderate: </a:t>
            </a:r>
          </a:p>
          <a:p>
            <a:pPr algn="l"/>
            <a:r>
              <a:rPr lang="en-US" sz="2000" dirty="0" smtClean="0">
                <a:latin typeface="Arial" pitchFamily="34" charset="0"/>
                <a:ea typeface="Helvetica" charset="0"/>
                <a:cs typeface="Arial" pitchFamily="34" charset="0"/>
              </a:rPr>
              <a:t>4.2 (Monitoring and Evaluation)</a:t>
            </a:r>
          </a:p>
          <a:p>
            <a:pPr algn="l"/>
            <a:r>
              <a:rPr lang="en-US" sz="2000" dirty="0" smtClean="0">
                <a:latin typeface="Arial" pitchFamily="34" charset="0"/>
                <a:ea typeface="Helvetica" charset="0"/>
                <a:cs typeface="Arial" pitchFamily="34" charset="0"/>
              </a:rPr>
              <a:t>3.2 (Collegial discussion)</a:t>
            </a:r>
          </a:p>
          <a:p>
            <a:pPr algn="l"/>
            <a:r>
              <a:rPr lang="en-US" sz="2000" dirty="0" smtClean="0">
                <a:latin typeface="Arial" pitchFamily="34" charset="0"/>
                <a:ea typeface="Helvetica" charset="0"/>
                <a:cs typeface="Arial" pitchFamily="34" charset="0"/>
              </a:rPr>
              <a:t>3.3 (Teaching and Learning resources</a:t>
            </a:r>
          </a:p>
          <a:p>
            <a:pPr algn="l"/>
            <a:endParaRPr lang="en-US" sz="2000" dirty="0" smtClean="0">
              <a:latin typeface="Arial" pitchFamily="34" charset="0"/>
              <a:ea typeface="Helvetica" charset="0"/>
              <a:cs typeface="Arial" pitchFamily="34" charset="0"/>
            </a:endParaRPr>
          </a:p>
          <a:p>
            <a:pPr algn="l"/>
            <a:r>
              <a:rPr lang="en-US" sz="2000" b="1" dirty="0" smtClean="0">
                <a:solidFill>
                  <a:srgbClr val="0432FF"/>
                </a:solidFill>
                <a:latin typeface="Arial" pitchFamily="34" charset="0"/>
                <a:ea typeface="Helvetica" charset="0"/>
                <a:cs typeface="Arial" pitchFamily="34" charset="0"/>
              </a:rPr>
              <a:t>Low: </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1.2 (Collaborated Action research)</a:t>
            </a:r>
            <a:endParaRPr lang="en-US" sz="2000" dirty="0">
              <a:latin typeface="Arial" pitchFamily="34" charset="0"/>
              <a:ea typeface="Helvetica" charset="0"/>
              <a:cs typeface="Arial" pitchFamily="34" charset="0"/>
            </a:endParaRPr>
          </a:p>
        </p:txBody>
      </p:sp>
      <p:sp>
        <p:nvSpPr>
          <p:cNvPr id="7" name="Rectangle 6"/>
          <p:cNvSpPr/>
          <p:nvPr/>
        </p:nvSpPr>
        <p:spPr>
          <a:xfrm>
            <a:off x="5176033" y="1343772"/>
            <a:ext cx="2002689" cy="279699"/>
          </a:xfrm>
          <a:prstGeom prst="rec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186864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l="22133" t="27239" r="23218" b="12500"/>
          <a:stretch>
            <a:fillRect/>
          </a:stretch>
        </p:blipFill>
        <p:spPr bwMode="auto">
          <a:xfrm>
            <a:off x="27296" y="709687"/>
            <a:ext cx="8035962" cy="4981989"/>
          </a:xfrm>
          <a:prstGeom prst="rect">
            <a:avLst/>
          </a:prstGeom>
          <a:noFill/>
          <a:ln w="9525">
            <a:noFill/>
            <a:miter lim="800000"/>
            <a:headEnd/>
            <a:tailEnd/>
          </a:ln>
          <a:effectLst/>
        </p:spPr>
      </p:pic>
      <p:sp>
        <p:nvSpPr>
          <p:cNvPr id="5" name="Title 1"/>
          <p:cNvSpPr txBox="1">
            <a:spLocks/>
          </p:cNvSpPr>
          <p:nvPr/>
        </p:nvSpPr>
        <p:spPr>
          <a:xfrm>
            <a:off x="8035962" y="493895"/>
            <a:ext cx="4055633" cy="2420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7030A0"/>
                </a:solidFill>
                <a:latin typeface="Arial" pitchFamily="34" charset="0"/>
                <a:ea typeface="Helvetica" charset="0"/>
                <a:cs typeface="Arial" pitchFamily="34" charset="0"/>
              </a:rPr>
              <a:t>Very High:</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3.3 (Teaching and Learning Resources)</a:t>
            </a:r>
          </a:p>
          <a:p>
            <a:r>
              <a:rPr lang="en-US" sz="2000" dirty="0" smtClean="0">
                <a:latin typeface="Arial" pitchFamily="34" charset="0"/>
                <a:ea typeface="Helvetica" charset="0"/>
                <a:cs typeface="Arial" pitchFamily="34" charset="0"/>
              </a:rPr>
              <a:t>1.2 (Collaborated Action Research)</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b="1" dirty="0" smtClean="0">
                <a:solidFill>
                  <a:schemeClr val="accent6"/>
                </a:solidFill>
                <a:latin typeface="Arial" pitchFamily="34" charset="0"/>
                <a:ea typeface="Helvetica" charset="0"/>
                <a:cs typeface="Arial" pitchFamily="34" charset="0"/>
              </a:rPr>
              <a:t>High:</a:t>
            </a:r>
            <a:endParaRPr lang="en-US" sz="2000" dirty="0" smtClean="0">
              <a:solidFill>
                <a:schemeClr val="accent6"/>
              </a:solidFill>
              <a:latin typeface="Arial" pitchFamily="34" charset="0"/>
              <a:ea typeface="Helvetica" charset="0"/>
              <a:cs typeface="Arial" pitchFamily="34" charset="0"/>
            </a:endParaRPr>
          </a:p>
          <a:p>
            <a:r>
              <a:rPr lang="en-US" sz="2000" dirty="0" smtClean="0">
                <a:latin typeface="Arial" pitchFamily="34" charset="0"/>
                <a:ea typeface="Helvetica" charset="0"/>
                <a:cs typeface="Arial" pitchFamily="34" charset="0"/>
              </a:rPr>
              <a:t>4.1 (Diagnostic, formative and summative assessment strategies) </a:t>
            </a:r>
          </a:p>
          <a:p>
            <a:r>
              <a:rPr lang="en-US" sz="2000" dirty="0" smtClean="0">
                <a:latin typeface="Arial" pitchFamily="34" charset="0"/>
                <a:ea typeface="Helvetica" charset="0"/>
                <a:cs typeface="Arial" pitchFamily="34" charset="0"/>
              </a:rPr>
              <a:t>2.3 (Differentiated teaching strategies)</a:t>
            </a:r>
          </a:p>
        </p:txBody>
      </p:sp>
      <p:sp>
        <p:nvSpPr>
          <p:cNvPr id="6" name="Title 1"/>
          <p:cNvSpPr txBox="1">
            <a:spLocks/>
          </p:cNvSpPr>
          <p:nvPr/>
        </p:nvSpPr>
        <p:spPr>
          <a:xfrm>
            <a:off x="8102592" y="4285396"/>
            <a:ext cx="3781718" cy="2490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smtClean="0">
                <a:solidFill>
                  <a:srgbClr val="FF0000"/>
                </a:solidFill>
                <a:latin typeface="Arial" pitchFamily="34" charset="0"/>
                <a:ea typeface="Helvetica" charset="0"/>
                <a:cs typeface="Arial" pitchFamily="34" charset="0"/>
              </a:rPr>
              <a:t>Moderate: </a:t>
            </a:r>
          </a:p>
          <a:p>
            <a:pPr algn="l"/>
            <a:r>
              <a:rPr lang="en-US" sz="2000" dirty="0" smtClean="0">
                <a:latin typeface="Arial" pitchFamily="34" charset="0"/>
                <a:ea typeface="Helvetica" charset="0"/>
                <a:cs typeface="Arial" pitchFamily="34" charset="0"/>
              </a:rPr>
              <a:t>4.2 (Monitoring and evaluation)</a:t>
            </a:r>
          </a:p>
          <a:p>
            <a:pPr algn="l"/>
            <a:r>
              <a:rPr lang="en-US" sz="2000" dirty="0" smtClean="0">
                <a:latin typeface="Arial" pitchFamily="34" charset="0"/>
                <a:ea typeface="Helvetica" charset="0"/>
                <a:cs typeface="Arial" pitchFamily="34" charset="0"/>
              </a:rPr>
              <a:t>3.2 (Collegial discussion)</a:t>
            </a:r>
          </a:p>
          <a:p>
            <a:pPr algn="l"/>
            <a:r>
              <a:rPr lang="en-US" sz="2000" dirty="0" smtClean="0">
                <a:latin typeface="Arial" pitchFamily="34" charset="0"/>
                <a:ea typeface="Helvetica" charset="0"/>
                <a:cs typeface="Arial" pitchFamily="34" charset="0"/>
              </a:rPr>
              <a:t>1.1 (Content Knowledge and Pedagogy)</a:t>
            </a:r>
          </a:p>
          <a:p>
            <a:pPr algn="l"/>
            <a:r>
              <a:rPr lang="en-US" sz="2000" dirty="0" smtClean="0">
                <a:latin typeface="Arial" pitchFamily="34" charset="0"/>
                <a:ea typeface="Helvetica" charset="0"/>
                <a:cs typeface="Arial" pitchFamily="34" charset="0"/>
              </a:rPr>
              <a:t>5.1 (Plus Factor</a:t>
            </a:r>
          </a:p>
          <a:p>
            <a:pPr algn="l"/>
            <a:endParaRPr lang="en-US" sz="2000" dirty="0" smtClean="0">
              <a:solidFill>
                <a:srgbClr val="FF0000"/>
              </a:solidFill>
              <a:latin typeface="Arial" pitchFamily="34" charset="0"/>
              <a:ea typeface="Helvetica" charset="0"/>
              <a:cs typeface="Arial" pitchFamily="34" charset="0"/>
            </a:endParaRPr>
          </a:p>
          <a:p>
            <a:pPr algn="l"/>
            <a:r>
              <a:rPr lang="en-US" sz="2000" b="1" dirty="0" smtClean="0">
                <a:solidFill>
                  <a:srgbClr val="0432FF"/>
                </a:solidFill>
                <a:latin typeface="Arial" pitchFamily="34" charset="0"/>
                <a:ea typeface="Helvetica" charset="0"/>
                <a:cs typeface="Arial" pitchFamily="34" charset="0"/>
              </a:rPr>
              <a:t>Low: </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2.3 (Differentiated teaching strategies)</a:t>
            </a:r>
          </a:p>
          <a:p>
            <a:pPr algn="l"/>
            <a:r>
              <a:rPr lang="en-US" sz="2000" dirty="0" smtClean="0">
                <a:latin typeface="Arial" pitchFamily="34" charset="0"/>
                <a:ea typeface="Helvetica" charset="0"/>
                <a:cs typeface="Arial" pitchFamily="34" charset="0"/>
              </a:rPr>
              <a:t>2.2 (Managing learner behavior)</a:t>
            </a:r>
            <a:endParaRPr lang="en-US" sz="2000" dirty="0">
              <a:latin typeface="Arial" pitchFamily="34" charset="0"/>
              <a:ea typeface="Helvetica" charset="0"/>
              <a:cs typeface="Arial" pitchFamily="34" charset="0"/>
            </a:endParaRPr>
          </a:p>
        </p:txBody>
      </p:sp>
      <p:sp>
        <p:nvSpPr>
          <p:cNvPr id="7" name="Rectangle 6"/>
          <p:cNvSpPr/>
          <p:nvPr/>
        </p:nvSpPr>
        <p:spPr>
          <a:xfrm>
            <a:off x="4817185" y="1167437"/>
            <a:ext cx="1597262" cy="275396"/>
          </a:xfrm>
          <a:prstGeom prst="rec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11688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oemi\Desktop\DP.jpg"/>
          <p:cNvPicPr>
            <a:picLocks noChangeAspect="1" noChangeArrowheads="1"/>
          </p:cNvPicPr>
          <p:nvPr/>
        </p:nvPicPr>
        <p:blipFill>
          <a:blip r:embed="rId2"/>
          <a:srcRect/>
          <a:stretch>
            <a:fillRect/>
          </a:stretch>
        </p:blipFill>
        <p:spPr bwMode="auto">
          <a:xfrm>
            <a:off x="228600" y="207046"/>
            <a:ext cx="11693835" cy="6422354"/>
          </a:xfrm>
          <a:prstGeom prst="rect">
            <a:avLst/>
          </a:prstGeom>
          <a:noFill/>
        </p:spPr>
      </p:pic>
      <p:sp>
        <p:nvSpPr>
          <p:cNvPr id="5" name="Rectangle 4"/>
          <p:cNvSpPr/>
          <p:nvPr/>
        </p:nvSpPr>
        <p:spPr>
          <a:xfrm>
            <a:off x="4953000" y="3867150"/>
            <a:ext cx="22098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Rectangle 5"/>
          <p:cNvSpPr/>
          <p:nvPr/>
        </p:nvSpPr>
        <p:spPr>
          <a:xfrm>
            <a:off x="9601200" y="5257800"/>
            <a:ext cx="22098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 name="Picture 6">
            <a:extLst>
              <a:ext uri="{FF2B5EF4-FFF2-40B4-BE49-F238E27FC236}">
                <a16:creationId xmlns="" xmlns:a16="http://schemas.microsoft.com/office/drawing/2014/main"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53700" y="6067598"/>
            <a:ext cx="1600200" cy="790402"/>
          </a:xfrm>
          <a:prstGeom prst="rect">
            <a:avLst/>
          </a:prstGeom>
        </p:spPr>
      </p:pic>
      <p:pic>
        <p:nvPicPr>
          <p:cNvPr id="2" name="Picture 2"/>
          <p:cNvPicPr>
            <a:picLocks noChangeAspect="1" noChangeArrowheads="1"/>
          </p:cNvPicPr>
          <p:nvPr/>
        </p:nvPicPr>
        <p:blipFill>
          <a:blip r:embed="rId4"/>
          <a:srcRect l="47438" t="19792" r="27379" b="9375"/>
          <a:stretch>
            <a:fillRect/>
          </a:stretch>
        </p:blipFill>
        <p:spPr bwMode="auto">
          <a:xfrm>
            <a:off x="0" y="0"/>
            <a:ext cx="4343400" cy="68686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01" t="17459" r="29945" b="5331"/>
          <a:stretch/>
        </p:blipFill>
        <p:spPr bwMode="auto">
          <a:xfrm>
            <a:off x="1451428" y="1016000"/>
            <a:ext cx="10140648" cy="564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58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940" t="17518" r="19675" b="4768"/>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446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396" t="18101" r="29541" b="6639"/>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12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3350" y="133350"/>
          <a:ext cx="11887200" cy="6461760"/>
        </p:xfrm>
        <a:graphic>
          <a:graphicData uri="http://schemas.openxmlformats.org/drawingml/2006/table">
            <a:tbl>
              <a:tblPr firstRow="1" bandRow="1">
                <a:tableStyleId>{5940675A-B579-460E-94D1-54222C63F5DA}</a:tableStyleId>
              </a:tblPr>
              <a:tblGrid>
                <a:gridCol w="2597865">
                  <a:extLst>
                    <a:ext uri="{9D8B030D-6E8A-4147-A177-3AD203B41FA5}">
                      <a16:colId xmlns="" xmlns:a16="http://schemas.microsoft.com/office/drawing/2014/main" val="20000"/>
                    </a:ext>
                  </a:extLst>
                </a:gridCol>
                <a:gridCol w="2157015">
                  <a:extLst>
                    <a:ext uri="{9D8B030D-6E8A-4147-A177-3AD203B41FA5}">
                      <a16:colId xmlns="" xmlns:a16="http://schemas.microsoft.com/office/drawing/2014/main" val="20001"/>
                    </a:ext>
                  </a:extLst>
                </a:gridCol>
                <a:gridCol w="2377440">
                  <a:extLst>
                    <a:ext uri="{9D8B030D-6E8A-4147-A177-3AD203B41FA5}">
                      <a16:colId xmlns="" xmlns:a16="http://schemas.microsoft.com/office/drawing/2014/main" val="20002"/>
                    </a:ext>
                  </a:extLst>
                </a:gridCol>
                <a:gridCol w="2377440">
                  <a:extLst>
                    <a:ext uri="{9D8B030D-6E8A-4147-A177-3AD203B41FA5}">
                      <a16:colId xmlns="" xmlns:a16="http://schemas.microsoft.com/office/drawing/2014/main" val="20003"/>
                    </a:ext>
                  </a:extLst>
                </a:gridCol>
                <a:gridCol w="2377440">
                  <a:extLst>
                    <a:ext uri="{9D8B030D-6E8A-4147-A177-3AD203B41FA5}">
                      <a16:colId xmlns="" xmlns:a16="http://schemas.microsoft.com/office/drawing/2014/main" val="20004"/>
                    </a:ext>
                  </a:extLst>
                </a:gridCol>
              </a:tblGrid>
              <a:tr h="370840">
                <a:tc gridSpan="5">
                  <a:txBody>
                    <a:bodyPr/>
                    <a:lstStyle/>
                    <a:p>
                      <a:pPr algn="ctr"/>
                      <a:r>
                        <a:rPr lang="en-PH" sz="2400" b="1" dirty="0" smtClean="0">
                          <a:latin typeface="Arial Narrow" pitchFamily="34" charset="0"/>
                        </a:rPr>
                        <a:t>PART IV. DEVELOPMENT PLANS OF THE IPCRF (IPCRF-DP)</a:t>
                      </a:r>
                      <a:endParaRPr lang="en-PH" sz="2400" b="1" dirty="0">
                        <a:latin typeface="Arial Narrow" pitchFamily="34" charset="0"/>
                      </a:endParaRPr>
                    </a:p>
                  </a:txBody>
                  <a:tcPr>
                    <a:solidFill>
                      <a:schemeClr val="bg2">
                        <a:lumMod val="90000"/>
                      </a:schemeClr>
                    </a:solidFill>
                  </a:tcPr>
                </a:tc>
                <a:tc hMerge="1">
                  <a:txBody>
                    <a:bodyPr/>
                    <a:lstStyle/>
                    <a:p>
                      <a:endParaRPr lang="en-PH"/>
                    </a:p>
                  </a:txBody>
                  <a:tcPr/>
                </a:tc>
                <a:tc hMerge="1">
                  <a:txBody>
                    <a:bodyPr/>
                    <a:lstStyle/>
                    <a:p>
                      <a:endParaRPr lang="en-PH" dirty="0"/>
                    </a:p>
                  </a:txBody>
                  <a:tcPr/>
                </a:tc>
                <a:tc hMerge="1">
                  <a:txBody>
                    <a:bodyPr/>
                    <a:lstStyle/>
                    <a:p>
                      <a:endParaRPr lang="en-PH" dirty="0"/>
                    </a:p>
                  </a:txBody>
                  <a:tcPr/>
                </a:tc>
                <a:tc hMerge="1">
                  <a:txBody>
                    <a:bodyPr/>
                    <a:lstStyle/>
                    <a:p>
                      <a:endParaRPr lang="en-PH" dirty="0"/>
                    </a:p>
                  </a:txBody>
                  <a:tcPr/>
                </a:tc>
                <a:extLst>
                  <a:ext uri="{0D108BD9-81ED-4DB2-BD59-A6C34878D82A}">
                    <a16:rowId xmlns="" xmlns:a16="http://schemas.microsoft.com/office/drawing/2014/main" val="10000"/>
                  </a:ext>
                </a:extLst>
              </a:tr>
              <a:tr h="370840">
                <a:tc>
                  <a:txBody>
                    <a:bodyPr/>
                    <a:lstStyle/>
                    <a:p>
                      <a:pPr algn="ctr"/>
                      <a:r>
                        <a:rPr lang="en-PH" sz="2400" b="1" dirty="0" smtClean="0">
                          <a:latin typeface="Arial Narrow" pitchFamily="34" charset="0"/>
                        </a:rPr>
                        <a:t>Strengths</a:t>
                      </a:r>
                      <a:endParaRPr lang="en-PH" sz="2400" b="1" dirty="0">
                        <a:latin typeface="Arial Narrow" pitchFamily="34" charset="0"/>
                      </a:endParaRPr>
                    </a:p>
                  </a:txBody>
                  <a:tcPr/>
                </a:tc>
                <a:tc>
                  <a:txBody>
                    <a:bodyPr/>
                    <a:lstStyle/>
                    <a:p>
                      <a:pPr algn="ctr"/>
                      <a:r>
                        <a:rPr lang="en-PH" sz="2400" b="1" dirty="0" smtClean="0">
                          <a:latin typeface="Arial Narrow" pitchFamily="34" charset="0"/>
                        </a:rPr>
                        <a:t>Development</a:t>
                      </a:r>
                      <a:r>
                        <a:rPr lang="en-PH" sz="2400" b="1" baseline="0" dirty="0" smtClean="0">
                          <a:latin typeface="Arial Narrow" pitchFamily="34" charset="0"/>
                        </a:rPr>
                        <a:t>  Needs</a:t>
                      </a:r>
                      <a:endParaRPr lang="en-PH" sz="2400" b="1" dirty="0">
                        <a:latin typeface="Arial Narrow" pitchFamily="34" charset="0"/>
                      </a:endParaRPr>
                    </a:p>
                  </a:txBody>
                  <a:tcPr/>
                </a:tc>
                <a:tc>
                  <a:txBody>
                    <a:bodyPr/>
                    <a:lstStyle/>
                    <a:p>
                      <a:pPr algn="ctr"/>
                      <a:r>
                        <a:rPr lang="en-PH" sz="2400" b="1" dirty="0" smtClean="0">
                          <a:latin typeface="Arial Narrow" pitchFamily="34" charset="0"/>
                        </a:rPr>
                        <a:t>Action Plan </a:t>
                      </a:r>
                      <a:r>
                        <a:rPr lang="en-PH" sz="1400" b="1" dirty="0" smtClean="0">
                          <a:latin typeface="Arial Narrow" pitchFamily="34" charset="0"/>
                        </a:rPr>
                        <a:t>(Recommended</a:t>
                      </a:r>
                      <a:r>
                        <a:rPr lang="en-PH" sz="1400" b="1" baseline="0" dirty="0" smtClean="0">
                          <a:latin typeface="Arial Narrow" pitchFamily="34" charset="0"/>
                        </a:rPr>
                        <a:t> Developmental Intervention)</a:t>
                      </a:r>
                      <a:endParaRPr lang="en-PH" sz="2400" b="1" dirty="0">
                        <a:latin typeface="Arial Narrow" pitchFamily="34" charset="0"/>
                      </a:endParaRPr>
                    </a:p>
                  </a:txBody>
                  <a:tcPr/>
                </a:tc>
                <a:tc>
                  <a:txBody>
                    <a:bodyPr/>
                    <a:lstStyle/>
                    <a:p>
                      <a:pPr algn="ctr"/>
                      <a:r>
                        <a:rPr lang="en-PH" sz="2400" b="1" dirty="0" smtClean="0">
                          <a:latin typeface="Arial Narrow" pitchFamily="34" charset="0"/>
                        </a:rPr>
                        <a:t>Timeline</a:t>
                      </a:r>
                      <a:endParaRPr lang="en-PH" sz="2400" b="1" dirty="0">
                        <a:latin typeface="Arial Narrow" pitchFamily="34" charset="0"/>
                      </a:endParaRPr>
                    </a:p>
                  </a:txBody>
                  <a:tcPr/>
                </a:tc>
                <a:tc>
                  <a:txBody>
                    <a:bodyPr/>
                    <a:lstStyle/>
                    <a:p>
                      <a:pPr algn="ctr"/>
                      <a:r>
                        <a:rPr lang="en-PH" sz="2400" b="1" dirty="0" smtClean="0">
                          <a:latin typeface="Arial Narrow" pitchFamily="34" charset="0"/>
                        </a:rPr>
                        <a:t>Resources Needed</a:t>
                      </a:r>
                      <a:endParaRPr lang="en-PH" sz="2400" b="1" dirty="0">
                        <a:latin typeface="Arial Narrow" pitchFamily="34" charset="0"/>
                      </a:endParaRPr>
                    </a:p>
                  </a:txBody>
                  <a:tcPr/>
                </a:tc>
                <a:extLst>
                  <a:ext uri="{0D108BD9-81ED-4DB2-BD59-A6C34878D82A}">
                    <a16:rowId xmlns="" xmlns:a16="http://schemas.microsoft.com/office/drawing/2014/main" val="10001"/>
                  </a:ext>
                </a:extLst>
              </a:tr>
              <a:tr h="370840">
                <a:tc gridSpan="5">
                  <a:txBody>
                    <a:bodyPr/>
                    <a:lstStyle/>
                    <a:p>
                      <a:r>
                        <a:rPr lang="en-PH" sz="2400" b="1" dirty="0" smtClean="0">
                          <a:latin typeface="Arial Narrow" pitchFamily="34" charset="0"/>
                        </a:rPr>
                        <a:t>A.</a:t>
                      </a:r>
                      <a:r>
                        <a:rPr lang="en-PH" sz="2400" b="1" baseline="0" dirty="0" smtClean="0">
                          <a:latin typeface="Arial Narrow" pitchFamily="34" charset="0"/>
                        </a:rPr>
                        <a:t> Teaching Competencies</a:t>
                      </a:r>
                      <a:endParaRPr lang="en-PH" sz="2400" b="1" dirty="0">
                        <a:latin typeface="Arial Narrow" pitchFamily="34" charset="0"/>
                      </a:endParaRPr>
                    </a:p>
                  </a:txBody>
                  <a:tcPr/>
                </a:tc>
                <a:tc hMerge="1">
                  <a:txBody>
                    <a:bodyPr/>
                    <a:lstStyle/>
                    <a:p>
                      <a:endParaRPr lang="en-PH"/>
                    </a:p>
                  </a:txBody>
                  <a:tcPr/>
                </a:tc>
                <a:tc hMerge="1">
                  <a:txBody>
                    <a:bodyPr/>
                    <a:lstStyle/>
                    <a:p>
                      <a:endParaRPr lang="en-PH" sz="2400" dirty="0"/>
                    </a:p>
                  </a:txBody>
                  <a:tcPr/>
                </a:tc>
                <a:tc hMerge="1">
                  <a:txBody>
                    <a:bodyPr/>
                    <a:lstStyle/>
                    <a:p>
                      <a:endParaRPr lang="en-PH" sz="2400" dirty="0"/>
                    </a:p>
                  </a:txBody>
                  <a:tcPr/>
                </a:tc>
                <a:tc hMerge="1">
                  <a:txBody>
                    <a:bodyPr/>
                    <a:lstStyle/>
                    <a:p>
                      <a:endParaRPr lang="en-PH" sz="2400" dirty="0"/>
                    </a:p>
                  </a:txBody>
                  <a:tcPr/>
                </a:tc>
                <a:extLst>
                  <a:ext uri="{0D108BD9-81ED-4DB2-BD59-A6C34878D82A}">
                    <a16:rowId xmlns="" xmlns:a16="http://schemas.microsoft.com/office/drawing/2014/main" val="10002"/>
                  </a:ext>
                </a:extLst>
              </a:tr>
              <a:tr h="370840">
                <a:tc rowSpan="3">
                  <a:txBody>
                    <a:bodyPr/>
                    <a:lstStyle/>
                    <a:p>
                      <a:r>
                        <a:rPr lang="en-PH" sz="2200" dirty="0" smtClean="0">
                          <a:latin typeface="Arial Narrow" pitchFamily="34" charset="0"/>
                        </a:rPr>
                        <a:t>KRA 1, Objective 3</a:t>
                      </a:r>
                    </a:p>
                    <a:p>
                      <a:r>
                        <a:rPr lang="en-PH" sz="2200" dirty="0" smtClean="0">
                          <a:latin typeface="Arial Narrow" pitchFamily="34" charset="0"/>
                        </a:rPr>
                        <a:t>To apply a range of teaching strategies to develop critical and creative thinking</a:t>
                      </a:r>
                      <a:r>
                        <a:rPr lang="en-PH" sz="2200" baseline="0" dirty="0" smtClean="0">
                          <a:latin typeface="Arial Narrow" pitchFamily="34" charset="0"/>
                        </a:rPr>
                        <a:t> as well as other higher-order thinking skill</a:t>
                      </a:r>
                      <a:endParaRPr lang="en-PH" sz="2200" dirty="0">
                        <a:latin typeface="Arial Narrow" pitchFamily="34" charset="0"/>
                      </a:endParaRPr>
                    </a:p>
                  </a:txBody>
                  <a:tcPr/>
                </a:tc>
                <a:tc rowSpan="3">
                  <a:txBody>
                    <a:bodyPr/>
                    <a:lstStyle/>
                    <a:p>
                      <a:r>
                        <a:rPr lang="en-PH" sz="2200" dirty="0" smtClean="0">
                          <a:latin typeface="Arial Narrow" pitchFamily="34" charset="0"/>
                        </a:rPr>
                        <a:t>KRA 1, Objective 3</a:t>
                      </a:r>
                    </a:p>
                    <a:p>
                      <a:r>
                        <a:rPr lang="en-PH" sz="2200" dirty="0" smtClean="0">
                          <a:latin typeface="Arial Narrow" pitchFamily="34" charset="0"/>
                        </a:rPr>
                        <a:t>To apply a range of teaching strategies to develop critical and creative thinking</a:t>
                      </a:r>
                      <a:r>
                        <a:rPr lang="en-PH" sz="2200" baseline="0" dirty="0" smtClean="0">
                          <a:latin typeface="Arial Narrow" pitchFamily="34" charset="0"/>
                        </a:rPr>
                        <a:t> as well as other higher-order thinking skill</a:t>
                      </a:r>
                      <a:endParaRPr lang="en-PH" sz="2200" dirty="0">
                        <a:latin typeface="Arial Narrow" pitchFamily="34" charset="0"/>
                      </a:endParaRPr>
                    </a:p>
                  </a:txBody>
                  <a:tcPr/>
                </a:tc>
                <a:tc>
                  <a:txBody>
                    <a:bodyPr/>
                    <a:lstStyle/>
                    <a:p>
                      <a:r>
                        <a:rPr lang="en-PH" sz="2400" dirty="0" smtClean="0">
                          <a:latin typeface="Arial Narrow" pitchFamily="34" charset="0"/>
                        </a:rPr>
                        <a:t>Applying new learning from attending courses/ seminars/ workshops/ Learning Action Cell (LAC)</a:t>
                      </a:r>
                      <a:endParaRPr lang="en-PH" sz="2400" dirty="0">
                        <a:latin typeface="Arial Narrow" pitchFamily="34" charset="0"/>
                      </a:endParaRPr>
                    </a:p>
                  </a:txBody>
                  <a:tcPr/>
                </a:tc>
                <a:tc rowSpan="3">
                  <a:txBody>
                    <a:bodyPr/>
                    <a:lstStyle/>
                    <a:p>
                      <a:pPr algn="ctr"/>
                      <a:r>
                        <a:rPr lang="en-PH" sz="2400" dirty="0" smtClean="0">
                          <a:latin typeface="Arial Narrow" pitchFamily="34" charset="0"/>
                        </a:rPr>
                        <a:t>Year-round</a:t>
                      </a:r>
                      <a:endParaRPr lang="en-PH" sz="2400" dirty="0">
                        <a:latin typeface="Arial Narrow" pitchFamily="34" charset="0"/>
                      </a:endParaRPr>
                    </a:p>
                  </a:txBody>
                  <a:tcPr anchor="ctr"/>
                </a:tc>
                <a:tc rowSpan="3">
                  <a:txBody>
                    <a:bodyPr/>
                    <a:lstStyle/>
                    <a:p>
                      <a:r>
                        <a:rPr lang="en-PH" sz="2400" dirty="0" smtClean="0">
                          <a:latin typeface="Arial Narrow" pitchFamily="34" charset="0"/>
                        </a:rPr>
                        <a:t>Learning and Development</a:t>
                      </a:r>
                      <a:r>
                        <a:rPr lang="en-PH" sz="2400" baseline="0" dirty="0" smtClean="0">
                          <a:latin typeface="Arial Narrow" pitchFamily="34" charset="0"/>
                        </a:rPr>
                        <a:t> Team</a:t>
                      </a:r>
                    </a:p>
                    <a:p>
                      <a:endParaRPr lang="en-PH" sz="2400" baseline="0" dirty="0" smtClean="0">
                        <a:latin typeface="Arial Narrow" pitchFamily="34" charset="0"/>
                      </a:endParaRPr>
                    </a:p>
                    <a:p>
                      <a:r>
                        <a:rPr lang="en-PH" sz="2400" baseline="0" dirty="0" smtClean="0">
                          <a:latin typeface="Arial Narrow" pitchFamily="34" charset="0"/>
                        </a:rPr>
                        <a:t>Supervisors/School Heads/ Master Teachers</a:t>
                      </a:r>
                    </a:p>
                    <a:p>
                      <a:endParaRPr lang="en-PH" sz="2400" baseline="0" dirty="0" smtClean="0">
                        <a:latin typeface="Arial Narrow" pitchFamily="34" charset="0"/>
                      </a:endParaRPr>
                    </a:p>
                    <a:p>
                      <a:r>
                        <a:rPr lang="en-PH" sz="2400" baseline="0" dirty="0" smtClean="0">
                          <a:latin typeface="Arial Narrow" pitchFamily="34" charset="0"/>
                        </a:rPr>
                        <a:t>Local Funds</a:t>
                      </a:r>
                    </a:p>
                    <a:p>
                      <a:endParaRPr lang="en-PH" sz="2400" baseline="0" dirty="0" smtClean="0">
                        <a:latin typeface="Arial Narrow" pitchFamily="34" charset="0"/>
                      </a:endParaRPr>
                    </a:p>
                    <a:p>
                      <a:r>
                        <a:rPr lang="en-PH" sz="2400" b="1" baseline="0" dirty="0" smtClean="0">
                          <a:latin typeface="Arial Narrow" pitchFamily="34" charset="0"/>
                        </a:rPr>
                        <a:t>PPST Resource Package</a:t>
                      </a:r>
                      <a:endParaRPr lang="en-PH" sz="2400" b="1" dirty="0">
                        <a:latin typeface="Arial Narrow" pitchFamily="34" charset="0"/>
                      </a:endParaRPr>
                    </a:p>
                  </a:txBody>
                  <a:tcPr/>
                </a:tc>
                <a:extLst>
                  <a:ext uri="{0D108BD9-81ED-4DB2-BD59-A6C34878D82A}">
                    <a16:rowId xmlns="" xmlns:a16="http://schemas.microsoft.com/office/drawing/2014/main" val="10003"/>
                  </a:ext>
                </a:extLst>
              </a:tr>
              <a:tr h="370840">
                <a:tc vMerge="1">
                  <a:txBody>
                    <a:bodyPr/>
                    <a:lstStyle/>
                    <a:p>
                      <a:endParaRPr lang="en-PH" sz="2200" dirty="0"/>
                    </a:p>
                  </a:txBody>
                  <a:tcPr/>
                </a:tc>
                <a:tc vMerge="1">
                  <a:txBody>
                    <a:bodyPr/>
                    <a:lstStyle/>
                    <a:p>
                      <a:endParaRPr lang="en-PH" sz="2200" dirty="0"/>
                    </a:p>
                  </a:txBody>
                  <a:tcPr/>
                </a:tc>
                <a:tc>
                  <a:txBody>
                    <a:bodyPr/>
                    <a:lstStyle/>
                    <a:p>
                      <a:r>
                        <a:rPr lang="en-PH" sz="2400" dirty="0" smtClean="0">
                          <a:latin typeface="Arial Narrow" pitchFamily="34" charset="0"/>
                        </a:rPr>
                        <a:t>Using feedback to try a new approach to an old practice</a:t>
                      </a:r>
                      <a:endParaRPr lang="en-PH" sz="2400" dirty="0">
                        <a:latin typeface="Arial Narrow" pitchFamily="34" charset="0"/>
                      </a:endParaRPr>
                    </a:p>
                  </a:txBody>
                  <a:tcPr/>
                </a:tc>
                <a:tc vMerge="1">
                  <a:txBody>
                    <a:bodyPr/>
                    <a:lstStyle/>
                    <a:p>
                      <a:endParaRPr lang="en-PH" sz="2400" dirty="0"/>
                    </a:p>
                  </a:txBody>
                  <a:tcPr/>
                </a:tc>
                <a:tc vMerge="1">
                  <a:txBody>
                    <a:bodyPr/>
                    <a:lstStyle/>
                    <a:p>
                      <a:endParaRPr lang="en-PH" sz="2400" dirty="0"/>
                    </a:p>
                  </a:txBody>
                  <a:tcPr/>
                </a:tc>
                <a:extLst>
                  <a:ext uri="{0D108BD9-81ED-4DB2-BD59-A6C34878D82A}">
                    <a16:rowId xmlns="" xmlns:a16="http://schemas.microsoft.com/office/drawing/2014/main" val="10004"/>
                  </a:ext>
                </a:extLst>
              </a:tr>
              <a:tr h="370840">
                <a:tc vMerge="1">
                  <a:txBody>
                    <a:bodyPr/>
                    <a:lstStyle/>
                    <a:p>
                      <a:endParaRPr lang="en-PH" sz="2200" dirty="0"/>
                    </a:p>
                  </a:txBody>
                  <a:tcPr/>
                </a:tc>
                <a:tc vMerge="1">
                  <a:txBody>
                    <a:bodyPr/>
                    <a:lstStyle/>
                    <a:p>
                      <a:endParaRPr lang="en-PH" sz="2200" dirty="0"/>
                    </a:p>
                  </a:txBody>
                  <a:tcPr/>
                </a:tc>
                <a:tc>
                  <a:txBody>
                    <a:bodyPr/>
                    <a:lstStyle/>
                    <a:p>
                      <a:r>
                        <a:rPr lang="en-PH" sz="2400" dirty="0" smtClean="0">
                          <a:latin typeface="Arial Narrow" pitchFamily="34" charset="0"/>
                        </a:rPr>
                        <a:t>Coaching and mentoring</a:t>
                      </a:r>
                      <a:endParaRPr lang="en-PH" sz="2400" dirty="0">
                        <a:latin typeface="Arial Narrow" pitchFamily="34" charset="0"/>
                      </a:endParaRPr>
                    </a:p>
                  </a:txBody>
                  <a:tcPr/>
                </a:tc>
                <a:tc vMerge="1">
                  <a:txBody>
                    <a:bodyPr/>
                    <a:lstStyle/>
                    <a:p>
                      <a:endParaRPr lang="en-PH" sz="2400" dirty="0"/>
                    </a:p>
                  </a:txBody>
                  <a:tcPr/>
                </a:tc>
                <a:tc vMerge="1">
                  <a:txBody>
                    <a:bodyPr/>
                    <a:lstStyle/>
                    <a:p>
                      <a:endParaRPr lang="en-PH" sz="2400" dirty="0"/>
                    </a:p>
                  </a:txBody>
                  <a:tcPr/>
                </a:tc>
                <a:extLst>
                  <a:ext uri="{0D108BD9-81ED-4DB2-BD59-A6C34878D82A}">
                    <a16:rowId xmlns="" xmlns:a16="http://schemas.microsoft.com/office/drawing/2014/main" val="10005"/>
                  </a:ext>
                </a:extLst>
              </a:tr>
            </a:tbl>
          </a:graphicData>
        </a:graphic>
      </p:graphicFrame>
      <p:pic>
        <p:nvPicPr>
          <p:cNvPr id="5" name="Picture 4">
            <a:extLst>
              <a:ext uri="{FF2B5EF4-FFF2-40B4-BE49-F238E27FC236}">
                <a16:creationId xmlns="" xmlns:a16="http://schemas.microsoft.com/office/drawing/2014/main"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2" name="Title 1"/>
          <p:cNvSpPr>
            <a:spLocks noGrp="1"/>
          </p:cNvSpPr>
          <p:nvPr>
            <p:ph type="title"/>
          </p:nvPr>
        </p:nvSpPr>
        <p:spPr>
          <a:xfrm>
            <a:off x="304800" y="-228600"/>
            <a:ext cx="11506200" cy="1325563"/>
          </a:xfrm>
        </p:spPr>
        <p:txBody>
          <a:bodyPr/>
          <a:lstStyle/>
          <a:p>
            <a:pPr algn="ctr"/>
            <a:r>
              <a:rPr lang="en-PH" dirty="0" smtClean="0">
                <a:latin typeface="Arial" pitchFamily="34" charset="0"/>
                <a:cs typeface="Arial" pitchFamily="34" charset="0"/>
              </a:rPr>
              <a:t>Classroom Observation Tool</a:t>
            </a:r>
            <a:endParaRPr lang="en-PH" dirty="0">
              <a:latin typeface="Arial" pitchFamily="34" charset="0"/>
              <a:cs typeface="Arial" pitchFamily="34" charset="0"/>
            </a:endParaRPr>
          </a:p>
        </p:txBody>
      </p:sp>
      <p:pic>
        <p:nvPicPr>
          <p:cNvPr id="2052" name="Picture 4"/>
          <p:cNvPicPr>
            <a:picLocks noChangeAspect="1" noChangeArrowheads="1"/>
          </p:cNvPicPr>
          <p:nvPr/>
        </p:nvPicPr>
        <p:blipFill>
          <a:blip r:embed="rId3"/>
          <a:srcRect l="8419" t="17708" r="22474" b="12256"/>
          <a:stretch>
            <a:fillRect/>
          </a:stretch>
        </p:blipFill>
        <p:spPr bwMode="auto">
          <a:xfrm>
            <a:off x="76200" y="832711"/>
            <a:ext cx="9906000" cy="5644289"/>
          </a:xfrm>
          <a:prstGeom prst="rect">
            <a:avLst/>
          </a:prstGeom>
          <a:noFill/>
          <a:ln w="9525">
            <a:noFill/>
            <a:miter lim="800000"/>
            <a:headEnd/>
            <a:tailEnd/>
          </a:ln>
          <a:effectLst/>
        </p:spPr>
      </p:pic>
      <p:pic>
        <p:nvPicPr>
          <p:cNvPr id="13" name="Picture 12">
            <a:extLst>
              <a:ext uri="{FF2B5EF4-FFF2-40B4-BE49-F238E27FC236}">
                <a16:creationId xmlns="" xmlns:a16="http://schemas.microsoft.com/office/drawing/2014/main" id="{253409DA-38C1-4EDF-911D-DADA9BD9960B}"/>
              </a:ext>
            </a:extLst>
          </p:cNvPr>
          <p:cNvPicPr>
            <a:picLocks noChangeAspect="1"/>
          </p:cNvPicPr>
          <p:nvPr/>
        </p:nvPicPr>
        <p:blipFill>
          <a:blip r:embed="rId4" cstate="print"/>
          <a:stretch>
            <a:fillRect/>
          </a:stretch>
        </p:blipFill>
        <p:spPr>
          <a:xfrm>
            <a:off x="10135731" y="4711269"/>
            <a:ext cx="1294269" cy="1670887"/>
          </a:xfrm>
          <a:prstGeom prst="rect">
            <a:avLst/>
          </a:prstGeom>
        </p:spPr>
      </p:pic>
      <p:pic>
        <p:nvPicPr>
          <p:cNvPr id="14" name="Picture 13">
            <a:extLst>
              <a:ext uri="{FF2B5EF4-FFF2-40B4-BE49-F238E27FC236}">
                <a16:creationId xmlns="" xmlns:a16="http://schemas.microsoft.com/office/drawing/2014/main" id="{E643FD56-9FE3-4EF6-9E41-D8355EC9F19F}"/>
              </a:ext>
            </a:extLst>
          </p:cNvPr>
          <p:cNvPicPr>
            <a:picLocks noChangeAspect="1"/>
          </p:cNvPicPr>
          <p:nvPr/>
        </p:nvPicPr>
        <p:blipFill>
          <a:blip r:embed="rId5" cstate="print"/>
          <a:stretch>
            <a:fillRect/>
          </a:stretch>
        </p:blipFill>
        <p:spPr>
          <a:xfrm>
            <a:off x="8767371" y="4694579"/>
            <a:ext cx="1303259" cy="1684419"/>
          </a:xfrm>
          <a:prstGeom prst="rect">
            <a:avLst/>
          </a:prstGeom>
        </p:spPr>
      </p:pic>
      <p:pic>
        <p:nvPicPr>
          <p:cNvPr id="16" name="Picture 15">
            <a:extLst>
              <a:ext uri="{FF2B5EF4-FFF2-40B4-BE49-F238E27FC236}">
                <a16:creationId xmlns="" xmlns:a16="http://schemas.microsoft.com/office/drawing/2014/main" id="{1059CCF8-8141-4A6B-A56B-3B7ABAA3F66A}"/>
              </a:ext>
            </a:extLst>
          </p:cNvPr>
          <p:cNvPicPr>
            <a:picLocks noChangeAspect="1"/>
          </p:cNvPicPr>
          <p:nvPr/>
        </p:nvPicPr>
        <p:blipFill>
          <a:blip r:embed="rId6" cstate="print"/>
          <a:stretch>
            <a:fillRect/>
          </a:stretch>
        </p:blipFill>
        <p:spPr>
          <a:xfrm>
            <a:off x="7379753" y="4719955"/>
            <a:ext cx="1308178" cy="1680845"/>
          </a:xfrm>
          <a:prstGeom prst="rect">
            <a:avLst/>
          </a:prstGeom>
        </p:spPr>
      </p:pic>
      <p:pic>
        <p:nvPicPr>
          <p:cNvPr id="17" name="Picture 16">
            <a:extLst>
              <a:ext uri="{FF2B5EF4-FFF2-40B4-BE49-F238E27FC236}">
                <a16:creationId xmlns="" xmlns:a16="http://schemas.microsoft.com/office/drawing/2014/main" id="{7A0EE7EE-1D8B-401A-9A55-1C588980AEA7}"/>
              </a:ext>
            </a:extLst>
          </p:cNvPr>
          <p:cNvPicPr>
            <a:picLocks noChangeAspect="1"/>
          </p:cNvPicPr>
          <p:nvPr/>
        </p:nvPicPr>
        <p:blipFill>
          <a:blip r:embed="rId7" cstate="print"/>
          <a:stretch>
            <a:fillRect/>
          </a:stretch>
        </p:blipFill>
        <p:spPr>
          <a:xfrm>
            <a:off x="10198022" y="2903391"/>
            <a:ext cx="1308178" cy="1694996"/>
          </a:xfrm>
          <a:prstGeom prst="rect">
            <a:avLst/>
          </a:prstGeom>
        </p:spPr>
      </p:pic>
      <p:pic>
        <p:nvPicPr>
          <p:cNvPr id="18" name="Picture 17">
            <a:extLst>
              <a:ext uri="{FF2B5EF4-FFF2-40B4-BE49-F238E27FC236}">
                <a16:creationId xmlns="" xmlns:a16="http://schemas.microsoft.com/office/drawing/2014/main" id="{49B8C7FC-7959-4E2C-AE3D-4402DCBCCD76}"/>
              </a:ext>
            </a:extLst>
          </p:cNvPr>
          <p:cNvPicPr>
            <a:picLocks noChangeAspect="1"/>
          </p:cNvPicPr>
          <p:nvPr/>
        </p:nvPicPr>
        <p:blipFill>
          <a:blip r:embed="rId8" cstate="print"/>
          <a:stretch>
            <a:fillRect/>
          </a:stretch>
        </p:blipFill>
        <p:spPr>
          <a:xfrm>
            <a:off x="8772478" y="2908075"/>
            <a:ext cx="1308176" cy="1684422"/>
          </a:xfrm>
          <a:prstGeom prst="rect">
            <a:avLst/>
          </a:prstGeom>
        </p:spPr>
      </p:pic>
      <p:pic>
        <p:nvPicPr>
          <p:cNvPr id="21" name="Picture 20">
            <a:extLst>
              <a:ext uri="{FF2B5EF4-FFF2-40B4-BE49-F238E27FC236}">
                <a16:creationId xmlns="" xmlns:a16="http://schemas.microsoft.com/office/drawing/2014/main" id="{3580CE81-2D02-41C1-85AA-13DA78ADEF07}"/>
              </a:ext>
            </a:extLst>
          </p:cNvPr>
          <p:cNvPicPr>
            <a:picLocks noChangeAspect="1"/>
          </p:cNvPicPr>
          <p:nvPr/>
        </p:nvPicPr>
        <p:blipFill>
          <a:blip r:embed="rId9" cstate="print"/>
          <a:stretch>
            <a:fillRect/>
          </a:stretch>
        </p:blipFill>
        <p:spPr>
          <a:xfrm>
            <a:off x="7390322" y="2910205"/>
            <a:ext cx="1302825" cy="1684421"/>
          </a:xfrm>
          <a:prstGeom prst="rect">
            <a:avLst/>
          </a:prstGeom>
        </p:spPr>
      </p:pic>
      <p:pic>
        <p:nvPicPr>
          <p:cNvPr id="22" name="Picture 21">
            <a:extLst>
              <a:ext uri="{FF2B5EF4-FFF2-40B4-BE49-F238E27FC236}">
                <a16:creationId xmlns="" xmlns:a16="http://schemas.microsoft.com/office/drawing/2014/main" id="{28065D69-13FA-43EB-BE96-B4A30B00FF51}"/>
              </a:ext>
            </a:extLst>
          </p:cNvPr>
          <p:cNvPicPr>
            <a:picLocks noChangeAspect="1"/>
          </p:cNvPicPr>
          <p:nvPr/>
        </p:nvPicPr>
        <p:blipFill>
          <a:blip r:embed="rId10" cstate="print"/>
          <a:stretch>
            <a:fillRect/>
          </a:stretch>
        </p:blipFill>
        <p:spPr>
          <a:xfrm>
            <a:off x="10194928" y="1137860"/>
            <a:ext cx="1292073" cy="1669962"/>
          </a:xfrm>
          <a:prstGeom prst="rect">
            <a:avLst/>
          </a:prstGeom>
        </p:spPr>
      </p:pic>
      <p:pic>
        <p:nvPicPr>
          <p:cNvPr id="23" name="Picture 22">
            <a:extLst>
              <a:ext uri="{FF2B5EF4-FFF2-40B4-BE49-F238E27FC236}">
                <a16:creationId xmlns="" xmlns:a16="http://schemas.microsoft.com/office/drawing/2014/main" id="{5ADC70A0-78D2-4BEA-A368-D130FCD551AE}"/>
              </a:ext>
            </a:extLst>
          </p:cNvPr>
          <p:cNvPicPr>
            <a:picLocks noChangeAspect="1"/>
          </p:cNvPicPr>
          <p:nvPr/>
        </p:nvPicPr>
        <p:blipFill>
          <a:blip r:embed="rId11" cstate="print"/>
          <a:stretch>
            <a:fillRect/>
          </a:stretch>
        </p:blipFill>
        <p:spPr>
          <a:xfrm>
            <a:off x="8781502" y="1137860"/>
            <a:ext cx="1288860" cy="1669964"/>
          </a:xfrm>
          <a:prstGeom prst="rect">
            <a:avLst/>
          </a:prstGeom>
        </p:spPr>
      </p:pic>
      <p:pic>
        <p:nvPicPr>
          <p:cNvPr id="24" name="Picture 23">
            <a:extLst>
              <a:ext uri="{FF2B5EF4-FFF2-40B4-BE49-F238E27FC236}">
                <a16:creationId xmlns="" xmlns:a16="http://schemas.microsoft.com/office/drawing/2014/main" id="{5235FF7B-7F86-423C-8CC3-42BF3F7E92F8}"/>
              </a:ext>
            </a:extLst>
          </p:cNvPr>
          <p:cNvPicPr>
            <a:picLocks noChangeAspect="1"/>
          </p:cNvPicPr>
          <p:nvPr/>
        </p:nvPicPr>
        <p:blipFill>
          <a:blip r:embed="rId12" cstate="print"/>
          <a:stretch>
            <a:fillRect/>
          </a:stretch>
        </p:blipFill>
        <p:spPr>
          <a:xfrm>
            <a:off x="7375481" y="1157605"/>
            <a:ext cx="1279426" cy="1655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363"/>
            <a:ext cx="11506200" cy="1325563"/>
          </a:xfrm>
        </p:spPr>
        <p:txBody>
          <a:bodyPr/>
          <a:lstStyle/>
          <a:p>
            <a:pPr algn="ctr"/>
            <a:r>
              <a:rPr lang="en-PH" dirty="0" smtClean="0">
                <a:latin typeface="Arial" pitchFamily="34" charset="0"/>
                <a:cs typeface="Arial" pitchFamily="34" charset="0"/>
              </a:rPr>
              <a:t>Classroom Observation Tool</a:t>
            </a:r>
            <a:endParaRPr lang="en-PH" dirty="0">
              <a:latin typeface="Arial" pitchFamily="34" charset="0"/>
              <a:cs typeface="Arial" pitchFamily="34" charset="0"/>
            </a:endParaRPr>
          </a:p>
        </p:txBody>
      </p:sp>
      <p:pic>
        <p:nvPicPr>
          <p:cNvPr id="3074" name="Picture 2"/>
          <p:cNvPicPr>
            <a:picLocks noChangeAspect="1" noChangeArrowheads="1"/>
          </p:cNvPicPr>
          <p:nvPr/>
        </p:nvPicPr>
        <p:blipFill>
          <a:blip r:embed="rId2"/>
          <a:srcRect l="7028" t="27083" r="23865" b="26042"/>
          <a:stretch>
            <a:fillRect/>
          </a:stretch>
        </p:blipFill>
        <p:spPr bwMode="auto">
          <a:xfrm>
            <a:off x="391163" y="1178518"/>
            <a:ext cx="11496037" cy="4384082"/>
          </a:xfrm>
          <a:prstGeom prst="rect">
            <a:avLst/>
          </a:prstGeom>
          <a:noFill/>
          <a:ln w="9525">
            <a:noFill/>
            <a:miter lim="800000"/>
            <a:headEnd/>
            <a:tailEnd/>
          </a:ln>
          <a:effectLst/>
        </p:spPr>
      </p:pic>
      <p:pic>
        <p:nvPicPr>
          <p:cNvPr id="5" name="Picture 4">
            <a:extLst>
              <a:ext uri="{FF2B5EF4-FFF2-40B4-BE49-F238E27FC236}">
                <a16:creationId xmlns="" xmlns:a16="http://schemas.microsoft.com/office/drawing/2014/main" id="{1059CCF8-8141-4A6B-A56B-3B7ABAA3F66A}"/>
              </a:ext>
            </a:extLst>
          </p:cNvPr>
          <p:cNvPicPr>
            <a:picLocks noChangeAspect="1"/>
          </p:cNvPicPr>
          <p:nvPr/>
        </p:nvPicPr>
        <p:blipFill>
          <a:blip r:embed="rId3" cstate="print"/>
          <a:stretch>
            <a:fillRect/>
          </a:stretch>
        </p:blipFill>
        <p:spPr>
          <a:xfrm>
            <a:off x="9683821" y="3787374"/>
            <a:ext cx="1308178" cy="1680845"/>
          </a:xfrm>
          <a:prstGeom prst="rect">
            <a:avLst/>
          </a:prstGeom>
        </p:spPr>
      </p:pic>
      <p:pic>
        <p:nvPicPr>
          <p:cNvPr id="6" name="Picture 5">
            <a:extLst>
              <a:ext uri="{FF2B5EF4-FFF2-40B4-BE49-F238E27FC236}">
                <a16:creationId xmlns="" xmlns:a16="http://schemas.microsoft.com/office/drawing/2014/main" id="{3580CE81-2D02-41C1-85AA-13DA78ADEF07}"/>
              </a:ext>
            </a:extLst>
          </p:cNvPr>
          <p:cNvPicPr>
            <a:picLocks noChangeAspect="1"/>
          </p:cNvPicPr>
          <p:nvPr/>
        </p:nvPicPr>
        <p:blipFill>
          <a:blip r:embed="rId4" cstate="print"/>
          <a:stretch>
            <a:fillRect/>
          </a:stretch>
        </p:blipFill>
        <p:spPr>
          <a:xfrm>
            <a:off x="8311143" y="3801979"/>
            <a:ext cx="1302825" cy="1684421"/>
          </a:xfrm>
          <a:prstGeom prst="rect">
            <a:avLst/>
          </a:prstGeom>
        </p:spPr>
      </p:pic>
      <p:pic>
        <p:nvPicPr>
          <p:cNvPr id="7" name="Picture 6">
            <a:extLst>
              <a:ext uri="{FF2B5EF4-FFF2-40B4-BE49-F238E27FC236}">
                <a16:creationId xmlns="" xmlns:a16="http://schemas.microsoft.com/office/drawing/2014/main" id="{28065D69-13FA-43EB-BE96-B4A30B00FF51}"/>
              </a:ext>
            </a:extLst>
          </p:cNvPr>
          <p:cNvPicPr>
            <a:picLocks noChangeAspect="1"/>
          </p:cNvPicPr>
          <p:nvPr/>
        </p:nvPicPr>
        <p:blipFill>
          <a:blip r:embed="rId5" cstate="print"/>
          <a:stretch>
            <a:fillRect/>
          </a:stretch>
        </p:blipFill>
        <p:spPr>
          <a:xfrm>
            <a:off x="10518927" y="2029634"/>
            <a:ext cx="1292073" cy="1669962"/>
          </a:xfrm>
          <a:prstGeom prst="rect">
            <a:avLst/>
          </a:prstGeom>
        </p:spPr>
      </p:pic>
      <p:pic>
        <p:nvPicPr>
          <p:cNvPr id="8" name="Picture 7">
            <a:extLst>
              <a:ext uri="{FF2B5EF4-FFF2-40B4-BE49-F238E27FC236}">
                <a16:creationId xmlns="" xmlns:a16="http://schemas.microsoft.com/office/drawing/2014/main" id="{5ADC70A0-78D2-4BEA-A368-D130FCD551AE}"/>
              </a:ext>
            </a:extLst>
          </p:cNvPr>
          <p:cNvPicPr>
            <a:picLocks noChangeAspect="1"/>
          </p:cNvPicPr>
          <p:nvPr/>
        </p:nvPicPr>
        <p:blipFill>
          <a:blip r:embed="rId6" cstate="print"/>
          <a:stretch>
            <a:fillRect/>
          </a:stretch>
        </p:blipFill>
        <p:spPr>
          <a:xfrm>
            <a:off x="9105501" y="2029634"/>
            <a:ext cx="1288860" cy="1669964"/>
          </a:xfrm>
          <a:prstGeom prst="rect">
            <a:avLst/>
          </a:prstGeom>
        </p:spPr>
      </p:pic>
      <p:pic>
        <p:nvPicPr>
          <p:cNvPr id="9" name="Picture 8">
            <a:extLst>
              <a:ext uri="{FF2B5EF4-FFF2-40B4-BE49-F238E27FC236}">
                <a16:creationId xmlns="" xmlns:a16="http://schemas.microsoft.com/office/drawing/2014/main" id="{5235FF7B-7F86-423C-8CC3-42BF3F7E92F8}"/>
              </a:ext>
            </a:extLst>
          </p:cNvPr>
          <p:cNvPicPr>
            <a:picLocks noChangeAspect="1"/>
          </p:cNvPicPr>
          <p:nvPr/>
        </p:nvPicPr>
        <p:blipFill>
          <a:blip r:embed="rId7" cstate="print"/>
          <a:stretch>
            <a:fillRect/>
          </a:stretch>
        </p:blipFill>
        <p:spPr>
          <a:xfrm>
            <a:off x="7699480" y="2049379"/>
            <a:ext cx="1279426" cy="1655505"/>
          </a:xfrm>
          <a:prstGeom prst="rect">
            <a:avLst/>
          </a:prstGeom>
        </p:spPr>
      </p:pic>
      <p:pic>
        <p:nvPicPr>
          <p:cNvPr id="10" name="Picture 9">
            <a:extLst>
              <a:ext uri="{FF2B5EF4-FFF2-40B4-BE49-F238E27FC236}">
                <a16:creationId xmlns="" xmlns:a16="http://schemas.microsoft.com/office/drawing/2014/main" id="{21EEA016-CD62-4AC3-9F79-3C4B2D585173}"/>
              </a:ext>
            </a:extLst>
          </p:cNvPr>
          <p:cNvPicPr>
            <a:picLocks noChangeAspect="1"/>
          </p:cNvPicPr>
          <p:nvPr/>
        </p:nvPicPr>
        <p:blipFill>
          <a:blip r:embed="rId8"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9005284"/>
              </p:ext>
            </p:extLst>
          </p:nvPr>
        </p:nvGraphicFramePr>
        <p:xfrm>
          <a:off x="609600" y="609599"/>
          <a:ext cx="11125200" cy="5462017"/>
        </p:xfrm>
        <a:graphic>
          <a:graphicData uri="http://schemas.openxmlformats.org/drawingml/2006/table">
            <a:tbl>
              <a:tblPr firstRow="1" firstCol="1" bandRow="1">
                <a:tableStyleId>{08FB837D-C827-4EFA-A057-4D05807E0F7C}</a:tableStyleId>
              </a:tblPr>
              <a:tblGrid>
                <a:gridCol w="4267200">
                  <a:extLst>
                    <a:ext uri="{9D8B030D-6E8A-4147-A177-3AD203B41FA5}">
                      <a16:colId xmlns="" xmlns:a16="http://schemas.microsoft.com/office/drawing/2014/main" val="20000"/>
                    </a:ext>
                  </a:extLst>
                </a:gridCol>
                <a:gridCol w="6858000">
                  <a:extLst>
                    <a:ext uri="{9D8B030D-6E8A-4147-A177-3AD203B41FA5}">
                      <a16:colId xmlns="" xmlns:a16="http://schemas.microsoft.com/office/drawing/2014/main" val="20001"/>
                    </a:ext>
                  </a:extLst>
                </a:gridCol>
              </a:tblGrid>
              <a:tr h="1676401">
                <a:tc>
                  <a:txBody>
                    <a:bodyPr/>
                    <a:lstStyle/>
                    <a:p>
                      <a:pPr marL="0" marR="0" algn="ctr">
                        <a:lnSpc>
                          <a:spcPct val="115000"/>
                        </a:lnSpc>
                        <a:spcBef>
                          <a:spcPts val="0"/>
                        </a:spcBef>
                        <a:spcAft>
                          <a:spcPts val="0"/>
                        </a:spcAft>
                      </a:pPr>
                      <a:r>
                        <a:rPr lang="en-US" sz="2800" b="0" baseline="0" dirty="0" smtClean="0">
                          <a:effectLst/>
                        </a:rPr>
                        <a:t>System/Process/Program</a:t>
                      </a:r>
                      <a:endParaRPr lang="en-US" sz="3200" b="0" dirty="0">
                        <a:effectLst/>
                        <a:latin typeface="Trebuchet MS" panose="020B0603020202020204" pitchFamily="34" charset="0"/>
                        <a:ea typeface="Arial Unicode MS" panose="020B0604020202020204" pitchFamily="34" charset="-128"/>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a:effectLst/>
                        </a:rPr>
                        <a:t>Your group’s general understanding </a:t>
                      </a:r>
                      <a:endParaRPr lang="en-US" sz="3200" b="0" dirty="0">
                        <a:effectLst/>
                      </a:endParaRPr>
                    </a:p>
                    <a:p>
                      <a:pPr marL="0" marR="0" algn="ctr">
                        <a:lnSpc>
                          <a:spcPct val="115000"/>
                        </a:lnSpc>
                        <a:spcBef>
                          <a:spcPts val="0"/>
                        </a:spcBef>
                        <a:spcAft>
                          <a:spcPts val="0"/>
                        </a:spcAft>
                      </a:pPr>
                      <a:r>
                        <a:rPr lang="en-US" sz="2800" b="0" dirty="0" smtClean="0">
                          <a:effectLst/>
                        </a:rPr>
                        <a:t>of </a:t>
                      </a:r>
                      <a:r>
                        <a:rPr lang="en-US" sz="2800" b="0" dirty="0">
                          <a:effectLst/>
                        </a:rPr>
                        <a:t>this </a:t>
                      </a:r>
                      <a:r>
                        <a:rPr lang="en-US" sz="2800" b="0" dirty="0" smtClean="0">
                          <a:effectLst/>
                        </a:rPr>
                        <a:t>system</a:t>
                      </a:r>
                      <a:r>
                        <a:rPr lang="en-US" sz="2800" b="0" baseline="0" dirty="0" smtClean="0">
                          <a:effectLst/>
                        </a:rPr>
                        <a:t>/process/program</a:t>
                      </a:r>
                      <a:endParaRPr lang="en-US" sz="3200" b="0" dirty="0">
                        <a:effectLst/>
                        <a:latin typeface="Trebuchet MS" panose="020B0603020202020204" pitchFamily="34" charset="0"/>
                        <a:ea typeface="Arial Unicode MS" panose="020B0604020202020204" pitchFamily="34" charset="-128"/>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723900">
                <a:tc>
                  <a:txBody>
                    <a:bodyPr/>
                    <a:lstStyle/>
                    <a:p>
                      <a:pPr marL="0" marR="0" algn="l">
                        <a:lnSpc>
                          <a:spcPct val="115000"/>
                        </a:lnSpc>
                        <a:spcBef>
                          <a:spcPts val="0"/>
                        </a:spcBef>
                        <a:spcAft>
                          <a:spcPts val="0"/>
                        </a:spcAft>
                      </a:pPr>
                      <a:r>
                        <a:rPr lang="en-US" sz="3600" dirty="0">
                          <a:effectLst/>
                          <a:latin typeface="Adobe Gothic Std B" panose="020B0800000000000000" pitchFamily="34" charset="-128"/>
                          <a:ea typeface="Adobe Gothic Std B" panose="020B0800000000000000" pitchFamily="34" charset="-128"/>
                        </a:rPr>
                        <a:t> </a:t>
                      </a:r>
                      <a:endParaRPr lang="en-US" sz="3600" dirty="0" smtClean="0">
                        <a:effectLst/>
                        <a:latin typeface="Adobe Gothic Std B" panose="020B0800000000000000" pitchFamily="34" charset="-128"/>
                        <a:ea typeface="Adobe Gothic Std B" panose="020B0800000000000000" pitchFamily="34" charset="-128"/>
                      </a:endParaRPr>
                    </a:p>
                    <a:p>
                      <a:pPr marL="0" marR="0" algn="l">
                        <a:lnSpc>
                          <a:spcPct val="115000"/>
                        </a:lnSpc>
                        <a:spcBef>
                          <a:spcPts val="0"/>
                        </a:spcBef>
                        <a:spcAft>
                          <a:spcPts val="0"/>
                        </a:spcAft>
                      </a:pPr>
                      <a:r>
                        <a:rPr lang="en-US" sz="3600" dirty="0" smtClean="0">
                          <a:effectLst/>
                          <a:latin typeface="Adobe Gothic Std B" panose="020B0800000000000000" pitchFamily="34" charset="-128"/>
                          <a:ea typeface="Adobe Gothic Std B" panose="020B0800000000000000" pitchFamily="34" charset="-128"/>
                        </a:rPr>
                        <a:t>PPST</a:t>
                      </a:r>
                      <a:endParaRPr lang="en-US" sz="3600" dirty="0">
                        <a:effectLst/>
                        <a:latin typeface="Adobe Gothic Std B" panose="020B0800000000000000" pitchFamily="34" charset="-128"/>
                        <a:ea typeface="Adobe Gothic Std B" panose="020B0800000000000000" pitchFamily="34" charset="-128"/>
                      </a:endParaRPr>
                    </a:p>
                  </a:txBody>
                  <a:tcPr marL="68580" marR="68580" marT="0" marB="0" anchor="ctr">
                    <a:lnT w="12700" cap="flat" cmpd="sng" algn="ctr">
                      <a:solidFill>
                        <a:schemeClr val="accent6">
                          <a:lumMod val="75000"/>
                        </a:schemeClr>
                      </a:solidFill>
                      <a:prstDash val="solid"/>
                      <a:round/>
                      <a:headEnd type="none" w="med" len="med"/>
                      <a:tailEnd type="none" w="med" len="med"/>
                    </a:lnT>
                    <a:solidFill>
                      <a:schemeClr val="accent6">
                        <a:alpha val="0"/>
                      </a:schemeClr>
                    </a:solidFill>
                  </a:tcPr>
                </a:tc>
                <a:tc>
                  <a:txBody>
                    <a:bodyPr/>
                    <a:lstStyle/>
                    <a:p>
                      <a:pPr marL="0" marR="0" algn="l">
                        <a:lnSpc>
                          <a:spcPct val="115000"/>
                        </a:lnSpc>
                        <a:spcBef>
                          <a:spcPts val="0"/>
                        </a:spcBef>
                        <a:spcAft>
                          <a:spcPts val="0"/>
                        </a:spcAft>
                      </a:pPr>
                      <a:r>
                        <a:rPr lang="en-US" sz="2800" dirty="0">
                          <a:effectLst/>
                          <a:latin typeface="Adobe Gothic Std B" panose="020B0800000000000000" pitchFamily="34" charset="-128"/>
                          <a:ea typeface="Adobe Gothic Std B" panose="020B0800000000000000" pitchFamily="34" charset="-128"/>
                        </a:rPr>
                        <a:t> </a:t>
                      </a:r>
                    </a:p>
                  </a:txBody>
                  <a:tcPr marL="68580" marR="68580" marT="0" marB="0" anchor="ctr">
                    <a:lnT w="12700" cap="flat" cmpd="sng" algn="ctr">
                      <a:solidFill>
                        <a:schemeClr val="accent6">
                          <a:lumMod val="75000"/>
                        </a:schemeClr>
                      </a:solidFill>
                      <a:prstDash val="solid"/>
                      <a:round/>
                      <a:headEnd type="none" w="med" len="med"/>
                      <a:tailEnd type="none" w="med" len="med"/>
                    </a:lnT>
                    <a:solidFill>
                      <a:schemeClr val="accent6">
                        <a:alpha val="0"/>
                      </a:schemeClr>
                    </a:solidFill>
                  </a:tcPr>
                </a:tc>
                <a:extLst>
                  <a:ext uri="{0D108BD9-81ED-4DB2-BD59-A6C34878D82A}">
                    <a16:rowId xmlns="" xmlns:a16="http://schemas.microsoft.com/office/drawing/2014/main" val="10001"/>
                  </a:ext>
                </a:extLst>
              </a:tr>
              <a:tr h="723900">
                <a:tc>
                  <a:txBody>
                    <a:bodyPr/>
                    <a:lstStyle/>
                    <a:p>
                      <a:pPr marL="0" marR="0" algn="l">
                        <a:lnSpc>
                          <a:spcPct val="115000"/>
                        </a:lnSpc>
                        <a:spcBef>
                          <a:spcPts val="0"/>
                        </a:spcBef>
                        <a:spcAft>
                          <a:spcPts val="0"/>
                        </a:spcAft>
                      </a:pPr>
                      <a:r>
                        <a:rPr lang="en-US" sz="3600" dirty="0">
                          <a:effectLst/>
                          <a:latin typeface="Adobe Gothic Std B" panose="020B0800000000000000" pitchFamily="34" charset="-128"/>
                          <a:ea typeface="Adobe Gothic Std B" panose="020B0800000000000000" pitchFamily="34" charset="-128"/>
                        </a:rPr>
                        <a:t> </a:t>
                      </a:r>
                      <a:endParaRPr lang="en-US" sz="3600" dirty="0" smtClean="0">
                        <a:effectLst/>
                        <a:latin typeface="Adobe Gothic Std B" panose="020B0800000000000000" pitchFamily="34" charset="-128"/>
                        <a:ea typeface="Adobe Gothic Std B" panose="020B0800000000000000" pitchFamily="34" charset="-128"/>
                      </a:endParaRPr>
                    </a:p>
                    <a:p>
                      <a:pPr marL="0" marR="0" algn="l">
                        <a:lnSpc>
                          <a:spcPct val="115000"/>
                        </a:lnSpc>
                        <a:spcBef>
                          <a:spcPts val="0"/>
                        </a:spcBef>
                        <a:spcAft>
                          <a:spcPts val="0"/>
                        </a:spcAft>
                      </a:pPr>
                      <a:r>
                        <a:rPr lang="en-US" sz="3600" dirty="0" smtClean="0">
                          <a:effectLst/>
                          <a:latin typeface="Adobe Gothic Std B" panose="020B0800000000000000" pitchFamily="34" charset="-128"/>
                          <a:ea typeface="Adobe Gothic Std B" panose="020B0800000000000000" pitchFamily="34" charset="-128"/>
                        </a:rPr>
                        <a:t>RPMS</a:t>
                      </a:r>
                      <a:endParaRPr lang="en-US" sz="3600" dirty="0">
                        <a:effectLst/>
                        <a:latin typeface="Adobe Gothic Std B" panose="020B0800000000000000" pitchFamily="34" charset="-128"/>
                        <a:ea typeface="Adobe Gothic Std B" panose="020B0800000000000000" pitchFamily="34" charset="-128"/>
                      </a:endParaRPr>
                    </a:p>
                  </a:txBody>
                  <a:tcPr marL="68580" marR="68580" marT="0" marB="0" anchor="ctr">
                    <a:solidFill>
                      <a:schemeClr val="accent6">
                        <a:alpha val="0"/>
                      </a:schemeClr>
                    </a:solidFill>
                  </a:tcPr>
                </a:tc>
                <a:tc>
                  <a:txBody>
                    <a:bodyPr/>
                    <a:lstStyle/>
                    <a:p>
                      <a:pPr marL="0" marR="0" algn="l">
                        <a:lnSpc>
                          <a:spcPct val="115000"/>
                        </a:lnSpc>
                        <a:spcBef>
                          <a:spcPts val="0"/>
                        </a:spcBef>
                        <a:spcAft>
                          <a:spcPts val="0"/>
                        </a:spcAft>
                      </a:pPr>
                      <a:r>
                        <a:rPr lang="en-US" sz="2800" dirty="0">
                          <a:effectLst/>
                          <a:latin typeface="Adobe Gothic Std B" panose="020B0800000000000000" pitchFamily="34" charset="-128"/>
                          <a:ea typeface="Adobe Gothic Std B" panose="020B0800000000000000" pitchFamily="34" charset="-128"/>
                        </a:rPr>
                        <a:t> </a:t>
                      </a:r>
                    </a:p>
                  </a:txBody>
                  <a:tcPr marL="68580" marR="68580" marT="0" marB="0" anchor="ctr">
                    <a:solidFill>
                      <a:schemeClr val="accent6">
                        <a:alpha val="0"/>
                      </a:schemeClr>
                    </a:solidFill>
                  </a:tcPr>
                </a:tc>
                <a:extLst>
                  <a:ext uri="{0D108BD9-81ED-4DB2-BD59-A6C34878D82A}">
                    <a16:rowId xmlns="" xmlns:a16="http://schemas.microsoft.com/office/drawing/2014/main" val="10002"/>
                  </a:ext>
                </a:extLst>
              </a:tr>
              <a:tr h="723900">
                <a:tc>
                  <a:txBody>
                    <a:bodyPr/>
                    <a:lstStyle/>
                    <a:p>
                      <a:pPr marL="0" marR="0" algn="l">
                        <a:lnSpc>
                          <a:spcPct val="115000"/>
                        </a:lnSpc>
                        <a:spcBef>
                          <a:spcPts val="0"/>
                        </a:spcBef>
                        <a:spcAft>
                          <a:spcPts val="0"/>
                        </a:spcAft>
                      </a:pPr>
                      <a:endParaRPr lang="en-US" sz="3600" dirty="0" smtClean="0">
                        <a:effectLst/>
                        <a:latin typeface="Adobe Gothic Std B" panose="020B0800000000000000" pitchFamily="34" charset="-128"/>
                        <a:ea typeface="Adobe Gothic Std B" panose="020B0800000000000000" pitchFamily="34" charset="-128"/>
                      </a:endParaRPr>
                    </a:p>
                    <a:p>
                      <a:pPr marL="0" marR="0" algn="l">
                        <a:lnSpc>
                          <a:spcPct val="115000"/>
                        </a:lnSpc>
                        <a:spcBef>
                          <a:spcPts val="0"/>
                        </a:spcBef>
                        <a:spcAft>
                          <a:spcPts val="0"/>
                        </a:spcAft>
                      </a:pPr>
                      <a:r>
                        <a:rPr lang="en-US" sz="3600" dirty="0" smtClean="0">
                          <a:effectLst/>
                          <a:latin typeface="Adobe Gothic Std B" panose="020B0800000000000000" pitchFamily="34" charset="-128"/>
                          <a:ea typeface="Adobe Gothic Std B" panose="020B0800000000000000" pitchFamily="34" charset="-128"/>
                        </a:rPr>
                        <a:t>TIP</a:t>
                      </a:r>
                      <a:endParaRPr lang="en-US" sz="3600" dirty="0">
                        <a:effectLst/>
                        <a:latin typeface="Adobe Gothic Std B" panose="020B0800000000000000" pitchFamily="34" charset="-128"/>
                        <a:ea typeface="Adobe Gothic Std B" panose="020B0800000000000000" pitchFamily="34" charset="-128"/>
                      </a:endParaRPr>
                    </a:p>
                  </a:txBody>
                  <a:tcPr marL="68580" marR="68580" marT="0" marB="0" anchor="ctr">
                    <a:solidFill>
                      <a:schemeClr val="accent6">
                        <a:alpha val="0"/>
                      </a:schemeClr>
                    </a:solidFill>
                  </a:tcPr>
                </a:tc>
                <a:tc>
                  <a:txBody>
                    <a:bodyPr/>
                    <a:lstStyle/>
                    <a:p>
                      <a:pPr marL="0" marR="0" algn="l">
                        <a:lnSpc>
                          <a:spcPct val="115000"/>
                        </a:lnSpc>
                        <a:spcBef>
                          <a:spcPts val="0"/>
                        </a:spcBef>
                        <a:spcAft>
                          <a:spcPts val="0"/>
                        </a:spcAft>
                      </a:pPr>
                      <a:r>
                        <a:rPr lang="en-US" sz="2800" dirty="0">
                          <a:effectLst/>
                          <a:latin typeface="Adobe Gothic Std B" panose="020B0800000000000000" pitchFamily="34" charset="-128"/>
                          <a:ea typeface="Adobe Gothic Std B" panose="020B0800000000000000" pitchFamily="34" charset="-128"/>
                        </a:rPr>
                        <a:t> </a:t>
                      </a:r>
                    </a:p>
                  </a:txBody>
                  <a:tcPr marL="68580" marR="68580" marT="0" marB="0" anchor="ctr">
                    <a:solidFill>
                      <a:schemeClr val="accent6">
                        <a:alpha val="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19914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 xmlns:a16="http://schemas.microsoft.com/office/drawing/2014/main"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 xmlns:a16="http://schemas.microsoft.com/office/drawing/2014/main"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 xmlns:a16="http://schemas.microsoft.com/office/drawing/2014/main"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 xmlns:a16="http://schemas.microsoft.com/office/drawing/2014/main"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 xmlns:a16="http://schemas.microsoft.com/office/drawing/2014/main"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 xmlns:a16="http://schemas.microsoft.com/office/drawing/2014/main"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 xmlns:a16="http://schemas.microsoft.com/office/drawing/2014/main"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 xmlns:a16="http://schemas.microsoft.com/office/drawing/2014/main"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 xmlns:a16="http://schemas.microsoft.com/office/drawing/2014/main"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 xmlns:a16="http://schemas.microsoft.com/office/drawing/2014/main"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 xmlns:a16="http://schemas.microsoft.com/office/drawing/2014/main"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 xmlns:a16="http://schemas.microsoft.com/office/drawing/2014/main"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 xmlns:a16="http://schemas.microsoft.com/office/drawing/2014/main"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 xmlns:a16="http://schemas.microsoft.com/office/drawing/2014/main"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 xmlns:a16="http://schemas.microsoft.com/office/drawing/2014/main"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 xmlns:a16="http://schemas.microsoft.com/office/drawing/2014/main"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 xmlns:a16="http://schemas.microsoft.com/office/drawing/2014/main"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 xmlns:a16="http://schemas.microsoft.com/office/drawing/2014/main"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 xmlns:a16="http://schemas.microsoft.com/office/drawing/2014/main"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 xmlns:a16="http://schemas.microsoft.com/office/drawing/2014/main"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 xmlns:a16="http://schemas.microsoft.com/office/drawing/2014/main"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 xmlns:a16="http://schemas.microsoft.com/office/drawing/2014/main"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 xmlns:a16="http://schemas.microsoft.com/office/drawing/2014/main"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 xmlns:a16="http://schemas.microsoft.com/office/drawing/2014/main"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77362" y="838200"/>
            <a:ext cx="7638438" cy="1015663"/>
          </a:xfrm>
          <a:prstGeom prst="rect">
            <a:avLst/>
          </a:prstGeom>
          <a:noFill/>
        </p:spPr>
        <p:txBody>
          <a:bodyPr wrap="none" rtlCol="0">
            <a:spAutoFit/>
          </a:bodyPr>
          <a:lstStyle/>
          <a:p>
            <a:r>
              <a:rPr lang="en-PH" sz="6000" dirty="0" smtClean="0"/>
              <a:t>BURDEN &amp; WORK LOAD</a:t>
            </a:r>
            <a:endParaRPr lang="en-PH" sz="6000" dirty="0"/>
          </a:p>
        </p:txBody>
      </p:sp>
      <p:sp>
        <p:nvSpPr>
          <p:cNvPr id="30" name="TextBox 29"/>
          <p:cNvSpPr txBox="1"/>
          <p:nvPr/>
        </p:nvSpPr>
        <p:spPr>
          <a:xfrm>
            <a:off x="4477362" y="228600"/>
            <a:ext cx="7562238" cy="1015663"/>
          </a:xfrm>
          <a:prstGeom prst="rect">
            <a:avLst/>
          </a:prstGeom>
          <a:noFill/>
        </p:spPr>
        <p:txBody>
          <a:bodyPr wrap="square" rtlCol="0">
            <a:spAutoFit/>
          </a:bodyPr>
          <a:lstStyle/>
          <a:p>
            <a:pPr algn="ctr"/>
            <a:r>
              <a:rPr lang="en-PH" sz="6000" dirty="0" smtClean="0"/>
              <a:t>ADDITIONAL</a:t>
            </a:r>
            <a:endParaRPr lang="en-PH" sz="6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
                                        <p:tgtEl>
                                          <p:spTgt spid="26"/>
                                        </p:tgtEl>
                                      </p:cBhvr>
                                    </p:animEffect>
                                  </p:childTnLst>
                                </p:cTn>
                              </p:par>
                            </p:childTnLst>
                          </p:cTn>
                        </p:par>
                        <p:par>
                          <p:cTn id="12" fill="hold">
                            <p:stCondLst>
                              <p:cond delay="1350"/>
                            </p:stCondLst>
                            <p:childTnLst>
                              <p:par>
                                <p:cTn id="13" presetID="10" presetClass="entr" presetSubtype="0" fill="hold" nodeType="after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
                                        <p:tgtEl>
                                          <p:spTgt spid="25"/>
                                        </p:tgtEl>
                                      </p:cBhvr>
                                    </p:animEffect>
                                  </p:childTnLst>
                                </p:cTn>
                              </p:par>
                            </p:childTnLst>
                          </p:cTn>
                        </p:par>
                        <p:par>
                          <p:cTn id="16" fill="hold">
                            <p:stCondLst>
                              <p:cond delay="1700"/>
                            </p:stCondLst>
                            <p:childTnLst>
                              <p:par>
                                <p:cTn id="17" presetID="10" presetClass="entr" presetSubtype="0" fill="hold" nodeType="afterEffect">
                                  <p:stCondLst>
                                    <p:cond delay="25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
                                        <p:tgtEl>
                                          <p:spTgt spid="24"/>
                                        </p:tgtEl>
                                      </p:cBhvr>
                                    </p:animEffect>
                                  </p:childTnLst>
                                </p:cTn>
                              </p:par>
                            </p:childTnLst>
                          </p:cTn>
                        </p:par>
                        <p:par>
                          <p:cTn id="20" fill="hold">
                            <p:stCondLst>
                              <p:cond delay="2050"/>
                            </p:stCondLst>
                            <p:childTnLst>
                              <p:par>
                                <p:cTn id="21" presetID="10" presetClass="entr" presetSubtype="0" fill="hold" nodeType="after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
                                        <p:tgtEl>
                                          <p:spTgt spid="23"/>
                                        </p:tgtEl>
                                      </p:cBhvr>
                                    </p:animEffect>
                                  </p:childTnLst>
                                </p:cTn>
                              </p:par>
                            </p:childTnLst>
                          </p:cTn>
                        </p:par>
                        <p:par>
                          <p:cTn id="24" fill="hold">
                            <p:stCondLst>
                              <p:cond delay="2400"/>
                            </p:stCondLst>
                            <p:childTnLst>
                              <p:par>
                                <p:cTn id="25" presetID="10" presetClass="entr" presetSubtype="0" fill="hold" nodeType="after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
                                        <p:tgtEl>
                                          <p:spTgt spid="22"/>
                                        </p:tgtEl>
                                      </p:cBhvr>
                                    </p:animEffect>
                                  </p:childTnLst>
                                </p:cTn>
                              </p:par>
                            </p:childTnLst>
                          </p:cTn>
                        </p:par>
                        <p:par>
                          <p:cTn id="28" fill="hold">
                            <p:stCondLst>
                              <p:cond delay="2750"/>
                            </p:stCondLst>
                            <p:childTnLst>
                              <p:par>
                                <p:cTn id="29" presetID="10" presetClass="entr" presetSubtype="0" fill="hold" nodeType="after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
                                        <p:tgtEl>
                                          <p:spTgt spid="21"/>
                                        </p:tgtEl>
                                      </p:cBhvr>
                                    </p:animEffect>
                                  </p:childTnLst>
                                </p:cTn>
                              </p:par>
                            </p:childTnLst>
                          </p:cTn>
                        </p:par>
                        <p:par>
                          <p:cTn id="32" fill="hold">
                            <p:stCondLst>
                              <p:cond delay="3100"/>
                            </p:stCondLst>
                            <p:childTnLst>
                              <p:par>
                                <p:cTn id="33" presetID="10" presetClass="entr" presetSubtype="0" fill="hold"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
                                        <p:tgtEl>
                                          <p:spTgt spid="20"/>
                                        </p:tgtEl>
                                      </p:cBhvr>
                                    </p:animEffect>
                                  </p:childTnLst>
                                </p:cTn>
                              </p:par>
                            </p:childTnLst>
                          </p:cTn>
                        </p:par>
                        <p:par>
                          <p:cTn id="36" fill="hold">
                            <p:stCondLst>
                              <p:cond delay="3450"/>
                            </p:stCondLst>
                            <p:childTnLst>
                              <p:par>
                                <p:cTn id="37" presetID="10" presetClass="entr" presetSubtype="0" fill="hold" nodeType="after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
                                        <p:tgtEl>
                                          <p:spTgt spid="19"/>
                                        </p:tgtEl>
                                      </p:cBhvr>
                                    </p:animEffect>
                                  </p:childTnLst>
                                </p:cTn>
                              </p:par>
                            </p:childTnLst>
                          </p:cTn>
                        </p:par>
                        <p:par>
                          <p:cTn id="40" fill="hold">
                            <p:stCondLst>
                              <p:cond delay="3800"/>
                            </p:stCondLst>
                            <p:childTnLst>
                              <p:par>
                                <p:cTn id="41" presetID="10" presetClass="entr" presetSubtype="0" fill="hold" nodeType="after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
                                        <p:tgtEl>
                                          <p:spTgt spid="18"/>
                                        </p:tgtEl>
                                      </p:cBhvr>
                                    </p:animEffect>
                                  </p:childTnLst>
                                </p:cTn>
                              </p:par>
                            </p:childTnLst>
                          </p:cTn>
                        </p:par>
                        <p:par>
                          <p:cTn id="44" fill="hold">
                            <p:stCondLst>
                              <p:cond delay="4150"/>
                            </p:stCondLst>
                            <p:childTnLst>
                              <p:par>
                                <p:cTn id="45" presetID="10" presetClass="entr" presetSubtype="0" fill="hold" nodeType="afterEffect">
                                  <p:stCondLst>
                                    <p:cond delay="25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
                                        <p:tgtEl>
                                          <p:spTgt spid="17"/>
                                        </p:tgtEl>
                                      </p:cBhvr>
                                    </p:animEffect>
                                  </p:childTnLst>
                                </p:cTn>
                              </p:par>
                            </p:childTnLst>
                          </p:cTn>
                        </p:par>
                        <p:par>
                          <p:cTn id="48" fill="hold">
                            <p:stCondLst>
                              <p:cond delay="4500"/>
                            </p:stCondLst>
                            <p:childTnLst>
                              <p:par>
                                <p:cTn id="49" presetID="10" presetClass="entr" presetSubtype="0" fill="hold" nodeType="afterEffect">
                                  <p:stCondLst>
                                    <p:cond delay="25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
                                        <p:tgtEl>
                                          <p:spTgt spid="16"/>
                                        </p:tgtEl>
                                      </p:cBhvr>
                                    </p:animEffect>
                                  </p:childTnLst>
                                </p:cTn>
                              </p:par>
                            </p:childTnLst>
                          </p:cTn>
                        </p:par>
                        <p:par>
                          <p:cTn id="52" fill="hold">
                            <p:stCondLst>
                              <p:cond delay="4850"/>
                            </p:stCondLst>
                            <p:childTnLst>
                              <p:par>
                                <p:cTn id="53" presetID="10" presetClass="entr" presetSubtype="0" fill="hold" nodeType="afterEffect">
                                  <p:stCondLst>
                                    <p:cond delay="25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 xmlns:a16="http://schemas.microsoft.com/office/drawing/2014/main"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 xmlns:a16="http://schemas.microsoft.com/office/drawing/2014/main"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 xmlns:a16="http://schemas.microsoft.com/office/drawing/2014/main"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 xmlns:a16="http://schemas.microsoft.com/office/drawing/2014/main"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 xmlns:a16="http://schemas.microsoft.com/office/drawing/2014/main"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 xmlns:a16="http://schemas.microsoft.com/office/drawing/2014/main"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 xmlns:a16="http://schemas.microsoft.com/office/drawing/2014/main"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 xmlns:a16="http://schemas.microsoft.com/office/drawing/2014/main"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 xmlns:a16="http://schemas.microsoft.com/office/drawing/2014/main"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 xmlns:a16="http://schemas.microsoft.com/office/drawing/2014/main"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 xmlns:a16="http://schemas.microsoft.com/office/drawing/2014/main"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 xmlns:a16="http://schemas.microsoft.com/office/drawing/2014/main"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 xmlns:a16="http://schemas.microsoft.com/office/drawing/2014/main"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 xmlns:a16="http://schemas.microsoft.com/office/drawing/2014/main"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 xmlns:a16="http://schemas.microsoft.com/office/drawing/2014/main"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 xmlns:a16="http://schemas.microsoft.com/office/drawing/2014/main"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 xmlns:a16="http://schemas.microsoft.com/office/drawing/2014/main"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 xmlns:a16="http://schemas.microsoft.com/office/drawing/2014/main"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 xmlns:a16="http://schemas.microsoft.com/office/drawing/2014/main"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 xmlns:a16="http://schemas.microsoft.com/office/drawing/2014/main"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 xmlns:a16="http://schemas.microsoft.com/office/drawing/2014/main"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 xmlns:a16="http://schemas.microsoft.com/office/drawing/2014/main"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 xmlns:a16="http://schemas.microsoft.com/office/drawing/2014/main"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 xmlns:a16="http://schemas.microsoft.com/office/drawing/2014/main"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343400" y="533400"/>
            <a:ext cx="7714638" cy="2862322"/>
          </a:xfrm>
          <a:prstGeom prst="rect">
            <a:avLst/>
          </a:prstGeom>
          <a:noFill/>
        </p:spPr>
        <p:txBody>
          <a:bodyPr wrap="square" rtlCol="0">
            <a:spAutoFit/>
          </a:bodyPr>
          <a:lstStyle/>
          <a:p>
            <a:pPr algn="ctr"/>
            <a:r>
              <a:rPr lang="en-PH" sz="6000" dirty="0" smtClean="0"/>
              <a:t>NEW PERSPECTIVE OF MENTORING AND COACHING</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 xmlns:a16="http://schemas.microsoft.com/office/drawing/2014/main"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 xmlns:a16="http://schemas.microsoft.com/office/drawing/2014/main"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 xmlns:a16="http://schemas.microsoft.com/office/drawing/2014/main"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 xmlns:a16="http://schemas.microsoft.com/office/drawing/2014/main"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 xmlns:a16="http://schemas.microsoft.com/office/drawing/2014/main"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 xmlns:a16="http://schemas.microsoft.com/office/drawing/2014/main"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 xmlns:a16="http://schemas.microsoft.com/office/drawing/2014/main"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 xmlns:a16="http://schemas.microsoft.com/office/drawing/2014/main"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 xmlns:a16="http://schemas.microsoft.com/office/drawing/2014/main"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 xmlns:a16="http://schemas.microsoft.com/office/drawing/2014/main"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 xmlns:a16="http://schemas.microsoft.com/office/drawing/2014/main"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 xmlns:a16="http://schemas.microsoft.com/office/drawing/2014/main"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 xmlns:a16="http://schemas.microsoft.com/office/drawing/2014/main"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 xmlns:a16="http://schemas.microsoft.com/office/drawing/2014/main"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 xmlns:a16="http://schemas.microsoft.com/office/drawing/2014/main"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 xmlns:a16="http://schemas.microsoft.com/office/drawing/2014/main"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 xmlns:a16="http://schemas.microsoft.com/office/drawing/2014/main"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 xmlns:a16="http://schemas.microsoft.com/office/drawing/2014/main"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 xmlns:a16="http://schemas.microsoft.com/office/drawing/2014/main"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 xmlns:a16="http://schemas.microsoft.com/office/drawing/2014/main"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 xmlns:a16="http://schemas.microsoft.com/office/drawing/2014/main"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 xmlns:a16="http://schemas.microsoft.com/office/drawing/2014/main"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 xmlns:a16="http://schemas.microsoft.com/office/drawing/2014/main"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 xmlns:a16="http://schemas.microsoft.com/office/drawing/2014/main"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01162" y="152400"/>
            <a:ext cx="7714638" cy="3785652"/>
          </a:xfrm>
          <a:prstGeom prst="rect">
            <a:avLst/>
          </a:prstGeom>
          <a:noFill/>
        </p:spPr>
        <p:txBody>
          <a:bodyPr wrap="square" rtlCol="0">
            <a:spAutoFit/>
          </a:bodyPr>
          <a:lstStyle/>
          <a:p>
            <a:pPr algn="ctr"/>
            <a:r>
              <a:rPr lang="en-PH" sz="6000" dirty="0" smtClean="0"/>
              <a:t>FRESH WAY TO HELP TEACHERS IMPROVE THEIR CURRENT PRACTICES</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 xmlns:a16="http://schemas.microsoft.com/office/drawing/2014/main"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 xmlns:a16="http://schemas.microsoft.com/office/drawing/2014/main"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 xmlns:a16="http://schemas.microsoft.com/office/drawing/2014/main"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 xmlns:a16="http://schemas.microsoft.com/office/drawing/2014/main"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 xmlns:a16="http://schemas.microsoft.com/office/drawing/2014/main"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 xmlns:a16="http://schemas.microsoft.com/office/drawing/2014/main"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 xmlns:a16="http://schemas.microsoft.com/office/drawing/2014/main"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 xmlns:a16="http://schemas.microsoft.com/office/drawing/2014/main"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 xmlns:a16="http://schemas.microsoft.com/office/drawing/2014/main"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 xmlns:a16="http://schemas.microsoft.com/office/drawing/2014/main"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 xmlns:a16="http://schemas.microsoft.com/office/drawing/2014/main"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 xmlns:a16="http://schemas.microsoft.com/office/drawing/2014/main"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 xmlns:a16="http://schemas.microsoft.com/office/drawing/2014/main"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 xmlns:a16="http://schemas.microsoft.com/office/drawing/2014/main"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 xmlns:a16="http://schemas.microsoft.com/office/drawing/2014/main"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 xmlns:a16="http://schemas.microsoft.com/office/drawing/2014/main"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 xmlns:a16="http://schemas.microsoft.com/office/drawing/2014/main"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 xmlns:a16="http://schemas.microsoft.com/office/drawing/2014/main"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 xmlns:a16="http://schemas.microsoft.com/office/drawing/2014/main"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 xmlns:a16="http://schemas.microsoft.com/office/drawing/2014/main"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 xmlns:a16="http://schemas.microsoft.com/office/drawing/2014/main"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 xmlns:a16="http://schemas.microsoft.com/office/drawing/2014/main"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 xmlns:a16="http://schemas.microsoft.com/office/drawing/2014/main"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 xmlns:a16="http://schemas.microsoft.com/office/drawing/2014/main"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01162" y="152400"/>
            <a:ext cx="7714638" cy="3785652"/>
          </a:xfrm>
          <a:prstGeom prst="rect">
            <a:avLst/>
          </a:prstGeom>
          <a:noFill/>
        </p:spPr>
        <p:txBody>
          <a:bodyPr wrap="square" rtlCol="0">
            <a:spAutoFit/>
          </a:bodyPr>
          <a:lstStyle/>
          <a:p>
            <a:pPr algn="ctr"/>
            <a:r>
              <a:rPr lang="en-PH" sz="6000" dirty="0" smtClean="0"/>
              <a:t>PUSHING THE TEACHERS TO MAXIMIZE THEIR POTENTIALS</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 xmlns:a16="http://schemas.microsoft.com/office/drawing/2014/main"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 xmlns:a16="http://schemas.microsoft.com/office/drawing/2014/main"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 xmlns:a16="http://schemas.microsoft.com/office/drawing/2014/main"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 xmlns:a16="http://schemas.microsoft.com/office/drawing/2014/main"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 xmlns:a16="http://schemas.microsoft.com/office/drawing/2014/main"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 xmlns:a16="http://schemas.microsoft.com/office/drawing/2014/main"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 xmlns:a16="http://schemas.microsoft.com/office/drawing/2014/main"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 xmlns:a16="http://schemas.microsoft.com/office/drawing/2014/main"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 xmlns:a16="http://schemas.microsoft.com/office/drawing/2014/main"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 xmlns:a16="http://schemas.microsoft.com/office/drawing/2014/main"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 xmlns:a16="http://schemas.microsoft.com/office/drawing/2014/main"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 xmlns:a16="http://schemas.microsoft.com/office/drawing/2014/main"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 xmlns:a16="http://schemas.microsoft.com/office/drawing/2014/main"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 xmlns:a16="http://schemas.microsoft.com/office/drawing/2014/main"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 xmlns:a16="http://schemas.microsoft.com/office/drawing/2014/main"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 xmlns:a16="http://schemas.microsoft.com/office/drawing/2014/main"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 xmlns:a16="http://schemas.microsoft.com/office/drawing/2014/main"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 xmlns:a16="http://schemas.microsoft.com/office/drawing/2014/main"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 xmlns:a16="http://schemas.microsoft.com/office/drawing/2014/main"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 xmlns:a16="http://schemas.microsoft.com/office/drawing/2014/main"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 xmlns:a16="http://schemas.microsoft.com/office/drawing/2014/main"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 xmlns:a16="http://schemas.microsoft.com/office/drawing/2014/main"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 xmlns:a16="http://schemas.microsoft.com/office/drawing/2014/main"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 xmlns:a16="http://schemas.microsoft.com/office/drawing/2014/main"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01162" y="152400"/>
            <a:ext cx="7714638" cy="2862322"/>
          </a:xfrm>
          <a:prstGeom prst="rect">
            <a:avLst/>
          </a:prstGeom>
          <a:noFill/>
        </p:spPr>
        <p:txBody>
          <a:bodyPr wrap="square" rtlCol="0">
            <a:spAutoFit/>
          </a:bodyPr>
          <a:lstStyle/>
          <a:p>
            <a:pPr algn="ctr"/>
            <a:r>
              <a:rPr lang="en-PH" sz="6000" dirty="0" smtClean="0"/>
              <a:t>TO BRING OUT THE BETTER VERSION OF THE TEACHER </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 xmlns:a16="http://schemas.microsoft.com/office/drawing/2014/main"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 xmlns:a16="http://schemas.microsoft.com/office/drawing/2014/main"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 xmlns:a16="http://schemas.microsoft.com/office/drawing/2014/main"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 xmlns:a16="http://schemas.microsoft.com/office/drawing/2014/main"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 xmlns:a16="http://schemas.microsoft.com/office/drawing/2014/main"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 xmlns:a16="http://schemas.microsoft.com/office/drawing/2014/main"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 xmlns:a16="http://schemas.microsoft.com/office/drawing/2014/main"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 xmlns:a16="http://schemas.microsoft.com/office/drawing/2014/main"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 xmlns:a16="http://schemas.microsoft.com/office/drawing/2014/main"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 xmlns:a16="http://schemas.microsoft.com/office/drawing/2014/main"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 xmlns:a16="http://schemas.microsoft.com/office/drawing/2014/main"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 xmlns:a16="http://schemas.microsoft.com/office/drawing/2014/main"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 xmlns:a16="http://schemas.microsoft.com/office/drawing/2014/main"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 xmlns:a16="http://schemas.microsoft.com/office/drawing/2014/main"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 xmlns:a16="http://schemas.microsoft.com/office/drawing/2014/main"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 xmlns:a16="http://schemas.microsoft.com/office/drawing/2014/main"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 xmlns:a16="http://schemas.microsoft.com/office/drawing/2014/main"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 xmlns:a16="http://schemas.microsoft.com/office/drawing/2014/main"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 xmlns:a16="http://schemas.microsoft.com/office/drawing/2014/main"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 xmlns:a16="http://schemas.microsoft.com/office/drawing/2014/main"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 xmlns:a16="http://schemas.microsoft.com/office/drawing/2014/main"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 xmlns:a16="http://schemas.microsoft.com/office/drawing/2014/main"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 xmlns:a16="http://schemas.microsoft.com/office/drawing/2014/main"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 xmlns:a16="http://schemas.microsoft.com/office/drawing/2014/main"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01162" y="651808"/>
            <a:ext cx="7714638" cy="1938992"/>
          </a:xfrm>
          <a:prstGeom prst="rect">
            <a:avLst/>
          </a:prstGeom>
          <a:noFill/>
        </p:spPr>
        <p:txBody>
          <a:bodyPr wrap="square" rtlCol="0">
            <a:spAutoFit/>
          </a:bodyPr>
          <a:lstStyle/>
          <a:p>
            <a:pPr algn="ctr"/>
            <a:r>
              <a:rPr lang="en-PH" sz="6000" dirty="0" smtClean="0"/>
              <a:t>MADE FOR TEACHERS BY TEACHERS</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Image result for LET'S APPLY"/>
          <p:cNvPicPr>
            <a:picLocks noChangeAspect="1" noChangeArrowheads="1"/>
          </p:cNvPicPr>
          <p:nvPr/>
        </p:nvPicPr>
        <p:blipFill>
          <a:blip r:embed="rId2">
            <a:extLst>
              <a:ext uri="{28A0092B-C50C-407E-A947-70E740481C1C}">
                <a14:useLocalDpi xmlns:a14="http://schemas.microsoft.com/office/drawing/2010/main" val="0"/>
              </a:ext>
            </a:extLst>
          </a:blip>
          <a:srcRect l="14070" r="14825" b="1180"/>
          <a:stretch>
            <a:fillRect/>
          </a:stretch>
        </p:blipFill>
        <p:spPr bwMode="auto">
          <a:xfrm rot="-171919">
            <a:off x="1665289" y="100013"/>
            <a:ext cx="4130675"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Image result for LET'S APPLY cartoons"/>
          <p:cNvPicPr>
            <a:picLocks noChangeAspect="1" noChangeArrowheads="1"/>
          </p:cNvPicPr>
          <p:nvPr/>
        </p:nvPicPr>
        <p:blipFill>
          <a:blip r:embed="rId3">
            <a:extLst>
              <a:ext uri="{28A0092B-C50C-407E-A947-70E740481C1C}">
                <a14:useLocalDpi xmlns:a14="http://schemas.microsoft.com/office/drawing/2010/main" val="0"/>
              </a:ext>
            </a:extLst>
          </a:blip>
          <a:srcRect l="25676" t="40379"/>
          <a:stretch>
            <a:fillRect/>
          </a:stretch>
        </p:blipFill>
        <p:spPr bwMode="auto">
          <a:xfrm>
            <a:off x="3943350" y="3752850"/>
            <a:ext cx="6415088"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260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914525" y="714375"/>
            <a:ext cx="8077200" cy="2586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400">
                <a:latin typeface="Arial Rounded MT Bold" panose="020F0704030504030204" pitchFamily="34" charset="0"/>
              </a:rPr>
              <a:t>A teacher who needs to reflect on his/her lesson planning</a:t>
            </a:r>
          </a:p>
        </p:txBody>
      </p:sp>
      <p:sp>
        <p:nvSpPr>
          <p:cNvPr id="3" name="Rectangle 2"/>
          <p:cNvSpPr>
            <a:spLocks noChangeArrowheads="1"/>
          </p:cNvSpPr>
          <p:nvPr/>
        </p:nvSpPr>
        <p:spPr bwMode="auto">
          <a:xfrm>
            <a:off x="3956050" y="3876675"/>
            <a:ext cx="5022850" cy="1201738"/>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1</a:t>
            </a:r>
          </a:p>
        </p:txBody>
      </p:sp>
    </p:spTree>
    <p:extLst>
      <p:ext uri="{BB962C8B-B14F-4D97-AF65-F5344CB8AC3E}">
        <p14:creationId xmlns:p14="http://schemas.microsoft.com/office/powerpoint/2010/main" val="1244100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085975" y="719139"/>
            <a:ext cx="7886700" cy="3170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needs to mentor another teacher on developing instructional materials</a:t>
            </a:r>
          </a:p>
        </p:txBody>
      </p:sp>
      <p:sp>
        <p:nvSpPr>
          <p:cNvPr id="3" name="Rectangle 2"/>
          <p:cNvSpPr>
            <a:spLocks noChangeArrowheads="1"/>
          </p:cNvSpPr>
          <p:nvPr/>
        </p:nvSpPr>
        <p:spPr bwMode="auto">
          <a:xfrm>
            <a:off x="3916363" y="4219575"/>
            <a:ext cx="5022850"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9</a:t>
            </a:r>
          </a:p>
        </p:txBody>
      </p:sp>
    </p:spTree>
    <p:extLst>
      <p:ext uri="{BB962C8B-B14F-4D97-AF65-F5344CB8AC3E}">
        <p14:creationId xmlns:p14="http://schemas.microsoft.com/office/powerpoint/2010/main" val="16468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095500" y="509589"/>
            <a:ext cx="8058150" cy="3940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school head who needs to supervise teachers on choosing the appropriate assessment strategies </a:t>
            </a:r>
          </a:p>
        </p:txBody>
      </p:sp>
      <p:sp>
        <p:nvSpPr>
          <p:cNvPr id="3" name="Rectangle 2"/>
          <p:cNvSpPr>
            <a:spLocks noChangeArrowheads="1"/>
          </p:cNvSpPr>
          <p:nvPr/>
        </p:nvSpPr>
        <p:spPr bwMode="auto">
          <a:xfrm>
            <a:off x="3565525" y="4730750"/>
            <a:ext cx="5570538" cy="1201738"/>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10</a:t>
            </a:r>
          </a:p>
        </p:txBody>
      </p:sp>
    </p:spTree>
    <p:extLst>
      <p:ext uri="{BB962C8B-B14F-4D97-AF65-F5344CB8AC3E}">
        <p14:creationId xmlns:p14="http://schemas.microsoft.com/office/powerpoint/2010/main" val="1259287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8" name="Content Placeholder 2">
            <a:extLst>
              <a:ext uri="{FF2B5EF4-FFF2-40B4-BE49-F238E27FC236}">
                <a16:creationId xmlns="" xmlns:a16="http://schemas.microsoft.com/office/drawing/2014/main" id="{E5FE4850-01BE-004F-96CD-1AD41BC8E790}"/>
              </a:ext>
            </a:extLst>
          </p:cNvPr>
          <p:cNvSpPr>
            <a:spLocks noGrp="1"/>
          </p:cNvSpPr>
          <p:nvPr>
            <p:ph idx="1"/>
          </p:nvPr>
        </p:nvSpPr>
        <p:spPr>
          <a:xfrm>
            <a:off x="381000" y="1828800"/>
            <a:ext cx="11353800" cy="2590800"/>
          </a:xfrm>
        </p:spPr>
        <p:txBody>
          <a:bodyPr>
            <a:normAutofit/>
          </a:bodyPr>
          <a:lstStyle/>
          <a:p>
            <a:pPr marL="514350" indent="-514350" algn="ctr">
              <a:buNone/>
            </a:pPr>
            <a:r>
              <a:rPr lang="en-US" sz="6600" b="1" dirty="0" smtClean="0">
                <a:latin typeface="Arial" pitchFamily="34" charset="0"/>
                <a:cs typeface="Arial" pitchFamily="34" charset="0"/>
              </a:rPr>
              <a:t>What’s in the PSST Resource </a:t>
            </a:r>
            <a:r>
              <a:rPr lang="en-US" sz="6600" b="1" dirty="0">
                <a:latin typeface="Arial" pitchFamily="34" charset="0"/>
                <a:cs typeface="Arial" pitchFamily="34" charset="0"/>
              </a:rPr>
              <a:t>Package </a:t>
            </a:r>
            <a:r>
              <a:rPr lang="en-US" sz="6600" b="1" dirty="0" smtClean="0">
                <a:latin typeface="Arial" pitchFamily="34" charset="0"/>
                <a:cs typeface="Arial" pitchFamily="34" charset="0"/>
              </a:rPr>
              <a:t>for us?</a:t>
            </a:r>
          </a:p>
        </p:txBody>
      </p:sp>
    </p:spTree>
    <p:extLst>
      <p:ext uri="{BB962C8B-B14F-4D97-AF65-F5344CB8AC3E}">
        <p14:creationId xmlns:p14="http://schemas.microsoft.com/office/powerpoint/2010/main" val="1515131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2038351" y="285751"/>
            <a:ext cx="8105775" cy="4524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4800">
                <a:latin typeface="Arial Rounded MT Bold" panose="020F0704030504030204" pitchFamily="34" charset="0"/>
              </a:rPr>
              <a:t>A group of teachers who are part of the school-based LAC session who needs to tackle about monitoring and reporting learners’ needs</a:t>
            </a:r>
          </a:p>
        </p:txBody>
      </p:sp>
      <p:sp>
        <p:nvSpPr>
          <p:cNvPr id="3" name="Rectangle 2"/>
          <p:cNvSpPr>
            <a:spLocks noChangeArrowheads="1"/>
          </p:cNvSpPr>
          <p:nvPr/>
        </p:nvSpPr>
        <p:spPr bwMode="auto">
          <a:xfrm>
            <a:off x="3786189" y="5002213"/>
            <a:ext cx="5570537"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12</a:t>
            </a:r>
          </a:p>
        </p:txBody>
      </p:sp>
    </p:spTree>
    <p:extLst>
      <p:ext uri="{BB962C8B-B14F-4D97-AF65-F5344CB8AC3E}">
        <p14:creationId xmlns:p14="http://schemas.microsoft.com/office/powerpoint/2010/main" val="328734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1962151" y="623889"/>
            <a:ext cx="8124825" cy="3170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needs reference material for a small group discussion on the PPST indicators</a:t>
            </a:r>
          </a:p>
        </p:txBody>
      </p:sp>
      <p:sp>
        <p:nvSpPr>
          <p:cNvPr id="3" name="Rectangle 2"/>
          <p:cNvSpPr>
            <a:spLocks noChangeArrowheads="1"/>
          </p:cNvSpPr>
          <p:nvPr/>
        </p:nvSpPr>
        <p:spPr bwMode="auto">
          <a:xfrm>
            <a:off x="3665538" y="4298950"/>
            <a:ext cx="5022850"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8</a:t>
            </a:r>
          </a:p>
        </p:txBody>
      </p:sp>
    </p:spTree>
    <p:extLst>
      <p:ext uri="{BB962C8B-B14F-4D97-AF65-F5344CB8AC3E}">
        <p14:creationId xmlns:p14="http://schemas.microsoft.com/office/powerpoint/2010/main" val="3407422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076451" y="771525"/>
            <a:ext cx="7991475" cy="3170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needs prototype lessons per key stage and subject area</a:t>
            </a:r>
          </a:p>
        </p:txBody>
      </p:sp>
      <p:sp>
        <p:nvSpPr>
          <p:cNvPr id="3" name="Rectangle 2"/>
          <p:cNvSpPr>
            <a:spLocks noChangeArrowheads="1"/>
          </p:cNvSpPr>
          <p:nvPr/>
        </p:nvSpPr>
        <p:spPr bwMode="auto">
          <a:xfrm>
            <a:off x="3625851" y="4189413"/>
            <a:ext cx="5021263"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1</a:t>
            </a:r>
          </a:p>
        </p:txBody>
      </p:sp>
    </p:spTree>
    <p:extLst>
      <p:ext uri="{BB962C8B-B14F-4D97-AF65-F5344CB8AC3E}">
        <p14:creationId xmlns:p14="http://schemas.microsoft.com/office/powerpoint/2010/main" val="3367478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1981200" y="309564"/>
            <a:ext cx="8115300" cy="3940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needs a guide for crafting contextualized performance-based activities </a:t>
            </a:r>
          </a:p>
        </p:txBody>
      </p:sp>
      <p:sp>
        <p:nvSpPr>
          <p:cNvPr id="3" name="Rectangle 2"/>
          <p:cNvSpPr>
            <a:spLocks noChangeArrowheads="1"/>
          </p:cNvSpPr>
          <p:nvPr/>
        </p:nvSpPr>
        <p:spPr bwMode="auto">
          <a:xfrm>
            <a:off x="3686176" y="4570413"/>
            <a:ext cx="5021263"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6</a:t>
            </a:r>
          </a:p>
        </p:txBody>
      </p:sp>
    </p:spTree>
    <p:extLst>
      <p:ext uri="{BB962C8B-B14F-4D97-AF65-F5344CB8AC3E}">
        <p14:creationId xmlns:p14="http://schemas.microsoft.com/office/powerpoint/2010/main" val="1099831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095500" y="771525"/>
            <a:ext cx="8020050" cy="3170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wants to take his/her time understanding the indicators</a:t>
            </a:r>
          </a:p>
        </p:txBody>
      </p:sp>
      <p:sp>
        <p:nvSpPr>
          <p:cNvPr id="3" name="Rectangle 2"/>
          <p:cNvSpPr>
            <a:spLocks noChangeArrowheads="1"/>
          </p:cNvSpPr>
          <p:nvPr/>
        </p:nvSpPr>
        <p:spPr bwMode="auto">
          <a:xfrm>
            <a:off x="3614738" y="4238625"/>
            <a:ext cx="5022850"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8</a:t>
            </a:r>
          </a:p>
        </p:txBody>
      </p:sp>
    </p:spTree>
    <p:extLst>
      <p:ext uri="{BB962C8B-B14F-4D97-AF65-F5344CB8AC3E}">
        <p14:creationId xmlns:p14="http://schemas.microsoft.com/office/powerpoint/2010/main" val="2035290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1933575" y="357189"/>
            <a:ext cx="8362950" cy="4708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An EPS who wants to share insights to a teacher on selecting activities that address learners’ needs and interests   </a:t>
            </a:r>
          </a:p>
        </p:txBody>
      </p:sp>
      <p:sp>
        <p:nvSpPr>
          <p:cNvPr id="3" name="Rectangle 2"/>
          <p:cNvSpPr>
            <a:spLocks noChangeArrowheads="1"/>
          </p:cNvSpPr>
          <p:nvPr/>
        </p:nvSpPr>
        <p:spPr bwMode="auto">
          <a:xfrm>
            <a:off x="3805238" y="5273675"/>
            <a:ext cx="5022850"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6</a:t>
            </a:r>
          </a:p>
        </p:txBody>
      </p:sp>
    </p:spTree>
    <p:extLst>
      <p:ext uri="{BB962C8B-B14F-4D97-AF65-F5344CB8AC3E}">
        <p14:creationId xmlns:p14="http://schemas.microsoft.com/office/powerpoint/2010/main" val="299968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990725" y="747714"/>
            <a:ext cx="8191500" cy="3170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wants to help another teacher understand and appreciate the indicators </a:t>
            </a:r>
          </a:p>
        </p:txBody>
      </p:sp>
      <p:sp>
        <p:nvSpPr>
          <p:cNvPr id="5" name="Rectangle 4"/>
          <p:cNvSpPr>
            <a:spLocks noChangeArrowheads="1"/>
          </p:cNvSpPr>
          <p:nvPr/>
        </p:nvSpPr>
        <p:spPr bwMode="auto">
          <a:xfrm>
            <a:off x="3524250" y="4219575"/>
            <a:ext cx="5022850" cy="1201738"/>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8</a:t>
            </a:r>
          </a:p>
        </p:txBody>
      </p:sp>
    </p:spTree>
    <p:extLst>
      <p:ext uri="{BB962C8B-B14F-4D97-AF65-F5344CB8AC3E}">
        <p14:creationId xmlns:p14="http://schemas.microsoft.com/office/powerpoint/2010/main" val="3877874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305675" y="741363"/>
            <a:ext cx="2655888" cy="4248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sz="5400">
                <a:latin typeface="Arial Rounded MT Bold" panose="020F0704030504030204" pitchFamily="34" charset="0"/>
              </a:rPr>
              <a:t>LET’S DO </a:t>
            </a:r>
          </a:p>
          <a:p>
            <a:pPr algn="ctr" eaLnBrk="1" hangingPunct="1"/>
            <a:r>
              <a:rPr lang="en-PH" sz="5400">
                <a:latin typeface="Arial Rounded MT Bold" panose="020F0704030504030204" pitchFamily="34" charset="0"/>
              </a:rPr>
              <a:t>THE WRAP UP</a:t>
            </a:r>
          </a:p>
        </p:txBody>
      </p:sp>
      <p:pic>
        <p:nvPicPr>
          <p:cNvPr id="5120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l="2242" t="4974" r="2988" b="6023"/>
          <a:stretch>
            <a:fillRect/>
          </a:stretch>
        </p:blipFill>
        <p:spPr bwMode="auto">
          <a:xfrm>
            <a:off x="1828800" y="573088"/>
            <a:ext cx="5792788"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58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strVal val="#ppt_w*2.5"/>
                                          </p:val>
                                        </p:tav>
                                        <p:tav tm="100000">
                                          <p:val>
                                            <p:strVal val="#ppt_w"/>
                                          </p:val>
                                        </p:tav>
                                      </p:tavLst>
                                    </p:anim>
                                    <p:anim calcmode="lin" valueType="num">
                                      <p:cBhvr>
                                        <p:cTn id="8" dur="500" fill="hold"/>
                                        <p:tgtEl>
                                          <p:spTgt spid="28674"/>
                                        </p:tgtEl>
                                        <p:attrNameLst>
                                          <p:attrName>ppt_h</p:attrName>
                                        </p:attrNameLst>
                                      </p:cBhvr>
                                      <p:tavLst>
                                        <p:tav tm="0">
                                          <p:val>
                                            <p:strVal val="#ppt_h*0.01"/>
                                          </p:val>
                                        </p:tav>
                                        <p:tav tm="100000">
                                          <p:val>
                                            <p:strVal val="#ppt_h"/>
                                          </p:val>
                                        </p:tav>
                                      </p:tavLst>
                                    </p:anim>
                                    <p:anim calcmode="lin" valueType="num">
                                      <p:cBhvr>
                                        <p:cTn id="9" dur="500" fill="hold"/>
                                        <p:tgtEl>
                                          <p:spTgt spid="28674"/>
                                        </p:tgtEl>
                                        <p:attrNameLst>
                                          <p:attrName>ppt_x</p:attrName>
                                        </p:attrNameLst>
                                      </p:cBhvr>
                                      <p:tavLst>
                                        <p:tav tm="0">
                                          <p:val>
                                            <p:strVal val="#ppt_x"/>
                                          </p:val>
                                        </p:tav>
                                        <p:tav tm="100000">
                                          <p:val>
                                            <p:strVal val="#ppt_x"/>
                                          </p:val>
                                        </p:tav>
                                      </p:tavLst>
                                    </p:anim>
                                    <p:anim calcmode="lin" valueType="num">
                                      <p:cBhvr>
                                        <p:cTn id="10" dur="500" fill="hold"/>
                                        <p:tgtEl>
                                          <p:spTgt spid="28674"/>
                                        </p:tgtEl>
                                        <p:attrNameLst>
                                          <p:attrName>ppt_y</p:attrName>
                                        </p:attrNameLst>
                                      </p:cBhvr>
                                      <p:tavLst>
                                        <p:tav tm="0">
                                          <p:val>
                                            <p:strVal val="#ppt_h+1"/>
                                          </p:val>
                                        </p:tav>
                                        <p:tav tm="100000">
                                          <p:val>
                                            <p:strVal val="#ppt_y"/>
                                          </p:val>
                                        </p:tav>
                                      </p:tavLst>
                                    </p:anim>
                                    <p:animEffect transition="in" filter="fade">
                                      <p:cBhvr>
                                        <p:cTn id="11"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2138363" y="1393825"/>
            <a:ext cx="78740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AutoNum type="arabicPeriod"/>
            </a:pPr>
            <a:endParaRPr lang="en-US" sz="2800"/>
          </a:p>
        </p:txBody>
      </p:sp>
      <p:sp>
        <p:nvSpPr>
          <p:cNvPr id="52227" name="Rectangle 2"/>
          <p:cNvSpPr>
            <a:spLocks noChangeArrowheads="1"/>
          </p:cNvSpPr>
          <p:nvPr/>
        </p:nvSpPr>
        <p:spPr bwMode="auto">
          <a:xfrm>
            <a:off x="2247900" y="473076"/>
            <a:ext cx="7850188" cy="2170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AutoNum type="arabicPeriod"/>
            </a:pPr>
            <a:r>
              <a:rPr lang="en-US" sz="5000">
                <a:latin typeface="Arial Rounded MT Bold" panose="020F0704030504030204" pitchFamily="34" charset="0"/>
              </a:rPr>
              <a:t>What are the possible uses of the PPST Resource Package?</a:t>
            </a:r>
          </a:p>
        </p:txBody>
      </p:sp>
      <p:sp>
        <p:nvSpPr>
          <p:cNvPr id="4" name="Rectangle 3"/>
          <p:cNvSpPr>
            <a:spLocks noChangeArrowheads="1"/>
          </p:cNvSpPr>
          <p:nvPr/>
        </p:nvSpPr>
        <p:spPr bwMode="auto">
          <a:xfrm>
            <a:off x="2249488" y="2819401"/>
            <a:ext cx="7929562" cy="3554413"/>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500">
                <a:latin typeface="Arial Rounded MT Bold" panose="020F0704030504030204" pitchFamily="34" charset="0"/>
                <a:sym typeface="Wingdings" panose="05000000000000000000" pitchFamily="2" charset="2"/>
              </a:rPr>
              <a:t></a:t>
            </a:r>
            <a:r>
              <a:rPr lang="en-US" sz="4500">
                <a:latin typeface="Arial Rounded MT Bold" panose="020F0704030504030204" pitchFamily="34" charset="0"/>
              </a:rPr>
              <a:t>reflect on your own classroom practices, and ensure that your teaching practices are aligned with the indicators;</a:t>
            </a:r>
          </a:p>
        </p:txBody>
      </p:sp>
    </p:spTree>
    <p:extLst>
      <p:ext uri="{BB962C8B-B14F-4D97-AF65-F5344CB8AC3E}">
        <p14:creationId xmlns:p14="http://schemas.microsoft.com/office/powerpoint/2010/main" val="2228054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063751" y="1535114"/>
            <a:ext cx="8151813" cy="3170237"/>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a:latin typeface="Arial Rounded MT Bold" panose="020F0704030504030204" pitchFamily="34" charset="0"/>
                <a:sym typeface="Wingdings" panose="05000000000000000000" pitchFamily="2" charset="2"/>
              </a:rPr>
              <a:t></a:t>
            </a:r>
            <a:r>
              <a:rPr lang="en-US" sz="5000">
                <a:latin typeface="Arial Rounded MT Bold" panose="020F0704030504030204" pitchFamily="34" charset="0"/>
              </a:rPr>
              <a:t>want to mentor beginning teachers so they become better in their practice;</a:t>
            </a:r>
          </a:p>
        </p:txBody>
      </p:sp>
    </p:spTree>
    <p:extLst>
      <p:ext uri="{BB962C8B-B14F-4D97-AF65-F5344CB8AC3E}">
        <p14:creationId xmlns:p14="http://schemas.microsoft.com/office/powerpoint/2010/main" val="3249795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pic>
        <p:nvPicPr>
          <p:cNvPr id="9" name="Picture 2" descr="E:\Abigail Godoy\DepEd Style Guide\DepEd Seal_small.png"/>
          <p:cNvPicPr>
            <a:picLocks noChangeAspect="1" noChangeArrowheads="1"/>
          </p:cNvPicPr>
          <p:nvPr/>
        </p:nvPicPr>
        <p:blipFill>
          <a:blip r:embed="rId4" cstate="print"/>
          <a:srcRect/>
          <a:stretch>
            <a:fillRect/>
          </a:stretch>
        </p:blipFill>
        <p:spPr bwMode="auto">
          <a:xfrm>
            <a:off x="3810000" y="838200"/>
            <a:ext cx="4572000" cy="4572000"/>
          </a:xfrm>
          <a:prstGeom prst="rect">
            <a:avLst/>
          </a:prstGeom>
          <a:noFill/>
        </p:spPr>
      </p:pic>
      <p:sp>
        <p:nvSpPr>
          <p:cNvPr id="11" name="Rectangle 10"/>
          <p:cNvSpPr/>
          <p:nvPr/>
        </p:nvSpPr>
        <p:spPr>
          <a:xfrm>
            <a:off x="438150" y="762000"/>
            <a:ext cx="113538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438150" y="1504950"/>
            <a:ext cx="11298286" cy="332398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1000" b="1" cap="none" spc="50" dirty="0" smtClean="0">
                <a:ln w="11430"/>
                <a:effectLst>
                  <a:outerShdw blurRad="76200" dist="50800" dir="5400000" algn="tl" rotWithShape="0">
                    <a:srgbClr val="000000">
                      <a:alpha val="65000"/>
                    </a:srgbClr>
                  </a:outerShdw>
                </a:effectLst>
                <a:latin typeface="Arial" pitchFamily="34" charset="0"/>
                <a:cs typeface="Arial" pitchFamily="34" charset="0"/>
              </a:rPr>
              <a:t>SYSTEM</a:t>
            </a:r>
            <a:endParaRPr lang="en-US" sz="21000" b="1" cap="none" spc="50" dirty="0">
              <a:ln w="11430"/>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Rectangle 12"/>
          <p:cNvSpPr/>
          <p:nvPr/>
        </p:nvSpPr>
        <p:spPr>
          <a:xfrm>
            <a:off x="552451" y="2467511"/>
            <a:ext cx="11049000" cy="1323439"/>
          </a:xfrm>
          <a:prstGeom prst="rect">
            <a:avLst/>
          </a:prstGeom>
          <a:solidFill>
            <a:schemeClr val="bg1"/>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effectLst>
                  <a:outerShdw blurRad="76200" dist="50800" dir="5400000" algn="tl" rotWithShape="0">
                    <a:srgbClr val="000000">
                      <a:alpha val="65000"/>
                    </a:srgbClr>
                  </a:outerShdw>
                </a:effectLst>
                <a:latin typeface="Bookman Old Style" pitchFamily="18" charset="0"/>
                <a:cs typeface="Arial" pitchFamily="34" charset="0"/>
              </a:rPr>
              <a:t>SYSTEM</a:t>
            </a:r>
            <a:endParaRPr lang="en-US" sz="8000" b="1" cap="none" spc="50" dirty="0">
              <a:ln w="11430"/>
              <a:effectLst>
                <a:outerShdw blurRad="76200" dist="50800" dir="5400000" algn="tl" rotWithShape="0">
                  <a:srgbClr val="000000">
                    <a:alpha val="65000"/>
                  </a:srgbClr>
                </a:outerShdw>
              </a:effectLst>
              <a:latin typeface="Bookman Old Style" pitchFamily="18" charset="0"/>
              <a:cs typeface="Arial" pitchFamily="34" charset="0"/>
            </a:endParaRPr>
          </a:p>
        </p:txBody>
      </p:sp>
    </p:spTree>
    <p:extLst>
      <p:ext uri="{BB962C8B-B14F-4D97-AF65-F5344CB8AC3E}">
        <p14:creationId xmlns:p14="http://schemas.microsoft.com/office/powerpoint/2010/main" val="21035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036764" y="381000"/>
            <a:ext cx="8372475" cy="632460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500">
                <a:latin typeface="Arial Rounded MT Bold" panose="020F0704030504030204" pitchFamily="34" charset="0"/>
                <a:sym typeface="Wingdings" panose="05000000000000000000" pitchFamily="2" charset="2"/>
              </a:rPr>
              <a:t></a:t>
            </a:r>
            <a:r>
              <a:rPr lang="en-US" sz="4500">
                <a:latin typeface="Arial Rounded MT Bold" panose="020F0704030504030204" pitchFamily="34" charset="0"/>
              </a:rPr>
              <a:t>are a part of a group of teachers who need materials for your school-based Learning Action Cell (LAC) sessions in order to (i) learn more about the PPST and (ii) innovate on practices using the samples in the resource material as guide;</a:t>
            </a:r>
          </a:p>
        </p:txBody>
      </p:sp>
    </p:spTree>
    <p:extLst>
      <p:ext uri="{BB962C8B-B14F-4D97-AF65-F5344CB8AC3E}">
        <p14:creationId xmlns:p14="http://schemas.microsoft.com/office/powerpoint/2010/main" val="35273863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7888" y="649288"/>
            <a:ext cx="8058150" cy="2862262"/>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500">
                <a:latin typeface="Arial Rounded MT Bold" panose="020F0704030504030204" pitchFamily="34" charset="0"/>
                <a:sym typeface="Wingdings" panose="05000000000000000000" pitchFamily="2" charset="2"/>
              </a:rPr>
              <a:t></a:t>
            </a:r>
            <a:r>
              <a:rPr lang="en-US" sz="4500">
                <a:latin typeface="Arial Rounded MT Bold" panose="020F0704030504030204" pitchFamily="34" charset="0"/>
              </a:rPr>
              <a:t>want to develop or expand the current work by </a:t>
            </a:r>
          </a:p>
          <a:p>
            <a:pPr eaLnBrk="1" hangingPunct="1"/>
            <a:r>
              <a:rPr lang="en-US" sz="4500">
                <a:latin typeface="Arial Rounded MT Bold" panose="020F0704030504030204" pitchFamily="34" charset="0"/>
              </a:rPr>
              <a:t>(i) providing more examples of practices or</a:t>
            </a:r>
          </a:p>
        </p:txBody>
      </p:sp>
      <p:sp>
        <p:nvSpPr>
          <p:cNvPr id="3" name="Rectangle 2"/>
          <p:cNvSpPr>
            <a:spLocks noChangeArrowheads="1"/>
          </p:cNvSpPr>
          <p:nvPr/>
        </p:nvSpPr>
        <p:spPr bwMode="auto">
          <a:xfrm>
            <a:off x="2147889" y="3687764"/>
            <a:ext cx="8086725" cy="2554287"/>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a:latin typeface="Arial Rounded MT Bold" panose="020F0704030504030204" pitchFamily="34" charset="0"/>
              </a:rPr>
              <a:t>(ii) working on other career stages or indicators other than the 12 presented in this package. </a:t>
            </a:r>
            <a:endParaRPr lang="en-US" sz="4000"/>
          </a:p>
        </p:txBody>
      </p:sp>
    </p:spTree>
    <p:extLst>
      <p:ext uri="{BB962C8B-B14F-4D97-AF65-F5344CB8AC3E}">
        <p14:creationId xmlns:p14="http://schemas.microsoft.com/office/powerpoint/2010/main" val="3844213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2138363" y="1393825"/>
            <a:ext cx="78740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AutoNum type="arabicPeriod"/>
            </a:pPr>
            <a:endParaRPr lang="en-US" sz="2800"/>
          </a:p>
        </p:txBody>
      </p:sp>
      <p:sp>
        <p:nvSpPr>
          <p:cNvPr id="56323" name="Rectangle 2"/>
          <p:cNvSpPr>
            <a:spLocks noChangeArrowheads="1"/>
          </p:cNvSpPr>
          <p:nvPr/>
        </p:nvSpPr>
        <p:spPr bwMode="auto">
          <a:xfrm>
            <a:off x="2238375" y="1109663"/>
            <a:ext cx="7850188" cy="355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pPr>
            <a:r>
              <a:rPr lang="en-US" sz="5000">
                <a:latin typeface="Arial Rounded MT Bold" panose="020F0704030504030204" pitchFamily="34" charset="0"/>
              </a:rPr>
              <a:t>2. Do you think these modules are useful in any situation you meet in school especially in the classroom?</a:t>
            </a:r>
          </a:p>
        </p:txBody>
      </p:sp>
    </p:spTree>
    <p:extLst>
      <p:ext uri="{BB962C8B-B14F-4D97-AF65-F5344CB8AC3E}">
        <p14:creationId xmlns:p14="http://schemas.microsoft.com/office/powerpoint/2010/main" val="1131456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2138363" y="1393825"/>
            <a:ext cx="78740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AutoNum type="arabicPeriod"/>
            </a:pPr>
            <a:endParaRPr lang="en-US" sz="2800"/>
          </a:p>
        </p:txBody>
      </p:sp>
      <p:sp>
        <p:nvSpPr>
          <p:cNvPr id="57347" name="Rectangle 2"/>
          <p:cNvSpPr>
            <a:spLocks noChangeArrowheads="1"/>
          </p:cNvSpPr>
          <p:nvPr/>
        </p:nvSpPr>
        <p:spPr bwMode="auto">
          <a:xfrm>
            <a:off x="2119313" y="966788"/>
            <a:ext cx="8094662" cy="35544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pPr>
            <a:r>
              <a:rPr lang="en-US" sz="5000">
                <a:latin typeface="Arial Rounded MT Bold" panose="020F0704030504030204" pitchFamily="34" charset="0"/>
              </a:rPr>
              <a:t>3. Can you give other instances or situations when the use of PPST Resource Package is needed?</a:t>
            </a:r>
          </a:p>
        </p:txBody>
      </p:sp>
    </p:spTree>
    <p:extLst>
      <p:ext uri="{BB962C8B-B14F-4D97-AF65-F5344CB8AC3E}">
        <p14:creationId xmlns:p14="http://schemas.microsoft.com/office/powerpoint/2010/main" val="3107327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2017713" y="777876"/>
            <a:ext cx="8050212" cy="5478463"/>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000">
                <a:latin typeface="Arial Rounded MT Bold" panose="020F0704030504030204" pitchFamily="34" charset="0"/>
                <a:sym typeface="Wingdings" panose="05000000000000000000" pitchFamily="2" charset="2"/>
              </a:rPr>
              <a:t></a:t>
            </a:r>
            <a:r>
              <a:rPr lang="en-US" sz="5000">
                <a:latin typeface="Arial Rounded MT Bold" panose="020F0704030504030204" pitchFamily="34" charset="0"/>
              </a:rPr>
              <a:t>as reference material for small group discussions, teacher-to-teacher consultation, peer teaching and other events related instances;</a:t>
            </a:r>
          </a:p>
        </p:txBody>
      </p:sp>
    </p:spTree>
    <p:extLst>
      <p:ext uri="{BB962C8B-B14F-4D97-AF65-F5344CB8AC3E}">
        <p14:creationId xmlns:p14="http://schemas.microsoft.com/office/powerpoint/2010/main" val="3792969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2036764" y="815976"/>
            <a:ext cx="8188325" cy="4708525"/>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000">
                <a:latin typeface="Arial Rounded MT Bold" panose="020F0704030504030204" pitchFamily="34" charset="0"/>
                <a:sym typeface="Wingdings" panose="05000000000000000000" pitchFamily="2" charset="2"/>
              </a:rPr>
              <a:t></a:t>
            </a:r>
            <a:r>
              <a:rPr lang="en-US" sz="5000">
                <a:latin typeface="Arial Rounded MT Bold" panose="020F0704030504030204" pitchFamily="34" charset="0"/>
              </a:rPr>
              <a:t>as suggested material for developing lesson plan, performance tasks and enabling activities per key stage area and subject area;</a:t>
            </a:r>
          </a:p>
        </p:txBody>
      </p:sp>
    </p:spTree>
    <p:extLst>
      <p:ext uri="{BB962C8B-B14F-4D97-AF65-F5344CB8AC3E}">
        <p14:creationId xmlns:p14="http://schemas.microsoft.com/office/powerpoint/2010/main" val="93376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71675" y="760413"/>
            <a:ext cx="8299450" cy="240030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000">
                <a:latin typeface="Arial Rounded MT Bold" panose="020F0704030504030204" pitchFamily="34" charset="0"/>
                <a:sym typeface="Wingdings" panose="05000000000000000000" pitchFamily="2" charset="2"/>
              </a:rPr>
              <a:t></a:t>
            </a:r>
            <a:r>
              <a:rPr lang="en-US" sz="5000">
                <a:latin typeface="Arial Rounded MT Bold" panose="020F0704030504030204" pitchFamily="34" charset="0"/>
              </a:rPr>
              <a:t>as go-to guide in understanding the indicators; </a:t>
            </a:r>
          </a:p>
        </p:txBody>
      </p:sp>
      <p:sp>
        <p:nvSpPr>
          <p:cNvPr id="3" name="Rectangle 2"/>
          <p:cNvSpPr>
            <a:spLocks noChangeArrowheads="1"/>
          </p:cNvSpPr>
          <p:nvPr/>
        </p:nvSpPr>
        <p:spPr bwMode="auto">
          <a:xfrm>
            <a:off x="1962151" y="3317875"/>
            <a:ext cx="8308975" cy="2586038"/>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400">
                <a:latin typeface="Arial Rounded MT Bold" panose="020F0704030504030204" pitchFamily="34" charset="0"/>
                <a:sym typeface="Wingdings" panose="05000000000000000000" pitchFamily="2" charset="2"/>
              </a:rPr>
              <a:t></a:t>
            </a:r>
            <a:r>
              <a:rPr lang="en-US" sz="5400">
                <a:latin typeface="Arial Rounded MT Bold" panose="020F0704030504030204" pitchFamily="34" charset="0"/>
              </a:rPr>
              <a:t>as aid in self-paced learning of the indicators</a:t>
            </a:r>
          </a:p>
        </p:txBody>
      </p:sp>
    </p:spTree>
    <p:extLst>
      <p:ext uri="{BB962C8B-B14F-4D97-AF65-F5344CB8AC3E}">
        <p14:creationId xmlns:p14="http://schemas.microsoft.com/office/powerpoint/2010/main" val="1981021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2.5"/>
                                          </p:val>
                                        </p:tav>
                                        <p:tav tm="100000">
                                          <p:val>
                                            <p:strVal val="#ppt_w"/>
                                          </p:val>
                                        </p:tav>
                                      </p:tavLst>
                                    </p:anim>
                                    <p:anim calcmode="lin" valueType="num">
                                      <p:cBhvr>
                                        <p:cTn id="17" dur="500" fill="hold"/>
                                        <p:tgtEl>
                                          <p:spTgt spid="3"/>
                                        </p:tgtEl>
                                        <p:attrNameLst>
                                          <p:attrName>ppt_h</p:attrName>
                                        </p:attrNameLst>
                                      </p:cBhvr>
                                      <p:tavLst>
                                        <p:tav tm="0">
                                          <p:val>
                                            <p:strVal val="#ppt_h*0.01"/>
                                          </p:val>
                                        </p:tav>
                                        <p:tav tm="100000">
                                          <p:val>
                                            <p:strVal val="#ppt_h"/>
                                          </p:val>
                                        </p:tav>
                                      </p:tavLst>
                                    </p:anim>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h+1"/>
                                          </p:val>
                                        </p:tav>
                                        <p:tav tm="100000">
                                          <p:val>
                                            <p:strVal val="#ppt_y"/>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184401" y="1131888"/>
            <a:ext cx="8094663" cy="2862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pPr>
            <a:r>
              <a:rPr lang="en-US" sz="5000">
                <a:latin typeface="Arial Rounded MT Bold" panose="020F0704030504030204" pitchFamily="34" charset="0"/>
              </a:rPr>
              <a:t>4. What are your realizations after the walkthrough on each module?</a:t>
            </a:r>
          </a:p>
        </p:txBody>
      </p:sp>
    </p:spTree>
    <p:extLst>
      <p:ext uri="{BB962C8B-B14F-4D97-AF65-F5344CB8AC3E}">
        <p14:creationId xmlns:p14="http://schemas.microsoft.com/office/powerpoint/2010/main" val="674746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357188"/>
            <a:ext cx="7626350"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889251" y="1946275"/>
            <a:ext cx="6219825" cy="3170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sz="5000">
                <a:latin typeface="Arial Rounded MT Bold" panose="020F0704030504030204" pitchFamily="34" charset="0"/>
              </a:rPr>
              <a:t>ENCOURAGE ONE ANOTHER AND BUILD EACH OTHER UP</a:t>
            </a:r>
            <a:endParaRPr lang="en-US" sz="5000">
              <a:latin typeface="Arial Rounded MT Bold" panose="020F0704030504030204" pitchFamily="34" charset="0"/>
            </a:endParaRPr>
          </a:p>
        </p:txBody>
      </p:sp>
    </p:spTree>
    <p:extLst>
      <p:ext uri="{BB962C8B-B14F-4D97-AF65-F5344CB8AC3E}">
        <p14:creationId xmlns:p14="http://schemas.microsoft.com/office/powerpoint/2010/main" val="106136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25562"/>
          </a:xfrm>
        </p:spPr>
        <p:txBody>
          <a:bodyPr/>
          <a:lstStyle/>
          <a:p>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49" t="35289" r="30035" b="4953"/>
          <a:stretch/>
        </p:blipFill>
        <p:spPr bwMode="auto">
          <a:xfrm>
            <a:off x="0" y="1648691"/>
            <a:ext cx="12192000" cy="520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13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7" name="Rectangle 6"/>
          <p:cNvSpPr/>
          <p:nvPr/>
        </p:nvSpPr>
        <p:spPr>
          <a:xfrm>
            <a:off x="381000" y="824329"/>
            <a:ext cx="11430000" cy="458587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600" b="1" cap="none" spc="50" dirty="0" smtClean="0">
                <a:ln w="11430"/>
                <a:effectLst>
                  <a:outerShdw blurRad="76200" dist="50800" dir="5400000" algn="tl" rotWithShape="0">
                    <a:srgbClr val="000000">
                      <a:alpha val="65000"/>
                    </a:srgbClr>
                  </a:outerShdw>
                </a:effectLst>
                <a:latin typeface="Arial" pitchFamily="34" charset="0"/>
                <a:cs typeface="Arial" pitchFamily="34" charset="0"/>
              </a:rPr>
              <a:t>another </a:t>
            </a:r>
            <a:r>
              <a:rPr lang="en-US" sz="14600" b="1" cap="none" spc="50" dirty="0" smtClean="0">
                <a:ln w="11430"/>
                <a:solidFill>
                  <a:srgbClr val="0070C0"/>
                </a:solidFill>
                <a:effectLst>
                  <a:outerShdw blurRad="76200" dist="50800" dir="5400000" algn="tl" rotWithShape="0">
                    <a:srgbClr val="000000">
                      <a:alpha val="65000"/>
                    </a:srgbClr>
                  </a:outerShdw>
                </a:effectLst>
                <a:latin typeface="Arial" pitchFamily="34" charset="0"/>
                <a:cs typeface="Arial" pitchFamily="34" charset="0"/>
              </a:rPr>
              <a:t>BURDEN?</a:t>
            </a:r>
            <a:endParaRPr lang="en-US" sz="14600" b="1" cap="none" spc="50" dirty="0">
              <a:ln w="11430"/>
              <a:solidFill>
                <a:srgbClr val="0070C0"/>
              </a:soli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1035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13824" b="22583"/>
          <a:stretch>
            <a:fillRect/>
          </a:stretch>
        </p:blipFill>
        <p:spPr>
          <a:xfrm>
            <a:off x="1371600" y="304800"/>
            <a:ext cx="9525000" cy="6057161"/>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Noemi\Desktop\4-2-thank-you-free-download-png.png"/>
          <p:cNvPicPr>
            <a:picLocks noChangeAspect="1" noChangeArrowheads="1"/>
          </p:cNvPicPr>
          <p:nvPr/>
        </p:nvPicPr>
        <p:blipFill>
          <a:blip r:embed="rId2"/>
          <a:srcRect t="3636"/>
          <a:stretch>
            <a:fillRect/>
          </a:stretch>
        </p:blipFill>
        <p:spPr bwMode="auto">
          <a:xfrm>
            <a:off x="3305355" y="533400"/>
            <a:ext cx="5762445" cy="4038600"/>
          </a:xfrm>
          <a:prstGeom prst="rect">
            <a:avLst/>
          </a:prstGeom>
          <a:noFill/>
        </p:spPr>
      </p:pic>
      <p:sp>
        <p:nvSpPr>
          <p:cNvPr id="3" name="Subtitle 2">
            <a:extLst>
              <a:ext uri="{FF2B5EF4-FFF2-40B4-BE49-F238E27FC236}">
                <a16:creationId xmlns="" xmlns:a16="http://schemas.microsoft.com/office/drawing/2014/main" id="{DD19837B-0F8B-984A-BE53-4ACF79A764E9}"/>
              </a:ext>
            </a:extLst>
          </p:cNvPr>
          <p:cNvSpPr txBox="1">
            <a:spLocks/>
          </p:cNvSpPr>
          <p:nvPr/>
        </p:nvSpPr>
        <p:spPr>
          <a:xfrm>
            <a:off x="1447800" y="4191000"/>
            <a:ext cx="9144000" cy="16557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ctr" defTabSz="914400" rtl="0" eaLnBrk="1" fontAlgn="auto" latinLnBrk="0" hangingPunct="1">
              <a:lnSpc>
                <a:spcPct val="90000"/>
              </a:lnSpc>
              <a:spcBef>
                <a:spcPts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Mark Anthony P. </a:t>
            </a:r>
            <a:r>
              <a:rPr kumimoji="0" lang="en-US" sz="32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Idang</a:t>
            </a:r>
            <a:endPar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ctr" defTabSz="914400" rtl="0" eaLnBrk="1" fontAlgn="auto" latinLnBrk="0" hangingPunct="1">
              <a:lnSpc>
                <a:spcPct val="90000"/>
              </a:lnSpc>
              <a:spcBef>
                <a:spcPts val="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SDO Laguna, Region IV-A CALABARZON</a:t>
            </a:r>
          </a:p>
          <a:p>
            <a:pPr marL="228600" marR="0" lvl="0" indent="-228600" algn="ctr" defTabSz="914400" rtl="0" eaLnBrk="1" fontAlgn="auto" latinLnBrk="0" hangingPunct="1">
              <a:lnSpc>
                <a:spcPct val="90000"/>
              </a:lnSpc>
              <a:spcBef>
                <a:spcPts val="0"/>
              </a:spcBef>
              <a:spcAft>
                <a:spcPts val="0"/>
              </a:spcAft>
              <a:buClrTx/>
              <a:buSzTx/>
              <a:tabLst/>
              <a:defRPr/>
            </a:pPr>
            <a:r>
              <a:rPr lang="en-US" sz="2800" dirty="0" smtClean="0">
                <a:latin typeface="Arial" pitchFamily="34" charset="0"/>
                <a:cs typeface="Arial" pitchFamily="34" charset="0"/>
              </a:rPr>
              <a:t>mark.idang@deped.gov.ph</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7" name="Rectangle 6"/>
          <p:cNvSpPr/>
          <p:nvPr/>
        </p:nvSpPr>
        <p:spPr>
          <a:xfrm>
            <a:off x="381000" y="824329"/>
            <a:ext cx="11430000" cy="42165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600" b="1" cap="none" spc="50" dirty="0" smtClean="0">
                <a:ln w="11430"/>
                <a:effectLst>
                  <a:outerShdw blurRad="76200" dist="50800" dir="5400000" algn="tl" rotWithShape="0">
                    <a:srgbClr val="000000">
                      <a:alpha val="65000"/>
                    </a:srgbClr>
                  </a:outerShdw>
                </a:effectLst>
                <a:latin typeface="Arial" pitchFamily="34" charset="0"/>
                <a:cs typeface="Arial" pitchFamily="34" charset="0"/>
              </a:rPr>
              <a:t>another </a:t>
            </a:r>
            <a:r>
              <a:rPr lang="en-US" sz="12200" b="1" spc="50" dirty="0" smtClean="0">
                <a:ln w="11430"/>
                <a:solidFill>
                  <a:srgbClr val="0070C0"/>
                </a:solidFill>
                <a:effectLst>
                  <a:outerShdw blurRad="76200" dist="50800" dir="5400000" algn="tl" rotWithShape="0">
                    <a:srgbClr val="000000">
                      <a:alpha val="65000"/>
                    </a:srgbClr>
                  </a:outerShdw>
                </a:effectLst>
                <a:latin typeface="Arial" pitchFamily="34" charset="0"/>
                <a:cs typeface="Arial" pitchFamily="34" charset="0"/>
              </a:rPr>
              <a:t>WORK LOAD?</a:t>
            </a:r>
            <a:endParaRPr lang="en-US" sz="14600" b="1" cap="none" spc="50" dirty="0">
              <a:ln w="11430"/>
              <a:solidFill>
                <a:srgbClr val="0070C0"/>
              </a:soli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1035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5FE4850-01BE-004F-96CD-1AD41BC8E790}"/>
              </a:ext>
            </a:extLst>
          </p:cNvPr>
          <p:cNvSpPr>
            <a:spLocks noGrp="1"/>
          </p:cNvSpPr>
          <p:nvPr>
            <p:ph idx="1"/>
          </p:nvPr>
        </p:nvSpPr>
        <p:spPr>
          <a:xfrm>
            <a:off x="838200" y="1219200"/>
            <a:ext cx="10515600" cy="4351338"/>
          </a:xfrm>
        </p:spPr>
        <p:txBody>
          <a:bodyPr>
            <a:normAutofit lnSpcReduction="10000"/>
          </a:bodyPr>
          <a:lstStyle/>
          <a:p>
            <a:pPr marL="514350" indent="-514350" algn="ctr">
              <a:buNone/>
            </a:pPr>
            <a:r>
              <a:rPr lang="en-US" sz="5400" b="1" dirty="0" smtClean="0">
                <a:latin typeface="Arial" pitchFamily="34" charset="0"/>
                <a:cs typeface="Arial" pitchFamily="34" charset="0"/>
              </a:rPr>
              <a:t>encourage the teachers to become the better version of themselves</a:t>
            </a:r>
          </a:p>
          <a:p>
            <a:pPr marL="514350" indent="-514350" algn="ctr">
              <a:buNone/>
            </a:pPr>
            <a:endParaRPr lang="en-US" sz="5400" dirty="0" smtClean="0">
              <a:latin typeface="Arial" pitchFamily="34" charset="0"/>
              <a:cs typeface="Arial" pitchFamily="34" charset="0"/>
            </a:endParaRPr>
          </a:p>
          <a:p>
            <a:pPr marL="514350" indent="-514350" algn="ctr">
              <a:buNone/>
            </a:pPr>
            <a:r>
              <a:rPr lang="en-US" sz="8000" b="1" dirty="0" smtClean="0">
                <a:solidFill>
                  <a:srgbClr val="0070C0"/>
                </a:solidFill>
                <a:latin typeface="Arial" pitchFamily="34" charset="0"/>
                <a:cs typeface="Arial" pitchFamily="34" charset="0"/>
              </a:rPr>
              <a:t>TEACHER 2.0</a:t>
            </a:r>
            <a:endParaRPr lang="en-US" sz="8000" b="1" dirty="0">
              <a:solidFill>
                <a:srgbClr val="0070C0"/>
              </a:solidFill>
              <a:latin typeface="Arial" pitchFamily="34" charset="0"/>
              <a:cs typeface="Arial" pitchFamily="34" charset="0"/>
            </a:endParaRPr>
          </a:p>
        </p:txBody>
      </p:sp>
      <p:pic>
        <p:nvPicPr>
          <p:cNvPr id="5" name="Picture 4">
            <a:extLst>
              <a:ext uri="{FF2B5EF4-FFF2-40B4-BE49-F238E27FC236}">
                <a16:creationId xmlns="" xmlns:a16="http://schemas.microsoft.com/office/drawing/2014/main"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extLst>
      <p:ext uri="{BB962C8B-B14F-4D97-AF65-F5344CB8AC3E}">
        <p14:creationId xmlns:p14="http://schemas.microsoft.com/office/powerpoint/2010/main" val="21035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211FF49-3815-4245-9B9A-965C4935C93F}"/>
              </a:ext>
            </a:extLst>
          </p:cNvPr>
          <p:cNvPicPr>
            <a:picLocks noChangeAspect="1"/>
          </p:cNvPicPr>
          <p:nvPr/>
        </p:nvPicPr>
        <p:blipFill rotWithShape="1">
          <a:blip r:embed="rId3"/>
          <a:srcRect l="17130"/>
          <a:stretch/>
        </p:blipFill>
        <p:spPr>
          <a:xfrm>
            <a:off x="304800" y="473423"/>
            <a:ext cx="7239000" cy="5470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543800" y="457200"/>
            <a:ext cx="4597734"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600" b="1" cap="none" spc="50" dirty="0" smtClean="0">
                <a:ln w="11430"/>
                <a:effectLst>
                  <a:outerShdw blurRad="76200" dist="50800" dir="5400000" algn="tl" rotWithShape="0">
                    <a:srgbClr val="000000">
                      <a:alpha val="65000"/>
                    </a:srgbClr>
                  </a:outerShdw>
                </a:effectLst>
                <a:latin typeface="Century Gothic" pitchFamily="34" charset="0"/>
              </a:rPr>
              <a:t>PPST</a:t>
            </a:r>
            <a:endParaRPr lang="en-US" sz="16600" b="1" cap="none" spc="50" dirty="0">
              <a:ln w="11430"/>
              <a:effectLst>
                <a:outerShdw blurRad="76200" dist="50800" dir="5400000" algn="tl" rotWithShape="0">
                  <a:srgbClr val="000000">
                    <a:alpha val="65000"/>
                  </a:srgbClr>
                </a:outerShdw>
              </a:effectLst>
              <a:latin typeface="Century Gothic" pitchFamily="34" charset="0"/>
            </a:endParaRPr>
          </a:p>
        </p:txBody>
      </p:sp>
      <p:sp>
        <p:nvSpPr>
          <p:cNvPr id="7" name="TextBox 6"/>
          <p:cNvSpPr txBox="1"/>
          <p:nvPr/>
        </p:nvSpPr>
        <p:spPr>
          <a:xfrm>
            <a:off x="7848600" y="2971800"/>
            <a:ext cx="3313728" cy="2308324"/>
          </a:xfrm>
          <a:prstGeom prst="rect">
            <a:avLst/>
          </a:prstGeom>
          <a:noFill/>
        </p:spPr>
        <p:txBody>
          <a:bodyPr wrap="none" rtlCol="0">
            <a:spAutoFit/>
          </a:bodyPr>
          <a:lstStyle/>
          <a:p>
            <a:r>
              <a:rPr lang="en-PH" sz="3600" dirty="0" smtClean="0">
                <a:latin typeface="Arial" pitchFamily="34" charset="0"/>
                <a:cs typeface="Arial" pitchFamily="34" charset="0"/>
              </a:rPr>
              <a:t>-Career Stages</a:t>
            </a:r>
          </a:p>
          <a:p>
            <a:r>
              <a:rPr lang="en-PH" sz="3600" dirty="0" smtClean="0">
                <a:latin typeface="Arial" pitchFamily="34" charset="0"/>
                <a:cs typeface="Arial" pitchFamily="34" charset="0"/>
              </a:rPr>
              <a:t>-Domains</a:t>
            </a:r>
          </a:p>
          <a:p>
            <a:r>
              <a:rPr lang="en-PH" sz="3600" dirty="0" smtClean="0">
                <a:latin typeface="Arial" pitchFamily="34" charset="0"/>
                <a:cs typeface="Arial" pitchFamily="34" charset="0"/>
              </a:rPr>
              <a:t>-Strands</a:t>
            </a:r>
          </a:p>
          <a:p>
            <a:r>
              <a:rPr lang="en-PH" sz="3600" dirty="0" smtClean="0">
                <a:latin typeface="Arial" pitchFamily="34" charset="0"/>
                <a:cs typeface="Arial" pitchFamily="34" charset="0"/>
              </a:rPr>
              <a:t>-Indicators</a:t>
            </a:r>
          </a:p>
        </p:txBody>
      </p:sp>
      <p:pic>
        <p:nvPicPr>
          <p:cNvPr id="8" name="Picture 7">
            <a:extLst>
              <a:ext uri="{FF2B5EF4-FFF2-40B4-BE49-F238E27FC236}">
                <a16:creationId xmlns="" xmlns:a16="http://schemas.microsoft.com/office/drawing/2014/main" id="{21EEA016-CD62-4AC3-9F79-3C4B2D585173}"/>
              </a:ext>
            </a:extLst>
          </p:cNvPr>
          <p:cNvPicPr>
            <a:picLocks noChangeAspect="1"/>
          </p:cNvPicPr>
          <p:nvPr/>
        </p:nvPicPr>
        <p:blipFill>
          <a:blip r:embed="rId4"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1103</Words>
  <Application>Microsoft Office PowerPoint</Application>
  <PresentationFormat>Widescreen</PresentationFormat>
  <Paragraphs>198</Paragraphs>
  <Slides>61</Slides>
  <Notes>16</Notes>
  <HiddenSlides>2</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61</vt:i4>
      </vt:variant>
    </vt:vector>
  </HeadingPairs>
  <TitlesOfParts>
    <vt:vector size="80" baseType="lpstr">
      <vt:lpstr>Arial Unicode MS</vt:lpstr>
      <vt:lpstr>Adobe Gothic Std B</vt:lpstr>
      <vt:lpstr>Aharoni</vt:lpstr>
      <vt:lpstr>Arial</vt:lpstr>
      <vt:lpstr>Arial Narrow</vt:lpstr>
      <vt:lpstr>Arial Rounded MT Bold</vt:lpstr>
      <vt:lpstr>Bookman Old Style</vt:lpstr>
      <vt:lpstr>Calibri</vt:lpstr>
      <vt:lpstr>Calibri Light</vt:lpstr>
      <vt:lpstr>Century Gothic</vt:lpstr>
      <vt:lpstr>Courier New</vt:lpstr>
      <vt:lpstr>Giddyup Std</vt:lpstr>
      <vt:lpstr>Helvetica</vt:lpstr>
      <vt:lpstr>Helvetica Neue</vt:lpstr>
      <vt:lpstr>Lucida Handwriting</vt:lpstr>
      <vt:lpstr>Tahoma</vt:lpstr>
      <vt:lpstr>Trebuchet MS</vt:lpstr>
      <vt:lpstr>Wingdings</vt:lpstr>
      <vt:lpstr>Office Theme</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RPMS Tools</vt:lpstr>
      <vt:lpstr>Self-Assessment Tool</vt:lpstr>
      <vt:lpstr>PowerPoint Presentation</vt:lpstr>
      <vt:lpstr>Teachers I-III Summary</vt:lpstr>
      <vt:lpstr>Master Teachers Summary</vt:lpstr>
      <vt:lpstr>Very High: 5.1 (Plus Factor)  2.2 (Management of behavior) 3.2 (Collegial discussion)  High: 1.1 (Content Knowledge and  Pedagogy)                                                                                                                                                                                                                                                                                                                                                                                                                                                                                                                                                                                                                                                                                                                                                                                                                                                                                4.3 (Communication to key stakeholders);  4.2 (Monitoring and Evaluation);  2.1 (Classroom structure and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Classroom Observation Tool</vt:lpstr>
      <vt:lpstr>Classroom Observation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WALKTHROUGH OF THE PPST Resource Package</dc:title>
  <dc:creator>Noemi</dc:creator>
  <cp:lastModifiedBy>User</cp:lastModifiedBy>
  <cp:revision>47</cp:revision>
  <dcterms:modified xsi:type="dcterms:W3CDTF">2018-10-16T19:33:48Z</dcterms:modified>
</cp:coreProperties>
</file>