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handoutMasterIdLst>
    <p:handoutMasterId r:id="rId15"/>
  </p:handoutMasterIdLst>
  <p:sldIdLst>
    <p:sldId id="256" r:id="rId2"/>
    <p:sldId id="261" r:id="rId3"/>
    <p:sldId id="266" r:id="rId4"/>
    <p:sldId id="262" r:id="rId5"/>
    <p:sldId id="264" r:id="rId6"/>
    <p:sldId id="265" r:id="rId7"/>
    <p:sldId id="260" r:id="rId8"/>
    <p:sldId id="263" r:id="rId9"/>
    <p:sldId id="267" r:id="rId10"/>
    <p:sldId id="257" r:id="rId11"/>
    <p:sldId id="269" r:id="rId12"/>
    <p:sldId id="268" r:id="rId13"/>
    <p:sldId id="25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E8F9FDA-48F6-4905-8D8E-40B3DCDE0C67}" type="datetimeFigureOut">
              <a:rPr lang="en-US" smtClean="0"/>
              <a:t>6/20/2017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B3F79D-643C-4638-B177-721C2931E8AA}" type="slidenum">
              <a:rPr lang="en-US" smtClean="0"/>
              <a:t>‹#›</a:t>
            </a:fld>
            <a:endParaRPr lang="en-US"/>
          </a:p>
        </p:txBody>
      </p:sp>
    </p:spTree>
    <p:extLst>
      <p:ext uri="{BB962C8B-B14F-4D97-AF65-F5344CB8AC3E}">
        <p14:creationId xmlns:p14="http://schemas.microsoft.com/office/powerpoint/2010/main" val="32752744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508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7153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19755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22792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16019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96088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8713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9026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0873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9113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93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9072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848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7630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87929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194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6/20/2017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1235093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11681" y="797561"/>
            <a:ext cx="13585371" cy="685800"/>
          </a:xfrm>
        </p:spPr>
        <p:txBody>
          <a:bodyPr>
            <a:noAutofit/>
          </a:bodyPr>
          <a:lstStyle/>
          <a:p>
            <a:r>
              <a:rPr lang="en-US" sz="9600" dirty="0" smtClean="0"/>
              <a:t>Skills in purchasing goods and product</a:t>
            </a:r>
            <a:endParaRPr lang="en-US" sz="9600" dirty="0"/>
          </a:p>
        </p:txBody>
      </p:sp>
    </p:spTree>
    <p:extLst>
      <p:ext uri="{BB962C8B-B14F-4D97-AF65-F5344CB8AC3E}">
        <p14:creationId xmlns:p14="http://schemas.microsoft.com/office/powerpoint/2010/main" val="1730584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764373"/>
            <a:ext cx="10820400" cy="4024125"/>
          </a:xfrm>
        </p:spPr>
        <p:txBody>
          <a:bodyPr>
            <a:noAutofit/>
          </a:bodyPr>
          <a:lstStyle/>
          <a:p>
            <a:pPr>
              <a:buFont typeface="Wingdings" panose="05000000000000000000" pitchFamily="2" charset="2"/>
              <a:buChar char="ü"/>
            </a:pPr>
            <a:r>
              <a:rPr lang="en-PH" sz="2400" dirty="0" smtClean="0"/>
              <a:t>Make </a:t>
            </a:r>
            <a:r>
              <a:rPr lang="en-PH" sz="2400" dirty="0"/>
              <a:t>an inventory of the available ingredients and supplies in your </a:t>
            </a:r>
            <a:r>
              <a:rPr lang="en-PH" sz="2400" dirty="0" smtClean="0"/>
              <a:t>storage.</a:t>
            </a:r>
            <a:endParaRPr lang="en-US" sz="2400" dirty="0" smtClean="0"/>
          </a:p>
          <a:p>
            <a:pPr>
              <a:buFont typeface="Wingdings" panose="05000000000000000000" pitchFamily="2" charset="2"/>
              <a:buChar char="ü"/>
            </a:pPr>
            <a:r>
              <a:rPr lang="en-PH" sz="2400" dirty="0" smtClean="0"/>
              <a:t>Classify </a:t>
            </a:r>
            <a:r>
              <a:rPr lang="en-PH" sz="2400" dirty="0"/>
              <a:t>your needs from supplier into consumable and non-consumable, either wet or dry goods. This step will help you from over tripping to the market. </a:t>
            </a:r>
            <a:r>
              <a:rPr lang="en-US" sz="2400" dirty="0"/>
              <a:t/>
            </a:r>
            <a:br>
              <a:rPr lang="en-US" sz="2400" dirty="0"/>
            </a:br>
            <a:r>
              <a:rPr lang="en-PH" sz="2400" dirty="0"/>
              <a:t>Know the sources of wholesale buying.</a:t>
            </a:r>
            <a:r>
              <a:rPr lang="en-US" sz="2400" dirty="0"/>
              <a:t/>
            </a:r>
            <a:br>
              <a:rPr lang="en-US" sz="2400" dirty="0"/>
            </a:br>
            <a:endParaRPr lang="en-US" sz="2400" dirty="0" smtClean="0"/>
          </a:p>
          <a:p>
            <a:pPr>
              <a:buFont typeface="Wingdings" panose="05000000000000000000" pitchFamily="2" charset="2"/>
              <a:buChar char="ü"/>
            </a:pPr>
            <a:r>
              <a:rPr lang="en-PH" sz="2400" dirty="0" smtClean="0"/>
              <a:t>Cooking </a:t>
            </a:r>
            <a:r>
              <a:rPr lang="en-PH" sz="2400" dirty="0"/>
              <a:t>gas should be brought separately from basic items, as their item could be ordered by phone as scheduled. It is suggested that a standby/reserved container be made available if needed. </a:t>
            </a:r>
            <a:r>
              <a:rPr lang="en-US" sz="2400" dirty="0"/>
              <a:t/>
            </a:r>
            <a:br>
              <a:rPr lang="en-US" sz="2400" dirty="0"/>
            </a:br>
            <a:endParaRPr lang="en-US" sz="2400" dirty="0" smtClean="0"/>
          </a:p>
          <a:p>
            <a:pPr>
              <a:buFont typeface="Wingdings" panose="05000000000000000000" pitchFamily="2" charset="2"/>
              <a:buChar char="ü"/>
            </a:pPr>
            <a:endParaRPr lang="en-US" sz="2000" dirty="0"/>
          </a:p>
        </p:txBody>
      </p:sp>
    </p:spTree>
    <p:extLst>
      <p:ext uri="{BB962C8B-B14F-4D97-AF65-F5344CB8AC3E}">
        <p14:creationId xmlns:p14="http://schemas.microsoft.com/office/powerpoint/2010/main" val="3883326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764373"/>
            <a:ext cx="10820400" cy="4024125"/>
          </a:xfrm>
        </p:spPr>
        <p:txBody>
          <a:bodyPr>
            <a:noAutofit/>
          </a:bodyPr>
          <a:lstStyle/>
          <a:p>
            <a:pPr>
              <a:buFont typeface="Wingdings" panose="05000000000000000000" pitchFamily="2" charset="2"/>
              <a:buChar char="ü"/>
            </a:pPr>
            <a:r>
              <a:rPr lang="en-PH" sz="3200" dirty="0"/>
              <a:t>Find out if your cold storage equipment are in good condition to be sure that the purchased perishable goods will not be spoiled. </a:t>
            </a:r>
            <a:r>
              <a:rPr lang="en-US" sz="3200" dirty="0"/>
              <a:t/>
            </a:r>
            <a:br>
              <a:rPr lang="en-US" sz="3200" dirty="0"/>
            </a:br>
            <a:endParaRPr lang="en-US" sz="3200" dirty="0"/>
          </a:p>
          <a:p>
            <a:pPr>
              <a:buFont typeface="Wingdings" panose="05000000000000000000" pitchFamily="2" charset="2"/>
              <a:buChar char="ü"/>
            </a:pPr>
            <a:r>
              <a:rPr lang="en-PH" sz="3200" dirty="0"/>
              <a:t>Buy supplies of fruits and vegetables which are in season.</a:t>
            </a:r>
            <a:r>
              <a:rPr lang="en-US" sz="3200" dirty="0"/>
              <a:t/>
            </a:r>
            <a:br>
              <a:rPr lang="en-US" sz="3200" dirty="0"/>
            </a:br>
            <a:endParaRPr lang="en-US" sz="3200" dirty="0"/>
          </a:p>
          <a:p>
            <a:pPr>
              <a:buFont typeface="Wingdings" panose="05000000000000000000" pitchFamily="2" charset="2"/>
              <a:buChar char="ü"/>
            </a:pPr>
            <a:r>
              <a:rPr lang="en-PH" sz="3200" dirty="0"/>
              <a:t>Plan for sufficient food to last until the next buying activity</a:t>
            </a:r>
            <a:r>
              <a:rPr lang="en-US" sz="3200" dirty="0"/>
              <a:t/>
            </a:r>
            <a:br>
              <a:rPr lang="en-US" sz="3200" dirty="0"/>
            </a:br>
            <a:endParaRPr lang="en-US" sz="3200" dirty="0"/>
          </a:p>
        </p:txBody>
      </p:sp>
    </p:spTree>
    <p:extLst>
      <p:ext uri="{BB962C8B-B14F-4D97-AF65-F5344CB8AC3E}">
        <p14:creationId xmlns:p14="http://schemas.microsoft.com/office/powerpoint/2010/main" val="1139367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31966"/>
            <a:ext cx="10820400" cy="4024125"/>
          </a:xfrm>
        </p:spPr>
        <p:txBody>
          <a:bodyPr>
            <a:noAutofit/>
          </a:bodyPr>
          <a:lstStyle/>
          <a:p>
            <a:pPr>
              <a:buFont typeface="Wingdings" panose="05000000000000000000" pitchFamily="2" charset="2"/>
              <a:buChar char="ü"/>
            </a:pPr>
            <a:r>
              <a:rPr lang="en-PH" sz="3200" dirty="0"/>
              <a:t>Read label to find out what you need.</a:t>
            </a:r>
            <a:r>
              <a:rPr lang="en-US" sz="3200" dirty="0"/>
              <a:t/>
            </a:r>
            <a:br>
              <a:rPr lang="en-US" sz="3200" dirty="0"/>
            </a:br>
            <a:endParaRPr lang="en-US" sz="3200" dirty="0" smtClean="0"/>
          </a:p>
          <a:p>
            <a:pPr>
              <a:buFont typeface="Wingdings" panose="05000000000000000000" pitchFamily="2" charset="2"/>
              <a:buChar char="ü"/>
            </a:pPr>
            <a:r>
              <a:rPr lang="en-PH" sz="3200" dirty="0" smtClean="0"/>
              <a:t>Buy </a:t>
            </a:r>
            <a:r>
              <a:rPr lang="en-PH" sz="3200" dirty="0"/>
              <a:t>quality food for specific requirement. </a:t>
            </a:r>
            <a:r>
              <a:rPr lang="en-US" sz="3200" dirty="0"/>
              <a:t/>
            </a:r>
            <a:br>
              <a:rPr lang="en-US" sz="3200" dirty="0"/>
            </a:br>
            <a:endParaRPr lang="en-US" sz="3200" dirty="0" smtClean="0"/>
          </a:p>
          <a:p>
            <a:pPr>
              <a:buFont typeface="Wingdings" panose="05000000000000000000" pitchFamily="2" charset="2"/>
              <a:buChar char="ü"/>
            </a:pPr>
            <a:r>
              <a:rPr lang="en-PH" sz="3200" dirty="0" smtClean="0"/>
              <a:t>Buy </a:t>
            </a:r>
            <a:r>
              <a:rPr lang="en-PH" sz="3200" dirty="0"/>
              <a:t>only the food needed that can be stored and used within a safe period of time. </a:t>
            </a:r>
            <a:r>
              <a:rPr lang="en-US" sz="3200" dirty="0"/>
              <a:t/>
            </a:r>
            <a:br>
              <a:rPr lang="en-US" sz="3200" dirty="0"/>
            </a:br>
            <a:endParaRPr lang="en-US" sz="3200" dirty="0" smtClean="0"/>
          </a:p>
          <a:p>
            <a:pPr>
              <a:buFont typeface="Wingdings" panose="05000000000000000000" pitchFamily="2" charset="2"/>
              <a:buChar char="ü"/>
            </a:pPr>
            <a:r>
              <a:rPr lang="en-PH" sz="3200" dirty="0" smtClean="0"/>
              <a:t>Buy </a:t>
            </a:r>
            <a:r>
              <a:rPr lang="en-PH" sz="3200" dirty="0"/>
              <a:t>and use food when cost and time warrant their use. </a:t>
            </a:r>
            <a:endParaRPr lang="en-US" sz="3200" dirty="0"/>
          </a:p>
        </p:txBody>
      </p:sp>
    </p:spTree>
    <p:extLst>
      <p:ext uri="{BB962C8B-B14F-4D97-AF65-F5344CB8AC3E}">
        <p14:creationId xmlns:p14="http://schemas.microsoft.com/office/powerpoint/2010/main" val="879810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quiz</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PH" b="1" dirty="0"/>
              <a:t>MODIFIED TRUE OR FALSE</a:t>
            </a:r>
            <a:endParaRPr lang="en-US" dirty="0"/>
          </a:p>
          <a:p>
            <a:r>
              <a:rPr lang="en-PH" b="1" i="1" dirty="0"/>
              <a:t>Directions: </a:t>
            </a:r>
            <a:r>
              <a:rPr lang="en-PH" dirty="0"/>
              <a:t> Write </a:t>
            </a:r>
            <a:r>
              <a:rPr lang="en-PH" b="1" u="sng" dirty="0"/>
              <a:t>TRUE</a:t>
            </a:r>
            <a:r>
              <a:rPr lang="en-PH" dirty="0"/>
              <a:t> if the statement is correct; </a:t>
            </a:r>
            <a:r>
              <a:rPr lang="en-PH" b="1" u="sng" dirty="0"/>
              <a:t>FALSE </a:t>
            </a:r>
            <a:r>
              <a:rPr lang="en-PH" dirty="0"/>
              <a:t>if it is not correct. Then , change the underlined word/s to make the statement correct. </a:t>
            </a:r>
            <a:endParaRPr lang="en-US" dirty="0"/>
          </a:p>
          <a:p>
            <a:pPr marL="0" indent="0">
              <a:buNone/>
            </a:pPr>
            <a:r>
              <a:rPr lang="en-PH" b="1" i="1" dirty="0"/>
              <a:t> </a:t>
            </a:r>
            <a:endParaRPr lang="en-US" dirty="0"/>
          </a:p>
          <a:p>
            <a:r>
              <a:rPr lang="en-PH" dirty="0"/>
              <a:t>________1. </a:t>
            </a:r>
            <a:r>
              <a:rPr lang="en-PH" u="sng" dirty="0"/>
              <a:t>Purchasing</a:t>
            </a:r>
            <a:r>
              <a:rPr lang="en-PH" dirty="0"/>
              <a:t> is the process of buying the right amount of food at the right </a:t>
            </a:r>
            <a:endParaRPr lang="en-US" dirty="0"/>
          </a:p>
          <a:p>
            <a:r>
              <a:rPr lang="en-PH" dirty="0"/>
              <a:t> time and at the right price. </a:t>
            </a:r>
            <a:endParaRPr lang="en-US" dirty="0"/>
          </a:p>
          <a:p>
            <a:r>
              <a:rPr lang="en-PH" dirty="0"/>
              <a:t>________2. Food </a:t>
            </a:r>
            <a:r>
              <a:rPr lang="en-PH" u="sng" dirty="0"/>
              <a:t>cannot easily be contaminated</a:t>
            </a:r>
            <a:r>
              <a:rPr lang="en-PH" dirty="0"/>
              <a:t> during purchasing, receiving, storing, </a:t>
            </a:r>
            <a:endParaRPr lang="en-US" dirty="0"/>
          </a:p>
          <a:p>
            <a:r>
              <a:rPr lang="en-PH" dirty="0"/>
              <a:t>preparing and serving of foods and supplies. </a:t>
            </a:r>
            <a:endParaRPr lang="en-US" dirty="0"/>
          </a:p>
          <a:p>
            <a:r>
              <a:rPr lang="en-PH" dirty="0"/>
              <a:t>________3. Securing the pre-established standards for quantity and quality is the major goal of </a:t>
            </a:r>
            <a:r>
              <a:rPr lang="en-PH" u="sng" dirty="0"/>
              <a:t>planning activity</a:t>
            </a:r>
            <a:r>
              <a:rPr lang="en-PH" dirty="0"/>
              <a:t>. </a:t>
            </a:r>
            <a:endParaRPr lang="en-US" dirty="0"/>
          </a:p>
          <a:p>
            <a:r>
              <a:rPr lang="en-PH" dirty="0"/>
              <a:t>________4. Conducting market research is the </a:t>
            </a:r>
            <a:r>
              <a:rPr lang="en-PH" u="sng" dirty="0"/>
              <a:t>first step</a:t>
            </a:r>
            <a:r>
              <a:rPr lang="en-PH" dirty="0"/>
              <a:t> in purchasing activity. </a:t>
            </a:r>
            <a:endParaRPr lang="en-US" dirty="0"/>
          </a:p>
          <a:p>
            <a:r>
              <a:rPr lang="en-PH" dirty="0"/>
              <a:t>________5. Buying from the </a:t>
            </a:r>
            <a:r>
              <a:rPr lang="en-PH" u="sng" dirty="0"/>
              <a:t>right source</a:t>
            </a:r>
            <a:r>
              <a:rPr lang="en-PH" dirty="0"/>
              <a:t> means that the buyer should go to a reputable and reliable source. </a:t>
            </a:r>
            <a:endParaRPr lang="en-US" dirty="0"/>
          </a:p>
          <a:p>
            <a:pPr marL="0" indent="0">
              <a:buNone/>
            </a:pPr>
            <a:r>
              <a:rPr lang="en-PH" dirty="0"/>
              <a:t> </a:t>
            </a:r>
            <a:endParaRPr lang="en-US" dirty="0"/>
          </a:p>
          <a:p>
            <a:endParaRPr lang="en-US" dirty="0"/>
          </a:p>
        </p:txBody>
      </p:sp>
    </p:spTree>
    <p:extLst>
      <p:ext uri="{BB962C8B-B14F-4D97-AF65-F5344CB8AC3E}">
        <p14:creationId xmlns:p14="http://schemas.microsoft.com/office/powerpoint/2010/main" val="104440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600" dirty="0"/>
              <a:t>Purchasing Managers are an integral part of any management team, and responsible for many </a:t>
            </a:r>
            <a:r>
              <a:rPr lang="en-US" sz="4800" dirty="0"/>
              <a:t>aspects</a:t>
            </a:r>
            <a:r>
              <a:rPr lang="en-US" sz="3600" dirty="0"/>
              <a:t> that affect the smooth running of daily food service operations. </a:t>
            </a:r>
            <a:endParaRPr lang="en-US" sz="3200" dirty="0"/>
          </a:p>
        </p:txBody>
      </p:sp>
    </p:spTree>
    <p:extLst>
      <p:ext uri="{BB962C8B-B14F-4D97-AF65-F5344CB8AC3E}">
        <p14:creationId xmlns:p14="http://schemas.microsoft.com/office/powerpoint/2010/main" val="2925727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70845" y="1270000"/>
            <a:ext cx="8596668" cy="3880773"/>
          </a:xfrm>
        </p:spPr>
        <p:txBody>
          <a:bodyPr>
            <a:noAutofit/>
          </a:bodyPr>
          <a:lstStyle/>
          <a:p>
            <a:r>
              <a:rPr lang="en-US" sz="4800" dirty="0"/>
              <a:t>In particular, food service operations rely heavily on the expertise of qualified and competent Purchasing Managers in order to find suitable ingredients and supplies at a good price</a:t>
            </a:r>
          </a:p>
          <a:p>
            <a:endParaRPr lang="en-US" sz="4400" dirty="0"/>
          </a:p>
        </p:txBody>
      </p:sp>
    </p:spTree>
    <p:extLst>
      <p:ext uri="{BB962C8B-B14F-4D97-AF65-F5344CB8AC3E}">
        <p14:creationId xmlns:p14="http://schemas.microsoft.com/office/powerpoint/2010/main" val="1172762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4000" dirty="0"/>
              <a:t>Leading Purchasing Managers are responsible for buying the best quality ingredients, equipment, goods and services for the food operation, at the most competitive prices, in order to sustain and improve the company profits.</a:t>
            </a:r>
          </a:p>
        </p:txBody>
      </p:sp>
    </p:spTree>
    <p:extLst>
      <p:ext uri="{BB962C8B-B14F-4D97-AF65-F5344CB8AC3E}">
        <p14:creationId xmlns:p14="http://schemas.microsoft.com/office/powerpoint/2010/main" val="1066103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Purchasing managers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4800" dirty="0" smtClean="0"/>
              <a:t>Should be coupled </a:t>
            </a:r>
            <a:r>
              <a:rPr lang="en-US" sz="4800" dirty="0"/>
              <a:t>with excellent </a:t>
            </a:r>
            <a:endParaRPr lang="en-US" sz="4800" dirty="0" smtClean="0"/>
          </a:p>
          <a:p>
            <a:pPr>
              <a:buFont typeface="Wingdings" panose="05000000000000000000" pitchFamily="2" charset="2"/>
              <a:buChar char="ü"/>
            </a:pPr>
            <a:r>
              <a:rPr lang="en-US" sz="4800" dirty="0" smtClean="0"/>
              <a:t>communication </a:t>
            </a:r>
            <a:r>
              <a:rPr lang="en-US" sz="4800" dirty="0"/>
              <a:t>skills, </a:t>
            </a:r>
            <a:endParaRPr lang="en-US" sz="4800" dirty="0" smtClean="0"/>
          </a:p>
          <a:p>
            <a:pPr>
              <a:buFont typeface="Wingdings" panose="05000000000000000000" pitchFamily="2" charset="2"/>
              <a:buChar char="ü"/>
            </a:pPr>
            <a:r>
              <a:rPr lang="en-US" sz="4800" dirty="0" smtClean="0"/>
              <a:t>analytical </a:t>
            </a:r>
            <a:r>
              <a:rPr lang="en-US" sz="4800" dirty="0"/>
              <a:t>skills</a:t>
            </a:r>
            <a:r>
              <a:rPr lang="en-US" sz="4800" dirty="0" smtClean="0"/>
              <a:t>,</a:t>
            </a:r>
          </a:p>
          <a:p>
            <a:pPr>
              <a:buFont typeface="Wingdings" panose="05000000000000000000" pitchFamily="2" charset="2"/>
              <a:buChar char="ü"/>
            </a:pPr>
            <a:r>
              <a:rPr lang="en-US" sz="4800" dirty="0" smtClean="0"/>
              <a:t> </a:t>
            </a:r>
            <a:r>
              <a:rPr lang="en-US" sz="4800" dirty="0"/>
              <a:t>financial acumen </a:t>
            </a:r>
          </a:p>
          <a:p>
            <a:pPr>
              <a:buFont typeface="Wingdings" panose="05000000000000000000" pitchFamily="2" charset="2"/>
              <a:buChar char="ü"/>
            </a:pPr>
            <a:r>
              <a:rPr lang="en-US" sz="4800" dirty="0" smtClean="0"/>
              <a:t>commercial awareness</a:t>
            </a:r>
            <a:endParaRPr lang="en-US" sz="4800" dirty="0"/>
          </a:p>
        </p:txBody>
      </p:sp>
    </p:spTree>
    <p:extLst>
      <p:ext uri="{BB962C8B-B14F-4D97-AF65-F5344CB8AC3E}">
        <p14:creationId xmlns:p14="http://schemas.microsoft.com/office/powerpoint/2010/main" val="2297174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Purchasing Managers also need to be able to:</a:t>
            </a:r>
            <a:br>
              <a:rPr lang="en-US" dirty="0"/>
            </a:br>
            <a:endParaRPr lang="en-US" dirty="0"/>
          </a:p>
        </p:txBody>
      </p:sp>
      <p:sp>
        <p:nvSpPr>
          <p:cNvPr id="3" name="Content Placeholder 2"/>
          <p:cNvSpPr>
            <a:spLocks noGrp="1"/>
          </p:cNvSpPr>
          <p:nvPr>
            <p:ph idx="1"/>
          </p:nvPr>
        </p:nvSpPr>
        <p:spPr/>
        <p:txBody>
          <a:bodyPr>
            <a:noAutofit/>
          </a:bodyPr>
          <a:lstStyle/>
          <a:p>
            <a:r>
              <a:rPr lang="en-US" sz="6000" dirty="0" smtClean="0"/>
              <a:t>. negotiate </a:t>
            </a:r>
            <a:r>
              <a:rPr lang="en-US" sz="6000" dirty="0"/>
              <a:t>well, network and connect with suppliers and industry professionals, and make decisions under pressure.</a:t>
            </a:r>
          </a:p>
          <a:p>
            <a:endParaRPr lang="en-US" sz="6000" dirty="0"/>
          </a:p>
        </p:txBody>
      </p:sp>
    </p:spTree>
    <p:extLst>
      <p:ext uri="{BB962C8B-B14F-4D97-AF65-F5344CB8AC3E}">
        <p14:creationId xmlns:p14="http://schemas.microsoft.com/office/powerpoint/2010/main" val="3030616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6600" dirty="0"/>
              <a:t>Purchasing departments are at the </a:t>
            </a:r>
            <a:r>
              <a:rPr lang="en-US" sz="6600" dirty="0" err="1"/>
              <a:t>centre</a:t>
            </a:r>
            <a:r>
              <a:rPr lang="en-US" sz="6600" dirty="0"/>
              <a:t> of successful supply chain management.</a:t>
            </a:r>
          </a:p>
        </p:txBody>
      </p:sp>
    </p:spTree>
    <p:extLst>
      <p:ext uri="{BB962C8B-B14F-4D97-AF65-F5344CB8AC3E}">
        <p14:creationId xmlns:p14="http://schemas.microsoft.com/office/powerpoint/2010/main" val="1074710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fontAlgn="base"/>
            <a:r>
              <a:rPr lang="en-US" sz="4000" dirty="0"/>
              <a:t>Skills and qualifications for Purchasing Managers</a:t>
            </a:r>
          </a:p>
          <a:p>
            <a:pPr fontAlgn="base"/>
            <a:r>
              <a:rPr lang="en-US" sz="4000" dirty="0"/>
              <a:t>A solid hospitality qualification which includes Purchasing Management is essential for this job role, as well as plenty of work experience in the food service </a:t>
            </a:r>
            <a:r>
              <a:rPr lang="en-US" sz="4000" dirty="0" smtClean="0"/>
              <a:t>industry</a:t>
            </a:r>
            <a:endParaRPr lang="en-US" sz="4000" dirty="0"/>
          </a:p>
        </p:txBody>
      </p:sp>
    </p:spTree>
    <p:extLst>
      <p:ext uri="{BB962C8B-B14F-4D97-AF65-F5344CB8AC3E}">
        <p14:creationId xmlns:p14="http://schemas.microsoft.com/office/powerpoint/2010/main" val="1525181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Autofit/>
          </a:bodyPr>
          <a:lstStyle/>
          <a:p>
            <a:r>
              <a:rPr lang="en-US" sz="4400" dirty="0" smtClean="0"/>
              <a:t>Important reminders in purchasing goods and products</a:t>
            </a:r>
            <a:endParaRPr lang="en-US" sz="44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623762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611</TotalTime>
  <Words>304</Words>
  <Application>Microsoft Office PowerPoint</Application>
  <PresentationFormat>Widescreen</PresentationFormat>
  <Paragraphs>38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Trebuchet MS</vt:lpstr>
      <vt:lpstr>Wingdings</vt:lpstr>
      <vt:lpstr>Wingdings 3</vt:lpstr>
      <vt:lpstr>Facet</vt:lpstr>
      <vt:lpstr>PowerPoint Presentation</vt:lpstr>
      <vt:lpstr>PowerPoint Presentation</vt:lpstr>
      <vt:lpstr>PowerPoint Presentation</vt:lpstr>
      <vt:lpstr>PowerPoint Presentation</vt:lpstr>
      <vt:lpstr>Purchasing managers </vt:lpstr>
      <vt:lpstr>Purchasing Managers also need to be able to: </vt:lpstr>
      <vt:lpstr>PowerPoint Presentation</vt:lpstr>
      <vt:lpstr>PowerPoint Presentation</vt:lpstr>
      <vt:lpstr>Important reminders in purchasing goods and products</vt:lpstr>
      <vt:lpstr>PowerPoint Presentation</vt:lpstr>
      <vt:lpstr>PowerPoint Presentation</vt:lpstr>
      <vt:lpstr>PowerPoint Presentation</vt:lpstr>
      <vt:lpstr>Assessment: quiz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dc:creator>
  <cp:lastModifiedBy>EL</cp:lastModifiedBy>
  <cp:revision>10</cp:revision>
  <cp:lastPrinted>2017-06-18T22:19:09Z</cp:lastPrinted>
  <dcterms:created xsi:type="dcterms:W3CDTF">2017-06-18T04:48:18Z</dcterms:created>
  <dcterms:modified xsi:type="dcterms:W3CDTF">2017-06-20T05:30:06Z</dcterms:modified>
</cp:coreProperties>
</file>