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6/21/2018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6/21/2018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6/21/2018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6/21/2018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6/21/2018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6/21/2018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6/21/2018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6/21/2018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6/21/2018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6/21/2018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6/21/2018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dirty="0"/>
              <a:pPr/>
              <a:t>6/21/2018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STANDARDIZED RECIPE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17" descr="Description: the chef and board for menu  Stock Vector - 956925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8011" y="404265"/>
            <a:ext cx="7189409" cy="5304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241"/>
          <p:cNvSpPr>
            <a:spLocks noChangeArrowheads="1"/>
          </p:cNvSpPr>
          <p:nvPr/>
        </p:nvSpPr>
        <p:spPr bwMode="auto">
          <a:xfrm>
            <a:off x="1373686" y="2176423"/>
            <a:ext cx="5079365" cy="1759885"/>
          </a:xfrm>
          <a:prstGeom prst="doubleWave">
            <a:avLst>
              <a:gd name="adj1" fmla="val 10319"/>
              <a:gd name="adj2" fmla="val 3069"/>
            </a:avLst>
          </a:prstGeom>
          <a:gradFill rotWithShape="0">
            <a:gsLst>
              <a:gs pos="0">
                <a:srgbClr val="95B3D7"/>
              </a:gs>
              <a:gs pos="50000">
                <a:srgbClr val="DCE6F2"/>
              </a:gs>
              <a:gs pos="100000">
                <a:srgbClr val="95B3D7"/>
              </a:gs>
            </a:gsLst>
            <a:lin ang="18900000" scaled="1"/>
          </a:gradFill>
          <a:ln w="28575">
            <a:solidFill>
              <a:srgbClr val="000000"/>
            </a:solidFill>
            <a:miter lim="800000"/>
            <a:headEnd/>
            <a:tailEnd/>
          </a:ln>
          <a:effectLst>
            <a:outerShdw dist="28398" dir="3806097" algn="ctr" rotWithShape="0">
              <a:srgbClr val="25406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PH" sz="2400" b="1" dirty="0" smtClean="0"/>
              <a:t>Standardizing </a:t>
            </a:r>
            <a:r>
              <a:rPr lang="en-PH" sz="2400" b="1" dirty="0"/>
              <a:t>and Quantifying</a:t>
            </a:r>
            <a:endParaRPr lang="en-US" sz="2400" dirty="0"/>
          </a:p>
          <a:p>
            <a:pPr algn="ctr"/>
            <a:r>
              <a:rPr lang="en-PH" sz="2400" b="1" dirty="0"/>
              <a:t>of Recipe</a:t>
            </a:r>
            <a:endParaRPr lang="en-US" sz="2400" dirty="0"/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8530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H" sz="2400" i="1" dirty="0"/>
              <a:t>Standardized recipe</a:t>
            </a:r>
            <a:r>
              <a:rPr lang="en-PH" sz="2400" dirty="0"/>
              <a:t> is one that specifies the exact amount of ingredients, equipment, and preparation method needed before cooking</a:t>
            </a:r>
            <a:r>
              <a:rPr lang="en-PH" sz="2400" dirty="0" smtClean="0"/>
              <a:t>.</a:t>
            </a:r>
          </a:p>
          <a:p>
            <a:r>
              <a:rPr lang="en-PH" sz="2400" dirty="0" smtClean="0"/>
              <a:t>because of its consistency </a:t>
            </a:r>
            <a:r>
              <a:rPr lang="en-PH" sz="2400" dirty="0"/>
              <a:t>and it is continuously adapted to develop the highest quality product in the most efficient manner every time the recipe is produced. </a:t>
            </a:r>
            <a:endParaRPr lang="en-US" sz="2400" dirty="0"/>
          </a:p>
          <a:p>
            <a:r>
              <a:rPr lang="en-PH" sz="2400" dirty="0"/>
              <a:t>Standardized recipes play a vital role in operating a successful foodservice establishment. </a:t>
            </a:r>
            <a:endParaRPr lang="en-PH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7052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dirty="0"/>
              <a:t>Use of standardized recipes simplifies other functions of a food service operation, including planning, purchasing, forecasting, recipe costing, and pricing</a:t>
            </a:r>
            <a:r>
              <a:rPr lang="en-PH" dirty="0" smtClean="0"/>
              <a:t>.</a:t>
            </a:r>
          </a:p>
          <a:p>
            <a:r>
              <a:rPr lang="en-PH" dirty="0"/>
              <a:t>It is essential for computerized food service operations because individually coded recipes trigger other functions, including purchasing and forecasting. </a:t>
            </a:r>
            <a:endParaRPr lang="en-PH" dirty="0" smtClean="0"/>
          </a:p>
          <a:p>
            <a:r>
              <a:rPr lang="en-PH" dirty="0"/>
              <a:t>In general, standardized recipes help to save on food and labor costs.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782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5110" y="568345"/>
            <a:ext cx="10019162" cy="1560716"/>
          </a:xfrm>
        </p:spPr>
        <p:txBody>
          <a:bodyPr>
            <a:normAutofit fontScale="90000"/>
          </a:bodyPr>
          <a:lstStyle/>
          <a:p>
            <a:r>
              <a:rPr lang="en-PH" dirty="0"/>
              <a:t>In preparing standardized recipe follow a desired format which includes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1086" y="2377440"/>
            <a:ext cx="10093185" cy="3712464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PH" b="1" dirty="0"/>
              <a:t>Recipe Title –</a:t>
            </a:r>
            <a:r>
              <a:rPr lang="en-PH" dirty="0"/>
              <a:t> the name of the product </a:t>
            </a:r>
            <a:endParaRPr lang="en-US" dirty="0"/>
          </a:p>
          <a:p>
            <a:pPr lvl="0"/>
            <a:r>
              <a:rPr lang="en-PH" b="1" dirty="0"/>
              <a:t>Recipe Category</a:t>
            </a:r>
            <a:r>
              <a:rPr lang="en-PH" dirty="0"/>
              <a:t> – classification based on food standard or the foodservice </a:t>
            </a:r>
            <a:endParaRPr lang="en-US" dirty="0"/>
          </a:p>
          <a:p>
            <a:r>
              <a:rPr lang="en-PH" dirty="0"/>
              <a:t>facility (i.e. fruit, vegetables, salads, main dishes, etc.)</a:t>
            </a:r>
            <a:endParaRPr lang="en-US" dirty="0"/>
          </a:p>
          <a:p>
            <a:pPr lvl="0"/>
            <a:r>
              <a:rPr lang="en-PH" b="1" dirty="0"/>
              <a:t>Serving Size</a:t>
            </a:r>
            <a:r>
              <a:rPr lang="en-PH" dirty="0"/>
              <a:t> – the amount of a single portion of the final product </a:t>
            </a:r>
            <a:endParaRPr lang="en-US" dirty="0"/>
          </a:p>
          <a:p>
            <a:r>
              <a:rPr lang="en-PH" dirty="0"/>
              <a:t>4</a:t>
            </a:r>
            <a:r>
              <a:rPr lang="en-PH" b="1" i="1" dirty="0"/>
              <a:t>.   </a:t>
            </a:r>
            <a:r>
              <a:rPr lang="en-PH" b="1" dirty="0"/>
              <a:t>Recipe Yield</a:t>
            </a:r>
            <a:r>
              <a:rPr lang="en-PH" dirty="0"/>
              <a:t> – the total number of servings available at the end of production</a:t>
            </a:r>
            <a:endParaRPr lang="en-US" dirty="0"/>
          </a:p>
          <a:p>
            <a:r>
              <a:rPr lang="en-PH" i="1" dirty="0"/>
              <a:t>5.   </a:t>
            </a:r>
            <a:r>
              <a:rPr lang="en-PH" b="1" dirty="0"/>
              <a:t>Equipment and Utensils needed</a:t>
            </a:r>
            <a:r>
              <a:rPr lang="en-PH" dirty="0"/>
              <a:t> – the cooking and serving tools needed to  </a:t>
            </a:r>
            <a:endParaRPr lang="en-US" dirty="0"/>
          </a:p>
          <a:p>
            <a:r>
              <a:rPr lang="en-PH" b="1" dirty="0"/>
              <a:t>      </a:t>
            </a:r>
            <a:r>
              <a:rPr lang="en-PH" dirty="0"/>
              <a:t>produce and serve the food item </a:t>
            </a:r>
            <a:endParaRPr lang="en-US" dirty="0"/>
          </a:p>
          <a:p>
            <a:r>
              <a:rPr lang="en-PH" dirty="0"/>
              <a:t>6</a:t>
            </a:r>
            <a:r>
              <a:rPr lang="en-PH" i="1" dirty="0"/>
              <a:t>.   </a:t>
            </a:r>
            <a:r>
              <a:rPr lang="en-PH" b="1" dirty="0"/>
              <a:t>Ingredients</a:t>
            </a:r>
            <a:r>
              <a:rPr lang="en-PH" dirty="0"/>
              <a:t>– food items used in the recipe </a:t>
            </a:r>
            <a:endParaRPr lang="en-US" dirty="0"/>
          </a:p>
          <a:p>
            <a:r>
              <a:rPr lang="en-PH" dirty="0"/>
              <a:t>7</a:t>
            </a:r>
            <a:r>
              <a:rPr lang="en-PH" i="1" dirty="0"/>
              <a:t>.   </a:t>
            </a:r>
            <a:r>
              <a:rPr lang="en-PH" b="1" dirty="0"/>
              <a:t>Weight/Volume of each Ingredient</a:t>
            </a:r>
            <a:r>
              <a:rPr lang="en-PH" dirty="0"/>
              <a:t> – the required amount of each ingredient in </a:t>
            </a:r>
            <a:endParaRPr lang="en-US" dirty="0"/>
          </a:p>
          <a:p>
            <a:r>
              <a:rPr lang="en-PH" dirty="0"/>
              <a:t>     the recipe. </a:t>
            </a:r>
            <a:endParaRPr lang="en-US" dirty="0"/>
          </a:p>
          <a:p>
            <a:r>
              <a:rPr lang="en-PH" dirty="0"/>
              <a:t>8.</a:t>
            </a:r>
            <a:r>
              <a:rPr lang="en-PH" b="1" dirty="0"/>
              <a:t>   Preparation Instructions</a:t>
            </a:r>
            <a:r>
              <a:rPr lang="en-PH" dirty="0"/>
              <a:t> – directions for preparing the recipe</a:t>
            </a:r>
            <a:endParaRPr lang="en-US" dirty="0"/>
          </a:p>
          <a:p>
            <a:r>
              <a:rPr lang="en-PH" dirty="0"/>
              <a:t>9.  </a:t>
            </a:r>
            <a:r>
              <a:rPr lang="en-PH" b="1" dirty="0"/>
              <a:t>Cooking Temperature and Time</a:t>
            </a:r>
            <a:r>
              <a:rPr lang="en-PH" dirty="0"/>
              <a:t> – the appropriate temperature </a:t>
            </a:r>
            <a:r>
              <a:rPr lang="en-PH" dirty="0" err="1"/>
              <a:t>andamount</a:t>
            </a:r>
            <a:r>
              <a:rPr lang="en-PH" dirty="0"/>
              <a:t> of </a:t>
            </a:r>
            <a:endParaRPr lang="en-US" dirty="0"/>
          </a:p>
          <a:p>
            <a:r>
              <a:rPr lang="en-PH" dirty="0"/>
              <a:t>      time needed for the highest quality product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603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Box 139"/>
          <p:cNvSpPr txBox="1">
            <a:spLocks noChangeArrowheads="1"/>
          </p:cNvSpPr>
          <p:nvPr/>
        </p:nvSpPr>
        <p:spPr bwMode="auto">
          <a:xfrm>
            <a:off x="2933700" y="568345"/>
            <a:ext cx="5074673" cy="5588454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Standardized Recipe Cost Sheet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Event__________________________________________________________________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Date of Event__________________________   Time of Event_____________________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Week Number of Operation ________________________________________________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Adjusted Date of Recipe Costed ___________________________________________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Date Approved _________________________________________________________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Catering Manager _______________________________________________________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Production Manager _____________________________________________________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Ingredients	Ingredients Cost	</a:t>
            </a: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Item	Amount	Unit Cost	Total Cost	</a:t>
            </a: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			</a:t>
            </a: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Recipe Yield ____________________________________________________________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Portion Size ____________________________________________________________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Total Recipe Cost ________________________________________________________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Recipe: Prepared by ______________________________________________________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HACCP Instructions Reviewed by ____________________________________________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Critical Control Points ______________________________________________________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Suggestions for Improvement ________________________________________________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Production Process Defects _________________________________________________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Recipe Number __________________________________________________________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468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PH" sz="2800" b="1" dirty="0"/>
              <a:t>Here are some of the Benefits of Standardizing a </a:t>
            </a:r>
            <a:r>
              <a:rPr lang="en-PH" sz="2800" b="1" dirty="0" smtClean="0"/>
              <a:t>Recipe</a:t>
            </a:r>
            <a:endParaRPr lang="en-US" sz="2800" dirty="0"/>
          </a:p>
          <a:p>
            <a:pPr lvl="0"/>
            <a:r>
              <a:rPr lang="en-PH" sz="2800" dirty="0"/>
              <a:t>Provide means to establish consistency in the quality of all products being made. </a:t>
            </a:r>
            <a:endParaRPr lang="en-US" sz="2800" dirty="0"/>
          </a:p>
          <a:p>
            <a:pPr lvl="0"/>
            <a:r>
              <a:rPr lang="en-PH" sz="2800" dirty="0"/>
              <a:t>An easy way to  keep track of dietary needs of the </a:t>
            </a:r>
            <a:r>
              <a:rPr lang="en-PH" sz="2800" dirty="0" smtClean="0"/>
              <a:t>customers</a:t>
            </a:r>
            <a:endParaRPr lang="en-US" sz="2800" dirty="0"/>
          </a:p>
          <a:p>
            <a:pPr lvl="0"/>
            <a:r>
              <a:rPr lang="en-PH" sz="2800" dirty="0"/>
              <a:t>Preparation, cooking, and serving procedure is done scientifically. Approximation of weight and size is avoided.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8829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  <a:p>
            <a:pPr lvl="0"/>
            <a:r>
              <a:rPr lang="en-PH" dirty="0"/>
              <a:t>Selling price is predetermined; gain per recipe is targeted at no cost. </a:t>
            </a:r>
            <a:endParaRPr lang="en-US" dirty="0"/>
          </a:p>
          <a:p>
            <a:endParaRPr lang="en-US" dirty="0"/>
          </a:p>
          <a:p>
            <a:pPr lvl="0"/>
            <a:r>
              <a:rPr lang="en-PH" dirty="0"/>
              <a:t>Doubts, conflicts and errors are eliminated, during the entire process of food preparation. </a:t>
            </a:r>
            <a:endParaRPr lang="en-US" dirty="0"/>
          </a:p>
          <a:p>
            <a:endParaRPr lang="en-US" dirty="0"/>
          </a:p>
          <a:p>
            <a:pPr lvl="0"/>
            <a:r>
              <a:rPr lang="en-PH" dirty="0"/>
              <a:t>Less time is consumed in distinguishing out of cooked products because of standard measurements of food.</a:t>
            </a:r>
            <a:endParaRPr lang="en-US" dirty="0"/>
          </a:p>
          <a:p>
            <a:endParaRPr lang="en-US" dirty="0"/>
          </a:p>
          <a:p>
            <a:pPr lvl="0"/>
            <a:r>
              <a:rPr lang="en-PH" dirty="0"/>
              <a:t>Standardization eliminates food wastage . It determines quality and quantity of proposed products.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038113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73</TotalTime>
  <Words>432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Schoolbook</vt:lpstr>
      <vt:lpstr>Corbel</vt:lpstr>
      <vt:lpstr>Times New Roman</vt:lpstr>
      <vt:lpstr>Feathered</vt:lpstr>
      <vt:lpstr>STANDARDIZED RECIPE</vt:lpstr>
      <vt:lpstr>PowerPoint Presentation</vt:lpstr>
      <vt:lpstr>PowerPoint Presentation</vt:lpstr>
      <vt:lpstr>In preparing standardized recipe follow a desired format which includes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STANDARDIZED RECIPE</dc:title>
  <dc:creator>EL</dc:creator>
  <cp:lastModifiedBy>Windows User</cp:lastModifiedBy>
  <cp:revision>7</cp:revision>
  <dcterms:created xsi:type="dcterms:W3CDTF">2017-06-18T21:26:56Z</dcterms:created>
  <dcterms:modified xsi:type="dcterms:W3CDTF">2018-06-22T07:02:48Z</dcterms:modified>
</cp:coreProperties>
</file>