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313" r:id="rId2"/>
    <p:sldId id="483" r:id="rId3"/>
    <p:sldId id="433" r:id="rId4"/>
    <p:sldId id="389" r:id="rId5"/>
    <p:sldId id="402" r:id="rId6"/>
    <p:sldId id="390" r:id="rId7"/>
    <p:sldId id="391" r:id="rId8"/>
    <p:sldId id="281" r:id="rId9"/>
    <p:sldId id="434" r:id="rId10"/>
    <p:sldId id="462" r:id="rId11"/>
    <p:sldId id="463" r:id="rId12"/>
    <p:sldId id="471" r:id="rId13"/>
    <p:sldId id="461" r:id="rId14"/>
    <p:sldId id="473" r:id="rId15"/>
    <p:sldId id="475" r:id="rId16"/>
    <p:sldId id="474" r:id="rId17"/>
    <p:sldId id="406" r:id="rId18"/>
    <p:sldId id="466" r:id="rId19"/>
    <p:sldId id="467" r:id="rId20"/>
    <p:sldId id="468" r:id="rId21"/>
    <p:sldId id="469" r:id="rId22"/>
    <p:sldId id="446" r:id="rId23"/>
    <p:sldId id="470" r:id="rId24"/>
    <p:sldId id="401" r:id="rId25"/>
    <p:sldId id="419" r:id="rId26"/>
    <p:sldId id="437" r:id="rId27"/>
    <p:sldId id="413" r:id="rId28"/>
    <p:sldId id="485" r:id="rId29"/>
    <p:sldId id="477" r:id="rId30"/>
    <p:sldId id="451" r:id="rId31"/>
    <p:sldId id="452" r:id="rId32"/>
    <p:sldId id="479" r:id="rId33"/>
    <p:sldId id="453" r:id="rId34"/>
    <p:sldId id="454" r:id="rId35"/>
    <p:sldId id="455" r:id="rId36"/>
    <p:sldId id="456" r:id="rId37"/>
    <p:sldId id="412" r:id="rId38"/>
    <p:sldId id="427" r:id="rId39"/>
    <p:sldId id="447" r:id="rId40"/>
    <p:sldId id="423" r:id="rId41"/>
    <p:sldId id="415" r:id="rId42"/>
    <p:sldId id="482" r:id="rId43"/>
    <p:sldId id="478" r:id="rId44"/>
    <p:sldId id="448" r:id="rId45"/>
    <p:sldId id="457" r:id="rId46"/>
    <p:sldId id="449" r:id="rId47"/>
    <p:sldId id="440" r:id="rId48"/>
    <p:sldId id="432" r:id="rId49"/>
    <p:sldId id="484" r:id="rId50"/>
    <p:sldId id="424" r:id="rId51"/>
    <p:sldId id="480" r:id="rId52"/>
    <p:sldId id="48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zna Rei Palces" initials="M" lastIdx="4" clrIdx="0"/>
  <p:cmAuthor id="2" name="pc_user" initials="p" lastIdx="6" clrIdx="1">
    <p:extLst/>
  </p:cmAuthor>
  <p:cmAuthor id="3" name="John Pegg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C5BCD"/>
    <a:srgbClr val="FF9797"/>
    <a:srgbClr val="BFBFBF"/>
    <a:srgbClr val="FF8000"/>
    <a:srgbClr val="E4C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7276F-0A6A-463F-906F-3DE58ED64DF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4B5058E-DA2F-4E0A-9690-BBCE9A40E40C}">
      <dgm:prSet phldrT="[Text]" custT="1"/>
      <dgm:spPr/>
      <dgm:t>
        <a:bodyPr/>
        <a:lstStyle/>
        <a:p>
          <a:pPr algn="ctr"/>
          <a:r>
            <a:rPr lang="en-US" sz="1600" b="1" dirty="0">
              <a:latin typeface="Arial" pitchFamily="34" charset="0"/>
              <a:cs typeface="Arial" pitchFamily="34" charset="0"/>
            </a:rPr>
            <a:t>Stage 1 </a:t>
          </a:r>
        </a:p>
        <a:p>
          <a:pPr algn="ctr"/>
          <a:r>
            <a:rPr lang="en-US" sz="1600" b="1" dirty="0">
              <a:latin typeface="Arial" pitchFamily="34" charset="0"/>
              <a:cs typeface="Arial" pitchFamily="34" charset="0"/>
            </a:rPr>
            <a:t>(Beginning)</a:t>
          </a:r>
        </a:p>
      </dgm:t>
    </dgm:pt>
    <dgm:pt modelId="{392853D4-328F-4B68-8B4E-0769F14BBBE2}" type="parTrans" cxnId="{E26614F2-C7E8-47EB-A5B4-528204B82BA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F42B174-BD07-40BA-A675-5E140DB8F1C5}" type="sibTrans" cxnId="{E26614F2-C7E8-47EB-A5B4-528204B82BA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8E90636-535D-45FA-95D7-5FB79BD97EC7}">
      <dgm:prSet phldrT="[Text]" custT="1"/>
      <dgm:spPr/>
      <dgm:t>
        <a:bodyPr/>
        <a:lstStyle/>
        <a:p>
          <a:pPr algn="ctr"/>
          <a:r>
            <a:rPr lang="en-US" sz="1600" b="1" dirty="0">
              <a:latin typeface="Arial" pitchFamily="34" charset="0"/>
              <a:cs typeface="Arial" pitchFamily="34" charset="0"/>
            </a:rPr>
            <a:t>Stage 2</a:t>
          </a:r>
        </a:p>
        <a:p>
          <a:pPr algn="ctr"/>
          <a:r>
            <a:rPr lang="en-US" sz="1600" b="1" dirty="0">
              <a:latin typeface="Arial" pitchFamily="34" charset="0"/>
              <a:cs typeface="Arial" pitchFamily="34" charset="0"/>
            </a:rPr>
            <a:t>(Proficient)</a:t>
          </a:r>
        </a:p>
      </dgm:t>
    </dgm:pt>
    <dgm:pt modelId="{C2C2BE3B-FA1D-443A-935A-80B139823D80}" type="parTrans" cxnId="{0F353D97-94EB-458E-A5B9-D9FAD3E76BC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B9EBB54-29B5-4A27-95E3-1D6C9AA15C06}" type="sibTrans" cxnId="{0F353D97-94EB-458E-A5B9-D9FAD3E76BC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0A679F1-9DA0-4090-9F1B-11FC30BC788C}">
      <dgm:prSet phldrT="[Text]" custT="1"/>
      <dgm:spPr/>
      <dgm:t>
        <a:bodyPr/>
        <a:lstStyle/>
        <a:p>
          <a:pPr algn="ctr"/>
          <a:r>
            <a:rPr lang="en-US" sz="1600" b="1" dirty="0">
              <a:latin typeface="Arial" pitchFamily="34" charset="0"/>
              <a:cs typeface="Arial" pitchFamily="34" charset="0"/>
            </a:rPr>
            <a:t>Stage 3</a:t>
          </a:r>
        </a:p>
        <a:p>
          <a:pPr algn="ctr"/>
          <a:r>
            <a:rPr lang="en-US" sz="1600" b="1" dirty="0">
              <a:latin typeface="Arial" pitchFamily="34" charset="0"/>
              <a:cs typeface="Arial" pitchFamily="34" charset="0"/>
            </a:rPr>
            <a:t>(Highly Proficient)</a:t>
          </a:r>
        </a:p>
      </dgm:t>
    </dgm:pt>
    <dgm:pt modelId="{1596D32B-25AC-4BB4-8C2D-E045E5FE6A3C}" type="parTrans" cxnId="{5E02AC4B-3014-466D-8F94-C9FD441F45E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FAF4B4E-B94F-4659-8DFD-DAC007900F30}" type="sibTrans" cxnId="{5E02AC4B-3014-466D-8F94-C9FD441F45E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CE9D858-2677-4B02-B312-A95F652FFE13}">
      <dgm:prSet phldrT="[Text]" custT="1"/>
      <dgm:spPr/>
      <dgm:t>
        <a:bodyPr/>
        <a:lstStyle/>
        <a:p>
          <a:pPr algn="ctr"/>
          <a:r>
            <a:rPr lang="en-US" sz="1800" b="1" dirty="0">
              <a:latin typeface="Arial" pitchFamily="34" charset="0"/>
              <a:cs typeface="Arial" pitchFamily="34" charset="0"/>
            </a:rPr>
            <a:t>Stage 4</a:t>
          </a:r>
        </a:p>
        <a:p>
          <a:pPr algn="ctr"/>
          <a:r>
            <a:rPr lang="en-US" sz="1600" b="1" dirty="0">
              <a:latin typeface="Arial" pitchFamily="34" charset="0"/>
              <a:cs typeface="Arial" pitchFamily="34" charset="0"/>
            </a:rPr>
            <a:t>(Distinguished)</a:t>
          </a:r>
        </a:p>
      </dgm:t>
    </dgm:pt>
    <dgm:pt modelId="{9342E998-090C-4090-BA0F-C371171A7AF9}" type="sibTrans" cxnId="{7044BFA5-CB2B-4A7A-BF82-E2506F80A13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1199131-EC4C-4D76-917F-6E157641DC8E}" type="parTrans" cxnId="{7044BFA5-CB2B-4A7A-BF82-E2506F80A13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AF6B3A3-D746-4012-B231-F5D93257D8C2}" type="pres">
      <dgm:prSet presAssocID="{FCE7276F-0A6A-463F-906F-3DE58ED64D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PH"/>
        </a:p>
      </dgm:t>
    </dgm:pt>
    <dgm:pt modelId="{1250F935-CEC6-44F8-BC19-8C91575131C8}" type="pres">
      <dgm:prSet presAssocID="{74B5058E-DA2F-4E0A-9690-BBCE9A40E40C}" presName="composite" presStyleCnt="0"/>
      <dgm:spPr/>
    </dgm:pt>
    <dgm:pt modelId="{E09D447E-6FB7-4EF2-B534-D6B80A28A47E}" type="pres">
      <dgm:prSet presAssocID="{74B5058E-DA2F-4E0A-9690-BBCE9A40E40C}" presName="LShape" presStyleLbl="alignNode1" presStyleIdx="0" presStyleCnt="7"/>
      <dgm:spPr/>
    </dgm:pt>
    <dgm:pt modelId="{D6A77717-6F0E-45B0-8F7B-FABD9199B9FD}" type="pres">
      <dgm:prSet presAssocID="{74B5058E-DA2F-4E0A-9690-BBCE9A40E40C}" presName="ParentText" presStyleLbl="revTx" presStyleIdx="0" presStyleCnt="4" custScaleX="129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CCA08BFA-505C-4383-B134-92759A85B3D2}" type="pres">
      <dgm:prSet presAssocID="{74B5058E-DA2F-4E0A-9690-BBCE9A40E40C}" presName="Triangle" presStyleLbl="alignNode1" presStyleIdx="1" presStyleCnt="7"/>
      <dgm:spPr>
        <a:solidFill>
          <a:srgbClr val="00B050"/>
        </a:solidFill>
        <a:ln>
          <a:solidFill>
            <a:srgbClr val="00B050"/>
          </a:solidFill>
        </a:ln>
      </dgm:spPr>
    </dgm:pt>
    <dgm:pt modelId="{11465299-0DC5-4137-9FF9-8126DDC2EDB2}" type="pres">
      <dgm:prSet presAssocID="{BF42B174-BD07-40BA-A675-5E140DB8F1C5}" presName="sibTrans" presStyleCnt="0"/>
      <dgm:spPr/>
    </dgm:pt>
    <dgm:pt modelId="{F088C1F8-CA37-4D2A-AF7A-05F12555C511}" type="pres">
      <dgm:prSet presAssocID="{BF42B174-BD07-40BA-A675-5E140DB8F1C5}" presName="space" presStyleCnt="0"/>
      <dgm:spPr/>
    </dgm:pt>
    <dgm:pt modelId="{CD3FBA0D-690B-4260-B67B-7DE2E217990C}" type="pres">
      <dgm:prSet presAssocID="{58E90636-535D-45FA-95D7-5FB79BD97EC7}" presName="composite" presStyleCnt="0"/>
      <dgm:spPr/>
    </dgm:pt>
    <dgm:pt modelId="{62F6AA1E-A671-495A-97BD-42C028C85C6B}" type="pres">
      <dgm:prSet presAssocID="{58E90636-535D-45FA-95D7-5FB79BD97EC7}" presName="LShape" presStyleLbl="alignNode1" presStyleIdx="2" presStyleCnt="7"/>
      <dgm:spPr>
        <a:solidFill>
          <a:srgbClr val="00B050"/>
        </a:solidFill>
        <a:ln>
          <a:solidFill>
            <a:srgbClr val="00B050"/>
          </a:solidFill>
        </a:ln>
      </dgm:spPr>
    </dgm:pt>
    <dgm:pt modelId="{9154F2E7-D6C4-49A6-BC90-0E3D1524248D}" type="pres">
      <dgm:prSet presAssocID="{58E90636-535D-45FA-95D7-5FB79BD97EC7}" presName="ParentText" presStyleLbl="revTx" presStyleIdx="1" presStyleCnt="4" custScaleX="122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C54EBFD7-9F18-4FC5-9B6E-AB65EB87D08E}" type="pres">
      <dgm:prSet presAssocID="{58E90636-535D-45FA-95D7-5FB79BD97EC7}" presName="Triangle" presStyleLbl="alignNode1" presStyleIdx="3" presStyleCnt="7"/>
      <dgm:spPr>
        <a:solidFill>
          <a:srgbClr val="00B0F0"/>
        </a:solidFill>
        <a:ln>
          <a:solidFill>
            <a:srgbClr val="00B0F0"/>
          </a:solidFill>
        </a:ln>
      </dgm:spPr>
    </dgm:pt>
    <dgm:pt modelId="{EA0DB41B-E9FD-4E3A-9AD2-391476417A01}" type="pres">
      <dgm:prSet presAssocID="{DB9EBB54-29B5-4A27-95E3-1D6C9AA15C06}" presName="sibTrans" presStyleCnt="0"/>
      <dgm:spPr/>
    </dgm:pt>
    <dgm:pt modelId="{734DD0C4-38CC-47C7-88F7-C1D782B62024}" type="pres">
      <dgm:prSet presAssocID="{DB9EBB54-29B5-4A27-95E3-1D6C9AA15C06}" presName="space" presStyleCnt="0"/>
      <dgm:spPr/>
    </dgm:pt>
    <dgm:pt modelId="{B2B7ACB7-109A-4B6D-A9BB-D25AC4036DAF}" type="pres">
      <dgm:prSet presAssocID="{B0A679F1-9DA0-4090-9F1B-11FC30BC788C}" presName="composite" presStyleCnt="0"/>
      <dgm:spPr/>
    </dgm:pt>
    <dgm:pt modelId="{49D5D748-53FD-4B2F-ADDB-ED24B12C5FEC}" type="pres">
      <dgm:prSet presAssocID="{B0A679F1-9DA0-4090-9F1B-11FC30BC788C}" presName="LShape" presStyleLbl="alignNode1" presStyleIdx="4" presStyleCnt="7"/>
      <dgm:spPr>
        <a:solidFill>
          <a:srgbClr val="00B0F0"/>
        </a:solidFill>
        <a:ln>
          <a:solidFill>
            <a:srgbClr val="00B0F0"/>
          </a:solidFill>
        </a:ln>
      </dgm:spPr>
    </dgm:pt>
    <dgm:pt modelId="{63B1F1F3-6557-428A-953E-5051ECC09188}" type="pres">
      <dgm:prSet presAssocID="{B0A679F1-9DA0-4090-9F1B-11FC30BC788C}" presName="ParentText" presStyleLbl="revTx" presStyleIdx="2" presStyleCnt="4" custScaleX="112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F771533C-272F-4DAF-A438-A729631301AD}" type="pres">
      <dgm:prSet presAssocID="{B0A679F1-9DA0-4090-9F1B-11FC30BC788C}" presName="Triangle" presStyleLbl="alignNode1" presStyleIdx="5" presStyleCnt="7"/>
      <dgm:spPr>
        <a:solidFill>
          <a:srgbClr val="C00000"/>
        </a:solidFill>
        <a:ln>
          <a:solidFill>
            <a:srgbClr val="C00000"/>
          </a:solidFill>
        </a:ln>
      </dgm:spPr>
    </dgm:pt>
    <dgm:pt modelId="{31996D81-0709-4D67-A369-33C93776D09B}" type="pres">
      <dgm:prSet presAssocID="{9FAF4B4E-B94F-4659-8DFD-DAC007900F30}" presName="sibTrans" presStyleCnt="0"/>
      <dgm:spPr/>
    </dgm:pt>
    <dgm:pt modelId="{DBF9E595-26A7-4689-8DD3-60DDF0F0D7E5}" type="pres">
      <dgm:prSet presAssocID="{9FAF4B4E-B94F-4659-8DFD-DAC007900F30}" presName="space" presStyleCnt="0"/>
      <dgm:spPr/>
    </dgm:pt>
    <dgm:pt modelId="{7D2353A2-AB1E-4F6C-AA15-1D2EFC040B03}" type="pres">
      <dgm:prSet presAssocID="{FCE9D858-2677-4B02-B312-A95F652FFE13}" presName="composite" presStyleCnt="0"/>
      <dgm:spPr/>
    </dgm:pt>
    <dgm:pt modelId="{3EC8FDAD-26B3-4D5B-9374-6E3ACA0C9BA7}" type="pres">
      <dgm:prSet presAssocID="{FCE9D858-2677-4B02-B312-A95F652FFE13}" presName="LShape" presStyleLbl="alignNode1" presStyleIdx="6" presStyleCnt="7" custLinFactNeighborX="-13345" custLinFactNeighborY="-2961"/>
      <dgm:spPr>
        <a:solidFill>
          <a:srgbClr val="C00000"/>
        </a:solidFill>
        <a:ln>
          <a:solidFill>
            <a:srgbClr val="C00000"/>
          </a:solidFill>
        </a:ln>
      </dgm:spPr>
    </dgm:pt>
    <dgm:pt modelId="{B99649E4-BF6D-473D-B737-CF83C81928A8}" type="pres">
      <dgm:prSet presAssocID="{FCE9D858-2677-4B02-B312-A95F652FFE13}" presName="ParentText" presStyleLbl="revTx" presStyleIdx="3" presStyleCnt="4" custScaleX="150069" custLinFactNeighborX="15797" custLinFactNeighborY="48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E26614F2-C7E8-47EB-A5B4-528204B82BA3}" srcId="{FCE7276F-0A6A-463F-906F-3DE58ED64DFB}" destId="{74B5058E-DA2F-4E0A-9690-BBCE9A40E40C}" srcOrd="0" destOrd="0" parTransId="{392853D4-328F-4B68-8B4E-0769F14BBBE2}" sibTransId="{BF42B174-BD07-40BA-A675-5E140DB8F1C5}"/>
    <dgm:cxn modelId="{E8F59062-EBA0-8A43-9BC0-8F5A9C67CC94}" type="presOf" srcId="{FCE9D858-2677-4B02-B312-A95F652FFE13}" destId="{B99649E4-BF6D-473D-B737-CF83C81928A8}" srcOrd="0" destOrd="0" presId="urn:microsoft.com/office/officeart/2009/3/layout/StepUpProcess"/>
    <dgm:cxn modelId="{B5EFC2CB-CE6F-8044-9BE7-C50B6654CA8E}" type="presOf" srcId="{FCE7276F-0A6A-463F-906F-3DE58ED64DFB}" destId="{9AF6B3A3-D746-4012-B231-F5D93257D8C2}" srcOrd="0" destOrd="0" presId="urn:microsoft.com/office/officeart/2009/3/layout/StepUpProcess"/>
    <dgm:cxn modelId="{BACFF6D9-CA28-4E46-9EBC-3F49C5443B9C}" type="presOf" srcId="{58E90636-535D-45FA-95D7-5FB79BD97EC7}" destId="{9154F2E7-D6C4-49A6-BC90-0E3D1524248D}" srcOrd="0" destOrd="0" presId="urn:microsoft.com/office/officeart/2009/3/layout/StepUpProcess"/>
    <dgm:cxn modelId="{7044BFA5-CB2B-4A7A-BF82-E2506F80A131}" srcId="{FCE7276F-0A6A-463F-906F-3DE58ED64DFB}" destId="{FCE9D858-2677-4B02-B312-A95F652FFE13}" srcOrd="3" destOrd="0" parTransId="{81199131-EC4C-4D76-917F-6E157641DC8E}" sibTransId="{9342E998-090C-4090-BA0F-C371171A7AF9}"/>
    <dgm:cxn modelId="{5E02AC4B-3014-466D-8F94-C9FD441F45E9}" srcId="{FCE7276F-0A6A-463F-906F-3DE58ED64DFB}" destId="{B0A679F1-9DA0-4090-9F1B-11FC30BC788C}" srcOrd="2" destOrd="0" parTransId="{1596D32B-25AC-4BB4-8C2D-E045E5FE6A3C}" sibTransId="{9FAF4B4E-B94F-4659-8DFD-DAC007900F30}"/>
    <dgm:cxn modelId="{0F353D97-94EB-458E-A5B9-D9FAD3E76BCA}" srcId="{FCE7276F-0A6A-463F-906F-3DE58ED64DFB}" destId="{58E90636-535D-45FA-95D7-5FB79BD97EC7}" srcOrd="1" destOrd="0" parTransId="{C2C2BE3B-FA1D-443A-935A-80B139823D80}" sibTransId="{DB9EBB54-29B5-4A27-95E3-1D6C9AA15C06}"/>
    <dgm:cxn modelId="{EA9A96D7-7F32-2449-A513-C6DAE9CF792E}" type="presOf" srcId="{B0A679F1-9DA0-4090-9F1B-11FC30BC788C}" destId="{63B1F1F3-6557-428A-953E-5051ECC09188}" srcOrd="0" destOrd="0" presId="urn:microsoft.com/office/officeart/2009/3/layout/StepUpProcess"/>
    <dgm:cxn modelId="{00094D1F-D3B2-3C45-B302-9DE2A76BEBC0}" type="presOf" srcId="{74B5058E-DA2F-4E0A-9690-BBCE9A40E40C}" destId="{D6A77717-6F0E-45B0-8F7B-FABD9199B9FD}" srcOrd="0" destOrd="0" presId="urn:microsoft.com/office/officeart/2009/3/layout/StepUpProcess"/>
    <dgm:cxn modelId="{12E59144-E5C7-6940-8574-983BAFB5F059}" type="presParOf" srcId="{9AF6B3A3-D746-4012-B231-F5D93257D8C2}" destId="{1250F935-CEC6-44F8-BC19-8C91575131C8}" srcOrd="0" destOrd="0" presId="urn:microsoft.com/office/officeart/2009/3/layout/StepUpProcess"/>
    <dgm:cxn modelId="{F420FA81-9F00-C246-82A4-5AA68798EDE5}" type="presParOf" srcId="{1250F935-CEC6-44F8-BC19-8C91575131C8}" destId="{E09D447E-6FB7-4EF2-B534-D6B80A28A47E}" srcOrd="0" destOrd="0" presId="urn:microsoft.com/office/officeart/2009/3/layout/StepUpProcess"/>
    <dgm:cxn modelId="{82E5ACCA-65E1-F74E-A9E5-1425843152E4}" type="presParOf" srcId="{1250F935-CEC6-44F8-BC19-8C91575131C8}" destId="{D6A77717-6F0E-45B0-8F7B-FABD9199B9FD}" srcOrd="1" destOrd="0" presId="urn:microsoft.com/office/officeart/2009/3/layout/StepUpProcess"/>
    <dgm:cxn modelId="{0D222F7C-DC52-2E4E-A12B-FB9F834AE93F}" type="presParOf" srcId="{1250F935-CEC6-44F8-BC19-8C91575131C8}" destId="{CCA08BFA-505C-4383-B134-92759A85B3D2}" srcOrd="2" destOrd="0" presId="urn:microsoft.com/office/officeart/2009/3/layout/StepUpProcess"/>
    <dgm:cxn modelId="{8847392C-2B0C-F941-9718-0C1CAA2FFB2F}" type="presParOf" srcId="{9AF6B3A3-D746-4012-B231-F5D93257D8C2}" destId="{11465299-0DC5-4137-9FF9-8126DDC2EDB2}" srcOrd="1" destOrd="0" presId="urn:microsoft.com/office/officeart/2009/3/layout/StepUpProcess"/>
    <dgm:cxn modelId="{D1FB5693-8BA1-D945-84E4-CE027283D1D9}" type="presParOf" srcId="{11465299-0DC5-4137-9FF9-8126DDC2EDB2}" destId="{F088C1F8-CA37-4D2A-AF7A-05F12555C511}" srcOrd="0" destOrd="0" presId="urn:microsoft.com/office/officeart/2009/3/layout/StepUpProcess"/>
    <dgm:cxn modelId="{E81C7881-23C3-8447-A3F5-F3E4800EA6E6}" type="presParOf" srcId="{9AF6B3A3-D746-4012-B231-F5D93257D8C2}" destId="{CD3FBA0D-690B-4260-B67B-7DE2E217990C}" srcOrd="2" destOrd="0" presId="urn:microsoft.com/office/officeart/2009/3/layout/StepUpProcess"/>
    <dgm:cxn modelId="{3D6C7F25-425A-8245-9D50-58162E530D60}" type="presParOf" srcId="{CD3FBA0D-690B-4260-B67B-7DE2E217990C}" destId="{62F6AA1E-A671-495A-97BD-42C028C85C6B}" srcOrd="0" destOrd="0" presId="urn:microsoft.com/office/officeart/2009/3/layout/StepUpProcess"/>
    <dgm:cxn modelId="{14E5EF57-0F2D-0045-8A6D-CEE786F92999}" type="presParOf" srcId="{CD3FBA0D-690B-4260-B67B-7DE2E217990C}" destId="{9154F2E7-D6C4-49A6-BC90-0E3D1524248D}" srcOrd="1" destOrd="0" presId="urn:microsoft.com/office/officeart/2009/3/layout/StepUpProcess"/>
    <dgm:cxn modelId="{2C9EC5D5-0BCB-254C-A1A9-7CF834D1BF33}" type="presParOf" srcId="{CD3FBA0D-690B-4260-B67B-7DE2E217990C}" destId="{C54EBFD7-9F18-4FC5-9B6E-AB65EB87D08E}" srcOrd="2" destOrd="0" presId="urn:microsoft.com/office/officeart/2009/3/layout/StepUpProcess"/>
    <dgm:cxn modelId="{2770B92E-6A45-5045-AC79-D115E89014F3}" type="presParOf" srcId="{9AF6B3A3-D746-4012-B231-F5D93257D8C2}" destId="{EA0DB41B-E9FD-4E3A-9AD2-391476417A01}" srcOrd="3" destOrd="0" presId="urn:microsoft.com/office/officeart/2009/3/layout/StepUpProcess"/>
    <dgm:cxn modelId="{4116DE1D-6EE6-8244-8CFF-B236827618E1}" type="presParOf" srcId="{EA0DB41B-E9FD-4E3A-9AD2-391476417A01}" destId="{734DD0C4-38CC-47C7-88F7-C1D782B62024}" srcOrd="0" destOrd="0" presId="urn:microsoft.com/office/officeart/2009/3/layout/StepUpProcess"/>
    <dgm:cxn modelId="{40C25687-919C-5D47-9E58-4A29BAC740E5}" type="presParOf" srcId="{9AF6B3A3-D746-4012-B231-F5D93257D8C2}" destId="{B2B7ACB7-109A-4B6D-A9BB-D25AC4036DAF}" srcOrd="4" destOrd="0" presId="urn:microsoft.com/office/officeart/2009/3/layout/StepUpProcess"/>
    <dgm:cxn modelId="{20B2C5F7-0893-A949-A94A-577BFD310B4C}" type="presParOf" srcId="{B2B7ACB7-109A-4B6D-A9BB-D25AC4036DAF}" destId="{49D5D748-53FD-4B2F-ADDB-ED24B12C5FEC}" srcOrd="0" destOrd="0" presId="urn:microsoft.com/office/officeart/2009/3/layout/StepUpProcess"/>
    <dgm:cxn modelId="{E2232A27-F000-AD4A-9AFC-45AD44BD7F40}" type="presParOf" srcId="{B2B7ACB7-109A-4B6D-A9BB-D25AC4036DAF}" destId="{63B1F1F3-6557-428A-953E-5051ECC09188}" srcOrd="1" destOrd="0" presId="urn:microsoft.com/office/officeart/2009/3/layout/StepUpProcess"/>
    <dgm:cxn modelId="{E081E7C0-A497-C146-93CB-C24605E2107C}" type="presParOf" srcId="{B2B7ACB7-109A-4B6D-A9BB-D25AC4036DAF}" destId="{F771533C-272F-4DAF-A438-A729631301AD}" srcOrd="2" destOrd="0" presId="urn:microsoft.com/office/officeart/2009/3/layout/StepUpProcess"/>
    <dgm:cxn modelId="{4BCDD45B-1B4E-E048-9F32-7A3DFF26D1D7}" type="presParOf" srcId="{9AF6B3A3-D746-4012-B231-F5D93257D8C2}" destId="{31996D81-0709-4D67-A369-33C93776D09B}" srcOrd="5" destOrd="0" presId="urn:microsoft.com/office/officeart/2009/3/layout/StepUpProcess"/>
    <dgm:cxn modelId="{704F0F53-9EEA-0248-8E36-44307C551C2C}" type="presParOf" srcId="{31996D81-0709-4D67-A369-33C93776D09B}" destId="{DBF9E595-26A7-4689-8DD3-60DDF0F0D7E5}" srcOrd="0" destOrd="0" presId="urn:microsoft.com/office/officeart/2009/3/layout/StepUpProcess"/>
    <dgm:cxn modelId="{7104ECC2-3BDC-9F40-A302-74C990FCDCFC}" type="presParOf" srcId="{9AF6B3A3-D746-4012-B231-F5D93257D8C2}" destId="{7D2353A2-AB1E-4F6C-AA15-1D2EFC040B03}" srcOrd="6" destOrd="0" presId="urn:microsoft.com/office/officeart/2009/3/layout/StepUpProcess"/>
    <dgm:cxn modelId="{C9DBE063-F72C-004D-9469-928523C74274}" type="presParOf" srcId="{7D2353A2-AB1E-4F6C-AA15-1D2EFC040B03}" destId="{3EC8FDAD-26B3-4D5B-9374-6E3ACA0C9BA7}" srcOrd="0" destOrd="0" presId="urn:microsoft.com/office/officeart/2009/3/layout/StepUpProcess"/>
    <dgm:cxn modelId="{EA221B1C-2EBB-C745-808B-BA1AFEB4B353}" type="presParOf" srcId="{7D2353A2-AB1E-4F6C-AA15-1D2EFC040B03}" destId="{B99649E4-BF6D-473D-B737-CF83C81928A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D2432-4AE1-4F54-8BDD-B920EB082AEE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650A9-E8B7-4B74-A432-E38C7DF31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9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650A9-E8B7-4B74-A432-E38C7DF314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98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AA3A291-E41D-1D4F-8DB8-138DD513728D}" type="slidenum">
              <a:rPr lang="en-US" sz="1200" b="0"/>
              <a:pPr/>
              <a:t>40</a:t>
            </a:fld>
            <a:endParaRPr lang="en-US" sz="1200" b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43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CD0E6F2-EA8C-DA44-A705-389E01E1942A}" type="slidenum">
              <a:rPr lang="en-US" sz="1200" b="0"/>
              <a:pPr/>
              <a:t>43</a:t>
            </a:fld>
            <a:endParaRPr lang="en-US" sz="1200" b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6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1FA96AD-B20A-534E-B9D8-F5A15EF6E93B}" type="slidenum">
              <a:rPr lang="en-US" sz="1200" b="0"/>
              <a:pPr/>
              <a:t>44</a:t>
            </a:fld>
            <a:endParaRPr lang="en-US" sz="1200" b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32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CD0E6F2-EA8C-DA44-A705-389E01E1942A}" type="slidenum">
              <a:rPr lang="en-US" sz="1200" b="0"/>
              <a:pPr/>
              <a:t>45</a:t>
            </a:fld>
            <a:endParaRPr lang="en-US" sz="1200" b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64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0AB082C-6A98-444E-A862-5E198A1D8164}" type="slidenum">
              <a:rPr lang="en-US" sz="1200" b="0"/>
              <a:pPr/>
              <a:t>46</a:t>
            </a:fld>
            <a:endParaRPr lang="en-US" sz="1200" b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52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AA3A291-E41D-1D4F-8DB8-138DD513728D}" type="slidenum">
              <a:rPr lang="en-US" sz="1200" b="0"/>
              <a:pPr/>
              <a:t>48</a:t>
            </a:fld>
            <a:endParaRPr lang="en-US" sz="1200" b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2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Each</a:t>
            </a:r>
            <a:r>
              <a:rPr lang="en-US" b="0" baseline="0" dirty="0"/>
              <a:t> point may be discussed and the context must be anchored on teacher quality.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The Professional Standards is a </a:t>
            </a:r>
            <a:r>
              <a:rPr lang="en-US" b="1" baseline="0" dirty="0"/>
              <a:t>public statement of accountability </a:t>
            </a:r>
            <a:r>
              <a:rPr lang="en-US" b="0" baseline="0" dirty="0"/>
              <a:t>i.e. it brings out the prestige to teaching profession. At this point, the story of “mag-teacher </a:t>
            </a:r>
            <a:r>
              <a:rPr lang="en-US" b="0" baseline="0" dirty="0" err="1"/>
              <a:t>ka</a:t>
            </a:r>
            <a:r>
              <a:rPr lang="en-US" b="0" baseline="0" dirty="0"/>
              <a:t> </a:t>
            </a:r>
            <a:r>
              <a:rPr lang="en-US" b="0" baseline="0" dirty="0" err="1"/>
              <a:t>na</a:t>
            </a:r>
            <a:r>
              <a:rPr lang="en-US" b="0" baseline="0" dirty="0"/>
              <a:t> </a:t>
            </a:r>
            <a:r>
              <a:rPr lang="en-US" b="0" baseline="0" dirty="0" err="1"/>
              <a:t>lang</a:t>
            </a:r>
            <a:r>
              <a:rPr lang="en-US" b="0" baseline="0" dirty="0"/>
              <a:t>” is usually shared to the audience. With the Professional Standards, the mindset of “mag-teacher </a:t>
            </a:r>
            <a:r>
              <a:rPr lang="en-US" b="0" baseline="0" dirty="0" err="1"/>
              <a:t>ka</a:t>
            </a:r>
            <a:r>
              <a:rPr lang="en-US" b="0" baseline="0" dirty="0"/>
              <a:t> </a:t>
            </a:r>
            <a:r>
              <a:rPr lang="en-US" b="0" baseline="0" dirty="0" err="1"/>
              <a:t>na</a:t>
            </a:r>
            <a:r>
              <a:rPr lang="en-US" b="0" baseline="0" dirty="0"/>
              <a:t> </a:t>
            </a:r>
            <a:r>
              <a:rPr lang="en-US" b="0" baseline="0" dirty="0" err="1"/>
              <a:t>lang</a:t>
            </a:r>
            <a:r>
              <a:rPr lang="en-US" b="0" baseline="0" dirty="0"/>
              <a:t>” will be changed, hopefully, to a question of “kaya </a:t>
            </a:r>
            <a:r>
              <a:rPr lang="en-US" b="0" baseline="0" dirty="0" err="1"/>
              <a:t>mo</a:t>
            </a:r>
            <a:r>
              <a:rPr lang="en-US" b="0" baseline="0" dirty="0"/>
              <a:t> </a:t>
            </a:r>
            <a:r>
              <a:rPr lang="en-US" b="0" baseline="0" dirty="0" err="1"/>
              <a:t>ba</a:t>
            </a:r>
            <a:r>
              <a:rPr lang="en-US" b="0" baseline="0" dirty="0"/>
              <a:t> </a:t>
            </a:r>
            <a:r>
              <a:rPr lang="en-US" b="0" baseline="0" dirty="0" err="1"/>
              <a:t>maging</a:t>
            </a:r>
            <a:r>
              <a:rPr lang="en-US" b="0" baseline="0" dirty="0"/>
              <a:t> teacher?”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Sufficiently generic means that the Professional Standards can be used regardless of the specialization and grade/year level.  </a:t>
            </a:r>
            <a:endParaRPr lang="en-US" b="0" dirty="0"/>
          </a:p>
          <a:p>
            <a:endParaRPr lang="en-US" b="1" dirty="0"/>
          </a:p>
          <a:p>
            <a:r>
              <a:rPr lang="en-US" b="1" dirty="0"/>
              <a:t>Purpose: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</a:t>
            </a:r>
            <a:r>
              <a:rPr lang="en-US" baseline="0" dirty="0"/>
              <a:t> slide intend to show the general characteristics of the Philippine Professional Standards for Teachers.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B0A53-EA71-5140-A8C9-5FB7C0BF6B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Notes to Presenters: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Each</a:t>
            </a:r>
            <a:r>
              <a:rPr lang="en-US" b="0" baseline="0" dirty="0" smtClean="0"/>
              <a:t> point may be discussed and the context must be anchored on teacher quality.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The Professional Standards is a </a:t>
            </a:r>
            <a:r>
              <a:rPr lang="en-US" b="1" baseline="0" dirty="0" smtClean="0"/>
              <a:t>public statement of accountability </a:t>
            </a:r>
            <a:r>
              <a:rPr lang="en-US" b="0" baseline="0" dirty="0" smtClean="0"/>
              <a:t>i.e. it brings out the prestige to teaching profession. At this point, the story of “mag-teacher </a:t>
            </a:r>
            <a:r>
              <a:rPr lang="en-US" b="0" baseline="0" dirty="0" err="1" smtClean="0"/>
              <a:t>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lang</a:t>
            </a:r>
            <a:r>
              <a:rPr lang="en-US" b="0" baseline="0" dirty="0" smtClean="0"/>
              <a:t>” is usually shared to the audience. With the Professional Standards, the mindset of “mag-teacher </a:t>
            </a:r>
            <a:r>
              <a:rPr lang="en-US" b="0" baseline="0" dirty="0" err="1" smtClean="0"/>
              <a:t>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lang</a:t>
            </a:r>
            <a:r>
              <a:rPr lang="en-US" b="0" baseline="0" dirty="0" smtClean="0"/>
              <a:t>” will be changed, hopefully, to a question of “kaya </a:t>
            </a:r>
            <a:r>
              <a:rPr lang="en-US" b="0" baseline="0" dirty="0" err="1" smtClean="0"/>
              <a:t>mo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maging</a:t>
            </a:r>
            <a:r>
              <a:rPr lang="en-US" b="0" baseline="0" dirty="0" smtClean="0"/>
              <a:t> teacher?”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Sufficiently generic means that the Professional Standards can be used regardless of the specialization and grade/year level.  </a:t>
            </a:r>
            <a:endParaRPr lang="en-US" b="0" dirty="0" smtClean="0"/>
          </a:p>
          <a:p>
            <a:endParaRPr lang="en-US" b="1" dirty="0" smtClean="0"/>
          </a:p>
          <a:p>
            <a:r>
              <a:rPr lang="en-US" b="1" dirty="0" smtClean="0"/>
              <a:t>Purpose: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slide intend to show the general characteristics of the Philippine Professional Standards for Teachers.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B0A53-EA71-5140-A8C9-5FB7C0BF6B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5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69B9-1CEE-4E33-AF1F-3DDE725CA1A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4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414B7-80FA-4D96-B897-A0E53100DE3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6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AU" dirty="0">
              <a:solidFill>
                <a:srgbClr val="007481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4E3B80A-2BDF-5F4A-B20C-2D5CD04605F1}" type="slidenum">
              <a:rPr lang="en-AU" sz="1200" b="0"/>
              <a:pPr/>
              <a:t>22</a:t>
            </a:fld>
            <a:endParaRPr lang="en-AU" sz="1200" b="0"/>
          </a:p>
        </p:txBody>
      </p:sp>
    </p:spTree>
    <p:extLst>
      <p:ext uri="{BB962C8B-B14F-4D97-AF65-F5344CB8AC3E}">
        <p14:creationId xmlns:p14="http://schemas.microsoft.com/office/powerpoint/2010/main" val="3024358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F0B67-51E8-4661-B31A-BE394A4D649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56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69B9-1CEE-4E33-AF1F-3DDE725CA1A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60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CD0E6F2-EA8C-DA44-A705-389E01E1942A}" type="slidenum">
              <a:rPr lang="en-US" sz="1200" b="0"/>
              <a:pPr/>
              <a:t>39</a:t>
            </a:fld>
            <a:endParaRPr lang="en-US" sz="1200" b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2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D2ED1-5765-4B5F-AB45-46305F379E33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7A0833-CB8F-4A8F-92B7-C46582632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1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D2ED1-5765-4B5F-AB45-46305F379E33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7A0833-CB8F-4A8F-92B7-C46582632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0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D2ED1-5765-4B5F-AB45-46305F379E33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7A0833-CB8F-4A8F-92B7-C46582632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8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D2ED1-5765-4B5F-AB45-46305F379E33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7A0833-CB8F-4A8F-92B7-C46582632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D2ED1-5765-4B5F-AB45-46305F379E33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7A0833-CB8F-4A8F-92B7-C46582632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5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D2ED1-5765-4B5F-AB45-46305F379E33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7A0833-CB8F-4A8F-92B7-C46582632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2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D2ED1-5765-4B5F-AB45-46305F379E33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7A0833-CB8F-4A8F-92B7-C46582632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3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D2ED1-5765-4B5F-AB45-46305F379E33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7A0833-CB8F-4A8F-92B7-C46582632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4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D2ED1-5765-4B5F-AB45-46305F379E33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7A0833-CB8F-4A8F-92B7-C46582632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D2ED1-5765-4B5F-AB45-46305F379E33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7A0833-CB8F-4A8F-92B7-C46582632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9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BEA1C44-A462-4098-BD96-A6280C03B95E}"/>
              </a:ext>
            </a:extLst>
          </p:cNvPr>
          <p:cNvGrpSpPr/>
          <p:nvPr/>
        </p:nvGrpSpPr>
        <p:grpSpPr>
          <a:xfrm>
            <a:off x="150038" y="6104484"/>
            <a:ext cx="3177331" cy="787193"/>
            <a:chOff x="128966" y="6072755"/>
            <a:chExt cx="3177331" cy="78719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0786B31-5FD1-4DAD-959C-D2BD034B6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66" y="6235721"/>
              <a:ext cx="1030152" cy="46126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8572592-E692-4189-A2A6-7D0EDE51C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774" y="6072755"/>
              <a:ext cx="787193" cy="78719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0B93EB2-46B4-485B-9EAD-A76847751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9967" y="6188186"/>
              <a:ext cx="556330" cy="55633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1F8954E-90BA-4A82-8AD2-8AABDD652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065" y="6216969"/>
              <a:ext cx="545202" cy="54520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 userDrawn="1"/>
        </p:nvGrpSpPr>
        <p:grpSpPr>
          <a:xfrm>
            <a:off x="0" y="-79443"/>
            <a:ext cx="9161221" cy="836130"/>
            <a:chOff x="0" y="-76605"/>
            <a:chExt cx="9161221" cy="836130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-76605"/>
              <a:ext cx="9144000" cy="836130"/>
              <a:chOff x="0" y="-76605"/>
              <a:chExt cx="9144000" cy="83613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0" y="-76605"/>
                <a:ext cx="9144000" cy="836130"/>
                <a:chOff x="0" y="-76605"/>
                <a:chExt cx="9144000" cy="836130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0" y="-1"/>
                  <a:ext cx="9144000" cy="667512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rgbClr val="144F8A"/>
                    </a:gs>
                    <a:gs pos="54000">
                      <a:srgbClr val="86BAEE"/>
                    </a:gs>
                    <a:gs pos="100000">
                      <a:srgbClr val="144F8A"/>
                    </a:gs>
                  </a:gsLst>
                  <a:lin ang="0" scaled="1"/>
                  <a:tileRect/>
                </a:gradFill>
                <a:ln w="25400" cap="flat">
                  <a:noFill/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4289" tIns="34289" rIns="34289" bIns="34289" numCol="1" spcCol="38100" rtlCol="0" anchor="ctr">
                  <a:spAutoFit/>
                </a:bodyPr>
                <a:lstStyle/>
                <a:p>
                  <a:pPr defTabSz="342900" hangingPunct="0"/>
                  <a:endParaRPr lang="en-PH" sz="135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endParaRPr>
                </a:p>
              </p:txBody>
            </p:sp>
            <p:pic>
              <p:nvPicPr>
                <p:cNvPr id="27" name="Picture 4" descr="Related image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85103" y="13656"/>
                  <a:ext cx="1199144" cy="6323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" name="Parallelogram 27"/>
                <p:cNvSpPr/>
                <p:nvPr/>
              </p:nvSpPr>
              <p:spPr>
                <a:xfrm>
                  <a:off x="1214203" y="4704"/>
                  <a:ext cx="3028013" cy="662807"/>
                </a:xfrm>
                <a:prstGeom prst="parallelogram">
                  <a:avLst>
                    <a:gd name="adj" fmla="val 129034"/>
                  </a:avLst>
                </a:prstGeom>
                <a:solidFill>
                  <a:srgbClr val="144F8A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Parallelogram 8"/>
                <p:cNvSpPr/>
                <p:nvPr/>
              </p:nvSpPr>
              <p:spPr>
                <a:xfrm rot="2202100">
                  <a:off x="3708529" y="-76605"/>
                  <a:ext cx="2162073" cy="836130"/>
                </a:xfrm>
                <a:custGeom>
                  <a:avLst/>
                  <a:gdLst>
                    <a:gd name="connsiteX0" fmla="*/ 0 w 2444370"/>
                    <a:gd name="connsiteY0" fmla="*/ 602369 h 602369"/>
                    <a:gd name="connsiteX1" fmla="*/ 777261 w 2444370"/>
                    <a:gd name="connsiteY1" fmla="*/ 0 h 602369"/>
                    <a:gd name="connsiteX2" fmla="*/ 2444370 w 2444370"/>
                    <a:gd name="connsiteY2" fmla="*/ 0 h 602369"/>
                    <a:gd name="connsiteX3" fmla="*/ 1667109 w 2444370"/>
                    <a:gd name="connsiteY3" fmla="*/ 602369 h 602369"/>
                    <a:gd name="connsiteX4" fmla="*/ 0 w 2444370"/>
                    <a:gd name="connsiteY4" fmla="*/ 602369 h 602369"/>
                    <a:gd name="connsiteX0" fmla="*/ 0 w 2444370"/>
                    <a:gd name="connsiteY0" fmla="*/ 602369 h 602369"/>
                    <a:gd name="connsiteX1" fmla="*/ 777261 w 2444370"/>
                    <a:gd name="connsiteY1" fmla="*/ 0 h 602369"/>
                    <a:gd name="connsiteX2" fmla="*/ 2444370 w 2444370"/>
                    <a:gd name="connsiteY2" fmla="*/ 0 h 602369"/>
                    <a:gd name="connsiteX3" fmla="*/ 1481346 w 2444370"/>
                    <a:gd name="connsiteY3" fmla="*/ 272639 h 602369"/>
                    <a:gd name="connsiteX4" fmla="*/ 0 w 2444370"/>
                    <a:gd name="connsiteY4" fmla="*/ 602369 h 602369"/>
                    <a:gd name="connsiteX0" fmla="*/ 0 w 2162073"/>
                    <a:gd name="connsiteY0" fmla="*/ 836130 h 836130"/>
                    <a:gd name="connsiteX1" fmla="*/ 777261 w 2162073"/>
                    <a:gd name="connsiteY1" fmla="*/ 233761 h 836130"/>
                    <a:gd name="connsiteX2" fmla="*/ 2162073 w 2162073"/>
                    <a:gd name="connsiteY2" fmla="*/ 0 h 836130"/>
                    <a:gd name="connsiteX3" fmla="*/ 1481346 w 2162073"/>
                    <a:gd name="connsiteY3" fmla="*/ 506400 h 836130"/>
                    <a:gd name="connsiteX4" fmla="*/ 0 w 2162073"/>
                    <a:gd name="connsiteY4" fmla="*/ 836130 h 836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2073" h="836130">
                      <a:moveTo>
                        <a:pt x="0" y="836130"/>
                      </a:moveTo>
                      <a:lnTo>
                        <a:pt x="777261" y="233761"/>
                      </a:lnTo>
                      <a:lnTo>
                        <a:pt x="2162073" y="0"/>
                      </a:lnTo>
                      <a:lnTo>
                        <a:pt x="1481346" y="506400"/>
                      </a:lnTo>
                      <a:lnTo>
                        <a:pt x="0" y="836130"/>
                      </a:lnTo>
                      <a:close/>
                    </a:path>
                  </a:pathLst>
                </a:custGeom>
                <a:solidFill>
                  <a:srgbClr val="144F8A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Parallelogram 9"/>
                <p:cNvSpPr/>
                <p:nvPr/>
              </p:nvSpPr>
              <p:spPr>
                <a:xfrm rot="2202100">
                  <a:off x="1839037" y="47980"/>
                  <a:ext cx="1864004" cy="571445"/>
                </a:xfrm>
                <a:custGeom>
                  <a:avLst/>
                  <a:gdLst>
                    <a:gd name="connsiteX0" fmla="*/ 0 w 2485854"/>
                    <a:gd name="connsiteY0" fmla="*/ 571445 h 571445"/>
                    <a:gd name="connsiteX1" fmla="*/ 737358 w 2485854"/>
                    <a:gd name="connsiteY1" fmla="*/ 0 h 571445"/>
                    <a:gd name="connsiteX2" fmla="*/ 2485854 w 2485854"/>
                    <a:gd name="connsiteY2" fmla="*/ 0 h 571445"/>
                    <a:gd name="connsiteX3" fmla="*/ 1748496 w 2485854"/>
                    <a:gd name="connsiteY3" fmla="*/ 571445 h 571445"/>
                    <a:gd name="connsiteX4" fmla="*/ 0 w 2485854"/>
                    <a:gd name="connsiteY4" fmla="*/ 571445 h 571445"/>
                    <a:gd name="connsiteX0" fmla="*/ 0 w 2485854"/>
                    <a:gd name="connsiteY0" fmla="*/ 571445 h 571445"/>
                    <a:gd name="connsiteX1" fmla="*/ 737358 w 2485854"/>
                    <a:gd name="connsiteY1" fmla="*/ 0 h 571445"/>
                    <a:gd name="connsiteX2" fmla="*/ 2485854 w 2485854"/>
                    <a:gd name="connsiteY2" fmla="*/ 0 h 571445"/>
                    <a:gd name="connsiteX3" fmla="*/ 1535935 w 2485854"/>
                    <a:gd name="connsiteY3" fmla="*/ 189660 h 571445"/>
                    <a:gd name="connsiteX4" fmla="*/ 0 w 2485854"/>
                    <a:gd name="connsiteY4" fmla="*/ 571445 h 571445"/>
                    <a:gd name="connsiteX0" fmla="*/ 0 w 1864004"/>
                    <a:gd name="connsiteY0" fmla="*/ 571445 h 571445"/>
                    <a:gd name="connsiteX1" fmla="*/ 737358 w 1864004"/>
                    <a:gd name="connsiteY1" fmla="*/ 0 h 571445"/>
                    <a:gd name="connsiteX2" fmla="*/ 1864004 w 1864004"/>
                    <a:gd name="connsiteY2" fmla="*/ 19349 h 571445"/>
                    <a:gd name="connsiteX3" fmla="*/ 1535935 w 1864004"/>
                    <a:gd name="connsiteY3" fmla="*/ 189660 h 571445"/>
                    <a:gd name="connsiteX4" fmla="*/ 0 w 1864004"/>
                    <a:gd name="connsiteY4" fmla="*/ 571445 h 5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4004" h="571445">
                      <a:moveTo>
                        <a:pt x="0" y="571445"/>
                      </a:moveTo>
                      <a:lnTo>
                        <a:pt x="737358" y="0"/>
                      </a:lnTo>
                      <a:lnTo>
                        <a:pt x="1864004" y="19349"/>
                      </a:lnTo>
                      <a:lnTo>
                        <a:pt x="1535935" y="189660"/>
                      </a:lnTo>
                      <a:lnTo>
                        <a:pt x="0" y="571445"/>
                      </a:lnTo>
                      <a:close/>
                    </a:path>
                  </a:pathLst>
                </a:custGeom>
                <a:solidFill>
                  <a:srgbClr val="144F8A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07806" y="-1"/>
                <a:ext cx="579522" cy="524930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8269065" y="488527"/>
              <a:ext cx="8921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RCTQ 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68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56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7876" y="1828799"/>
            <a:ext cx="8173707" cy="31108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</a:t>
            </a:r>
            <a:b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Philippine Professional Standards</a:t>
            </a:r>
            <a:b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for Teachers</a:t>
            </a:r>
            <a:b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7853"/>
            <a:ext cx="7886700" cy="9819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2013, RA 10533 (K to 12 Reform) was signed into law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9147"/>
            <a:ext cx="8144972" cy="40188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This prompted the:</a:t>
            </a:r>
          </a:p>
          <a:p>
            <a:pPr marL="0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Need to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revisit NCBTS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 a Framework for Teacher Quality, and address teacher quality requirements in the K to 12 (e.g., content knowledge and pedagogy, career stages)</a:t>
            </a:r>
          </a:p>
          <a:p>
            <a:pPr marL="0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(Work on teacher standards was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approved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by the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Joint Advisory Board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chaired by Former Sec Armin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Luistro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5130"/>
            <a:ext cx="7886700" cy="95673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development of the 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new Professional Standards for Teachers</a:t>
            </a:r>
            <a:endParaRPr 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49" y="1854242"/>
            <a:ext cx="8068011" cy="45437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more than three-year, robust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quantitative and qualitative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research and development work was undertaken that included, among others:</a:t>
            </a:r>
          </a:p>
          <a:p>
            <a:pPr marL="0" indent="0">
              <a:buNone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Wide consultation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 key education stakeholders and thousands of in- and pre- service teachers, principals, supervisors, and teacher educators across the country</a:t>
            </a:r>
          </a:p>
          <a:p>
            <a:pPr marL="0" indent="0">
              <a:buNone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Review and analyses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teacher standards across 42 international jurisdictions, as well as Philippine government and media discourse on teacher quality</a:t>
            </a:r>
          </a:p>
          <a:p>
            <a:pPr marL="0" indent="0">
              <a:buNone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National validation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approved by Br. Armin in Feb 2015</a:t>
            </a:r>
          </a:p>
          <a:p>
            <a:pPr marL="0" indent="0">
              <a:buNone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Finalization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by the Teacher Education Council (TEC), Regional Directors, Bureau Directors in August 2016</a:t>
            </a:r>
          </a:p>
        </p:txBody>
      </p:sp>
    </p:spTree>
    <p:extLst>
      <p:ext uri="{BB962C8B-B14F-4D97-AF65-F5344CB8AC3E}">
        <p14:creationId xmlns:p14="http://schemas.microsoft.com/office/powerpoint/2010/main" val="33908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3600" y="2338872"/>
            <a:ext cx="4749800" cy="88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4400" y="4882769"/>
            <a:ext cx="4749800" cy="88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837" y="2587539"/>
            <a:ext cx="7099462" cy="2200361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“The quality of an education system</a:t>
            </a:r>
          </a:p>
          <a:p>
            <a:pPr marL="0" indent="0" algn="ctr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cannot exceed </a:t>
            </a:r>
          </a:p>
          <a:p>
            <a:pPr marL="0" indent="0" algn="ctr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quality of its teachers.”</a:t>
            </a:r>
          </a:p>
          <a:p>
            <a:pPr marL="0" indent="0" algn="ctr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(McKinsey, 2007)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9835"/>
            <a:ext cx="7886700" cy="43955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Professional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Standards: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Is a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public statement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>
                <a:latin typeface="Arial" pitchFamily="34" charset="0"/>
                <a:cs typeface="Arial" pitchFamily="34" charset="0"/>
              </a:rPr>
              <a:t>professional accountability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Makes explicit what teachers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should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know, be able to do and value in the profession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Is sufficiently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generic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>
                <a:latin typeface="Arial" pitchFamily="34" charset="0"/>
                <a:cs typeface="Arial" pitchFamily="34" charset="0"/>
              </a:rPr>
              <a:t>represent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practice across Grade levels and subject areas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73239"/>
            <a:ext cx="8248650" cy="94297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Internationally, Teacher Quality is articulated in Professional Standards for Teachers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601387"/>
          </a:xfrm>
        </p:spPr>
        <p:txBody>
          <a:bodyPr/>
          <a:lstStyle/>
          <a:p>
            <a:r>
              <a:rPr lang="en-PH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PH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 Development and Validation of </a:t>
            </a:r>
            <a:r>
              <a:rPr lang="en-PH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Philippine Professional Standards for </a:t>
            </a:r>
            <a:r>
              <a:rPr lang="en-PH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Teachers</a:t>
            </a:r>
            <a:endParaRPr lang="en-PH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88210" y="4757374"/>
            <a:ext cx="2592014" cy="1167176"/>
            <a:chOff x="277110" y="4757374"/>
            <a:chExt cx="2592014" cy="1167176"/>
          </a:xfrm>
        </p:grpSpPr>
        <p:sp>
          <p:nvSpPr>
            <p:cNvPr id="7" name="Pentagon 6"/>
            <p:cNvSpPr/>
            <p:nvPr/>
          </p:nvSpPr>
          <p:spPr>
            <a:xfrm>
              <a:off x="286603" y="4757374"/>
              <a:ext cx="2582521" cy="1009935"/>
            </a:xfrm>
            <a:prstGeom prst="homePlate">
              <a:avLst/>
            </a:prstGeom>
            <a:solidFill>
              <a:srgbClr val="3281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March 24, 2014</a:t>
              </a:r>
            </a:p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PNU Alumni Hall</a:t>
              </a:r>
            </a:p>
          </p:txBody>
        </p:sp>
        <p:sp>
          <p:nvSpPr>
            <p:cNvPr id="29" name="Pentagon 28"/>
            <p:cNvSpPr/>
            <p:nvPr/>
          </p:nvSpPr>
          <p:spPr>
            <a:xfrm>
              <a:off x="277110" y="5619925"/>
              <a:ext cx="1583140" cy="304625"/>
            </a:xfrm>
            <a:prstGeom prst="homePlate">
              <a:avLst/>
            </a:prstGeom>
            <a:solidFill>
              <a:srgbClr val="3281C8"/>
            </a:solidFill>
            <a:ln>
              <a:solidFill>
                <a:srgbClr val="99D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1st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440199" y="4738984"/>
            <a:ext cx="3727449" cy="1187162"/>
            <a:chOff x="2503699" y="4738984"/>
            <a:chExt cx="3727449" cy="1187162"/>
          </a:xfrm>
        </p:grpSpPr>
        <p:sp>
          <p:nvSpPr>
            <p:cNvPr id="9" name="Chevron 8"/>
            <p:cNvSpPr/>
            <p:nvPr/>
          </p:nvSpPr>
          <p:spPr>
            <a:xfrm>
              <a:off x="2503699" y="4738984"/>
              <a:ext cx="3727449" cy="1037230"/>
            </a:xfrm>
            <a:prstGeom prst="chevron">
              <a:avLst/>
            </a:prstGeom>
            <a:solidFill>
              <a:srgbClr val="28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May 28, 2014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Manila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Ramada Central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Pentagon 29"/>
            <p:cNvSpPr/>
            <p:nvPr/>
          </p:nvSpPr>
          <p:spPr>
            <a:xfrm>
              <a:off x="3124992" y="5621521"/>
              <a:ext cx="1583140" cy="304625"/>
            </a:xfrm>
            <a:prstGeom prst="homePlate">
              <a:avLst/>
            </a:prstGeom>
            <a:solidFill>
              <a:srgbClr val="2867A0"/>
            </a:solidFill>
            <a:ln>
              <a:solidFill>
                <a:srgbClr val="99D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2nd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27623" y="4742589"/>
            <a:ext cx="3088683" cy="1183556"/>
            <a:chOff x="5865723" y="4729889"/>
            <a:chExt cx="3088683" cy="1183556"/>
          </a:xfrm>
        </p:grpSpPr>
        <p:sp>
          <p:nvSpPr>
            <p:cNvPr id="24" name="Chevron 23"/>
            <p:cNvSpPr/>
            <p:nvPr/>
          </p:nvSpPr>
          <p:spPr>
            <a:xfrm>
              <a:off x="5865723" y="4729889"/>
              <a:ext cx="3088683" cy="1037420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May 8, 2015</a:t>
              </a:r>
            </a:p>
            <a:p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Hotel H20 Manila</a:t>
              </a:r>
              <a:endPara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Pentagon 30"/>
            <p:cNvSpPr/>
            <p:nvPr/>
          </p:nvSpPr>
          <p:spPr>
            <a:xfrm>
              <a:off x="6491989" y="5608820"/>
              <a:ext cx="1583140" cy="304625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99D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3rd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35973" y="1535330"/>
            <a:ext cx="27560165" cy="3321435"/>
            <a:chOff x="-3102317" y="1748423"/>
            <a:chExt cx="27560165" cy="3321589"/>
          </a:xfrm>
        </p:grpSpPr>
        <p:pic>
          <p:nvPicPr>
            <p:cNvPr id="23" name="Content Placeholder 3"/>
            <p:cNvPicPr>
              <a:picLocks noGrp="1"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51" t="41115" r="3157"/>
            <a:stretch/>
          </p:blipFill>
          <p:spPr>
            <a:xfrm>
              <a:off x="-3102317" y="1768647"/>
              <a:ext cx="9407460" cy="330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680" y="1768689"/>
              <a:ext cx="4595517" cy="327723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1258" y="1760489"/>
              <a:ext cx="4466590" cy="327723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7424" y="1760490"/>
              <a:ext cx="4573174" cy="327723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0750" y="1748423"/>
              <a:ext cx="4561121" cy="33013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957" y="60167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Combined Reference 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Panel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</a:t>
            </a:r>
            <a:b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Technical Working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Group Meetings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8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3200400" y="4012096"/>
            <a:ext cx="5828448" cy="1905000"/>
            <a:chOff x="3148926" y="4653623"/>
            <a:chExt cx="5942748" cy="1905000"/>
          </a:xfrm>
        </p:grpSpPr>
        <p:sp>
          <p:nvSpPr>
            <p:cNvPr id="44" name="Rectangle 43"/>
            <p:cNvSpPr/>
            <p:nvPr/>
          </p:nvSpPr>
          <p:spPr>
            <a:xfrm>
              <a:off x="3148926" y="4653623"/>
              <a:ext cx="5942748" cy="1905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09357" y="4755295"/>
              <a:ext cx="4550547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Participants’ perspectives/views/ opinions on the draft Professional Standards for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Teachers  (Domains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Strands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Indicators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and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Career stages)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latin typeface="Arial" pitchFamily="34" charset="0"/>
                  <a:cs typeface="Arial" pitchFamily="34" charset="0"/>
                </a:rPr>
                <a:t>Assessability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of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Indicators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Evidences of meeting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the Indicators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3767" y="2697595"/>
            <a:ext cx="2109219" cy="2087403"/>
            <a:chOff x="594509" y="1855326"/>
            <a:chExt cx="2316183" cy="2316183"/>
          </a:xfrm>
        </p:grpSpPr>
        <p:sp>
          <p:nvSpPr>
            <p:cNvPr id="9" name="Teardrop 8"/>
            <p:cNvSpPr/>
            <p:nvPr/>
          </p:nvSpPr>
          <p:spPr>
            <a:xfrm rot="2700000">
              <a:off x="594509" y="1855326"/>
              <a:ext cx="2316183" cy="2316183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" name="Group 9"/>
            <p:cNvGrpSpPr/>
            <p:nvPr/>
          </p:nvGrpSpPr>
          <p:grpSpPr>
            <a:xfrm>
              <a:off x="671973" y="1932596"/>
              <a:ext cx="2161253" cy="2161641"/>
              <a:chOff x="1010731" y="951382"/>
              <a:chExt cx="2161253" cy="216164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010731" y="951382"/>
                <a:ext cx="2161253" cy="2161641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Oval 4"/>
              <p:cNvSpPr/>
              <p:nvPr/>
            </p:nvSpPr>
            <p:spPr>
              <a:xfrm>
                <a:off x="1319408" y="1260246"/>
                <a:ext cx="1543899" cy="15439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2230" tIns="62230" rIns="62230" bIns="62230" numCol="1" spcCol="1270" anchor="ctr" anchorCtr="0">
                <a:noAutofit/>
              </a:bodyPr>
              <a:lstStyle/>
              <a:p>
                <a:pPr lvl="0" algn="ctr" defTabSz="2178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900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72807" y="3021496"/>
            <a:ext cx="1698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Validation Studies 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(Quantitative and Qualitative)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4"/>
          <p:cNvSpPr/>
          <p:nvPr/>
        </p:nvSpPr>
        <p:spPr>
          <a:xfrm>
            <a:off x="2746932" y="1182544"/>
            <a:ext cx="1194718" cy="11961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29164" y="1878496"/>
            <a:ext cx="5362436" cy="1241345"/>
            <a:chOff x="3629164" y="257623"/>
            <a:chExt cx="5514836" cy="1241345"/>
          </a:xfrm>
        </p:grpSpPr>
        <p:sp>
          <p:nvSpPr>
            <p:cNvPr id="42" name="Rectangle 41"/>
            <p:cNvSpPr/>
            <p:nvPr/>
          </p:nvSpPr>
          <p:spPr>
            <a:xfrm>
              <a:off x="3629164" y="257623"/>
              <a:ext cx="5514836" cy="12413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09357" y="464137"/>
              <a:ext cx="4982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Clarity of meaning of Indicators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Level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of difficulty across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Career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tages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81200" y="1421296"/>
            <a:ext cx="2042445" cy="1975921"/>
            <a:chOff x="768832" y="951382"/>
            <a:chExt cx="2161253" cy="2161641"/>
          </a:xfrm>
        </p:grpSpPr>
        <p:sp>
          <p:nvSpPr>
            <p:cNvPr id="32" name="Oval 31"/>
            <p:cNvSpPr/>
            <p:nvPr/>
          </p:nvSpPr>
          <p:spPr>
            <a:xfrm>
              <a:off x="768832" y="951382"/>
              <a:ext cx="2161253" cy="216164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Oval 4"/>
            <p:cNvSpPr/>
            <p:nvPr/>
          </p:nvSpPr>
          <p:spPr>
            <a:xfrm>
              <a:off x="1319408" y="1260246"/>
              <a:ext cx="1543899" cy="15439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9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09800" y="1774257"/>
            <a:ext cx="16982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Draft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Design Clarification Study</a:t>
            </a:r>
          </a:p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09800" y="3935896"/>
            <a:ext cx="2042445" cy="1975921"/>
            <a:chOff x="1010731" y="951382"/>
            <a:chExt cx="2161253" cy="2161641"/>
          </a:xfrm>
        </p:grpSpPr>
        <p:sp>
          <p:nvSpPr>
            <p:cNvPr id="36" name="Oval 35"/>
            <p:cNvSpPr/>
            <p:nvPr/>
          </p:nvSpPr>
          <p:spPr>
            <a:xfrm>
              <a:off x="1010731" y="951382"/>
              <a:ext cx="2161253" cy="216164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Oval 4"/>
            <p:cNvSpPr/>
            <p:nvPr/>
          </p:nvSpPr>
          <p:spPr>
            <a:xfrm>
              <a:off x="1319408" y="1260246"/>
              <a:ext cx="1543899" cy="15439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9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438400" y="4240696"/>
            <a:ext cx="169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National Focus Group Workshops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2133600" y="3326296"/>
            <a:ext cx="5334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6" idx="1"/>
          </p:cNvCxnSpPr>
          <p:nvPr/>
        </p:nvCxnSpPr>
        <p:spPr>
          <a:xfrm flipH="1" flipV="1">
            <a:off x="2209800" y="3859696"/>
            <a:ext cx="299109" cy="365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1600" y="811696"/>
            <a:ext cx="61606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Validation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Study 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Methodology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28" y="712773"/>
            <a:ext cx="8311473" cy="1105510"/>
          </a:xfrm>
        </p:spPr>
        <p:txBody>
          <a:bodyPr>
            <a:noAutofit/>
          </a:bodyPr>
          <a:lstStyle/>
          <a:p>
            <a:pPr lvl="0"/>
            <a:r>
              <a:rPr lang="en-PH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Were key stakeholders involved in the process of development and validation of the PPST?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5378" y="1818283"/>
            <a:ext cx="2705393" cy="24582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PH" sz="2400" dirty="0" smtClean="0">
                <a:latin typeface="Arial" pitchFamily="34" charset="0"/>
                <a:cs typeface="Arial" pitchFamily="34" charset="0"/>
              </a:rPr>
              <a:t>Over </a:t>
            </a:r>
            <a:r>
              <a:rPr lang="en-PH" sz="2400" dirty="0">
                <a:latin typeface="Arial" pitchFamily="34" charset="0"/>
                <a:cs typeface="Arial" pitchFamily="34" charset="0"/>
              </a:rPr>
              <a:t>10,000 pre-and in-service teachers, principals, supervisors, DepEd Regional Directors and other educators across all </a:t>
            </a:r>
            <a:r>
              <a:rPr lang="en-PH" sz="2400" dirty="0" smtClean="0">
                <a:latin typeface="Arial" pitchFamily="34" charset="0"/>
                <a:cs typeface="Arial" pitchFamily="34" charset="0"/>
              </a:rPr>
              <a:t>regions</a:t>
            </a:r>
            <a:endParaRPr lang="en-P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69" y="1089812"/>
            <a:ext cx="3867150" cy="536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E6BE4F-CEC7-4C4A-9C48-B7F72BA12F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23"/>
          <a:stretch/>
        </p:blipFill>
        <p:spPr>
          <a:xfrm>
            <a:off x="4810672" y="2464697"/>
            <a:ext cx="1294706" cy="81237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37228" y="3506144"/>
            <a:ext cx="2745833" cy="26778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PH" sz="2400" dirty="0" smtClean="0">
                <a:latin typeface="Arial" pitchFamily="34" charset="0"/>
                <a:cs typeface="Arial" pitchFamily="34" charset="0"/>
              </a:rPr>
              <a:t>Government agencies other than </a:t>
            </a:r>
            <a:r>
              <a:rPr lang="en-PH" sz="2400" dirty="0" err="1" smtClean="0">
                <a:latin typeface="Arial" pitchFamily="34" charset="0"/>
                <a:cs typeface="Arial" pitchFamily="34" charset="0"/>
              </a:rPr>
              <a:t>DepEd</a:t>
            </a:r>
            <a:r>
              <a:rPr lang="en-PH" sz="2400" dirty="0" smtClean="0">
                <a:latin typeface="Arial" pitchFamily="34" charset="0"/>
                <a:cs typeface="Arial" pitchFamily="34" charset="0"/>
              </a:rPr>
              <a:t> (e.g., PRC, CSC) and NGOs (e.g. PBED, FUSE) were part of the </a:t>
            </a:r>
            <a:r>
              <a:rPr lang="en-PH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Reference Panel</a:t>
            </a:r>
            <a:r>
              <a:rPr lang="en-PH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24217" y="2983133"/>
            <a:ext cx="1398280" cy="1010582"/>
            <a:chOff x="7405587" y="3268070"/>
            <a:chExt cx="1010714" cy="7113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587" y="3280628"/>
              <a:ext cx="638582" cy="6385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467" y="3268070"/>
              <a:ext cx="698834" cy="711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5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8070" y="887807"/>
            <a:ext cx="4355830" cy="2295652"/>
            <a:chOff x="963544" y="243019"/>
            <a:chExt cx="3509846" cy="16332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93" b="4330"/>
            <a:stretch/>
          </p:blipFill>
          <p:spPr>
            <a:xfrm rot="10800000">
              <a:off x="963545" y="243019"/>
              <a:ext cx="3509845" cy="139019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963544" y="1219378"/>
              <a:ext cx="3509846" cy="656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Consultative Meeting 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with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Usec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Dina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Ocampo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February 13, 2014; </a:t>
              </a:r>
              <a:r>
                <a:rPr lang="en-US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DepEd</a:t>
              </a:r>
              <a:endPara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8070" y="3572080"/>
            <a:ext cx="4355830" cy="2631330"/>
            <a:chOff x="7301708" y="693180"/>
            <a:chExt cx="2698471" cy="1849883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2" r="9611" b="17075"/>
            <a:stretch/>
          </p:blipFill>
          <p:spPr>
            <a:xfrm>
              <a:off x="7301708" y="693180"/>
              <a:ext cx="2698471" cy="15119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7301708" y="1893942"/>
              <a:ext cx="2698471" cy="649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Meeting with Directors about Focus Group Workshops</a:t>
              </a:r>
            </a:p>
            <a:p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Feb 27 2015; Century Park Hotel</a:t>
              </a:r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>
          <a:xfrm>
            <a:off x="1024195" y="2491695"/>
            <a:ext cx="7384823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412191" y="0"/>
            <a:ext cx="8817371" cy="62212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Consultations with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DepED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87793" y="880145"/>
            <a:ext cx="4336461" cy="2561821"/>
            <a:chOff x="5892404" y="3994257"/>
            <a:chExt cx="4307648" cy="256182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" t="8242" r="18273" b="9467"/>
            <a:stretch/>
          </p:blipFill>
          <p:spPr>
            <a:xfrm>
              <a:off x="5892404" y="3994257"/>
              <a:ext cx="4307648" cy="21272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5892404" y="5355749"/>
              <a:ext cx="4307648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Consultative Meeting </a:t>
              </a:r>
            </a:p>
            <a:p>
              <a:pPr algn="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with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Br. Armin </a:t>
              </a: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Luistro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Usec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Dina </a:t>
              </a: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Ocampo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and Dir Maria Lourdes Pantoja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February </a:t>
              </a:r>
              <a:r>
                <a:rPr lang="en-US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2015; </a:t>
              </a:r>
              <a:r>
                <a:rPr lang="en-US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DepEd</a:t>
              </a:r>
              <a:endPara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" name="Content Placeholder 3"/>
          <p:cNvPicPr>
            <a:picLocks noGrp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" t="41115" r="3157"/>
          <a:stretch/>
        </p:blipFill>
        <p:spPr>
          <a:xfrm>
            <a:off x="4687793" y="3577866"/>
            <a:ext cx="4307648" cy="2336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4716606" y="5267346"/>
            <a:ext cx="4307648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Reference Panel Meetings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March 24, 2014; May 28, 2014; May 8, 2015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9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 descr="C:\Users\rctqlaptop3\Desktop\New folder\IMG_283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13066" r="16125"/>
          <a:stretch/>
        </p:blipFill>
        <p:spPr bwMode="auto">
          <a:xfrm>
            <a:off x="-2" y="4894022"/>
            <a:ext cx="3016249" cy="1963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C:\Users\rctqlaptop3\Desktop\New folder\IMG_313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r="17176"/>
          <a:stretch/>
        </p:blipFill>
        <p:spPr bwMode="auto">
          <a:xfrm>
            <a:off x="3071170" y="2294"/>
            <a:ext cx="3092124" cy="220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C:\Users\rctqlaptop3\Desktop\New folder\IMG_306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4"/>
          <a:stretch/>
        </p:blipFill>
        <p:spPr bwMode="auto">
          <a:xfrm>
            <a:off x="3051956" y="4894022"/>
            <a:ext cx="2963153" cy="19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C:\Users\rctqlaptop3\Desktop\New folder\IMG_324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12800"/>
          <a:stretch/>
        </p:blipFill>
        <p:spPr bwMode="auto">
          <a:xfrm>
            <a:off x="6163294" y="-21036"/>
            <a:ext cx="2960753" cy="220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10" y="4903372"/>
            <a:ext cx="3093263" cy="19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:\Users\rctqlaptop3\Desktop\New folder\IMG_281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t="14667" r="13668"/>
          <a:stretch/>
        </p:blipFill>
        <p:spPr bwMode="auto">
          <a:xfrm>
            <a:off x="0" y="0"/>
            <a:ext cx="3071170" cy="2220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" t="36653" r="182" b="1909"/>
          <a:stretch/>
        </p:blipFill>
        <p:spPr>
          <a:xfrm>
            <a:off x="-2" y="2220686"/>
            <a:ext cx="9144002" cy="267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1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240631" y="1837531"/>
            <a:ext cx="2273300" cy="3308350"/>
          </a:xfrm>
        </p:spPr>
        <p:txBody>
          <a:bodyPr/>
          <a:lstStyle/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We sometimes forget how much things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change</a:t>
            </a:r>
            <a:br>
              <a:rPr lang="en-US" sz="2800" dirty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over time</a:t>
            </a:r>
          </a:p>
        </p:txBody>
      </p:sp>
      <p:pic>
        <p:nvPicPr>
          <p:cNvPr id="4" name="Picture 3" descr="Hard Drive:Users:u1:Desktop:21687487_429866154074438_42800714284638464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39" y="660400"/>
            <a:ext cx="4640847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70725" y="234950"/>
            <a:ext cx="207327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a Cargo Plane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1956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It is transferring a 5MB IBM Hard Drive.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38975" y="3973513"/>
            <a:ext cx="21050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Arial" pitchFamily="34" charset="0"/>
                <a:cs typeface="Arial" pitchFamily="34" charset="0"/>
              </a:rPr>
              <a:t>A 256GB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iPhone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more than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51,000 times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that!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" y="6216189"/>
            <a:ext cx="9124950" cy="6762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6200" y="625835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Arial" pitchFamily="34" charset="0"/>
                <a:ea typeface="Helvetica" charset="0"/>
                <a:cs typeface="Arial" pitchFamily="34" charset="0"/>
              </a:rPr>
              <a:t>Source: http</a:t>
            </a:r>
            <a:r>
              <a:rPr lang="en-US" sz="1200" dirty="0">
                <a:latin typeface="Arial" pitchFamily="34" charset="0"/>
                <a:ea typeface="Helvetica" charset="0"/>
                <a:cs typeface="Arial" pitchFamily="34" charset="0"/>
              </a:rPr>
              <a:t>://</a:t>
            </a:r>
            <a:r>
              <a:rPr lang="en-US" sz="1200" dirty="0" err="1">
                <a:latin typeface="Arial" pitchFamily="34" charset="0"/>
                <a:ea typeface="Helvetica" charset="0"/>
                <a:cs typeface="Arial" pitchFamily="34" charset="0"/>
              </a:rPr>
              <a:t>forums.sherdog.com</a:t>
            </a:r>
            <a:r>
              <a:rPr lang="en-US" sz="1200" dirty="0">
                <a:latin typeface="Arial" pitchFamily="34" charset="0"/>
                <a:ea typeface="Helvetica" charset="0"/>
                <a:cs typeface="Arial" pitchFamily="34" charset="0"/>
              </a:rPr>
              <a:t>/threads/10-mb-hard-drive-from-the-60s-pic-tech-brahs-gtfih.3500915/</a:t>
            </a:r>
          </a:p>
        </p:txBody>
      </p:sp>
    </p:spTree>
    <p:extLst>
      <p:ext uri="{BB962C8B-B14F-4D97-AF65-F5344CB8AC3E}">
        <p14:creationId xmlns:p14="http://schemas.microsoft.com/office/powerpoint/2010/main" val="238133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4585947" y="277897"/>
            <a:ext cx="2241" cy="6444552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4446983" y="580348"/>
            <a:ext cx="4602557" cy="817868"/>
            <a:chOff x="4391611" y="1026701"/>
            <a:chExt cx="4602557" cy="817868"/>
          </a:xfrm>
        </p:grpSpPr>
        <p:sp>
          <p:nvSpPr>
            <p:cNvPr id="15" name="Rectangle 14"/>
            <p:cNvSpPr/>
            <p:nvPr/>
          </p:nvSpPr>
          <p:spPr>
            <a:xfrm>
              <a:off x="4771513" y="1026701"/>
              <a:ext cx="4222655" cy="8178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PH" sz="1400" i="1" dirty="0" smtClean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March 19-20</a:t>
              </a:r>
            </a:p>
            <a:p>
              <a:r>
                <a:rPr lang="en-PH" sz="1400" dirty="0" smtClean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Focus </a:t>
              </a:r>
              <a:r>
                <a:rPr lang="en-PH" sz="1400" dirty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Group Workshops in Regions I, VIII, CAR and ARMM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391611" y="1314215"/>
              <a:ext cx="417064" cy="229653"/>
              <a:chOff x="4392684" y="934052"/>
              <a:chExt cx="417064" cy="229653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392684" y="934052"/>
                <a:ext cx="256032" cy="22965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latin typeface="Arial" pitchFamily="34" charset="0"/>
                  <a:ea typeface="Helvetica" charset="0"/>
                  <a:cs typeface="Arial" pitchFamily="34" charset="0"/>
                </a:endParaRPr>
              </a:p>
            </p:txBody>
          </p:sp>
          <p:cxnSp>
            <p:nvCxnSpPr>
              <p:cNvPr id="50" name="Straight Connector 49"/>
              <p:cNvCxnSpPr>
                <a:stCxn id="48" idx="6"/>
              </p:cNvCxnSpPr>
              <p:nvPr/>
            </p:nvCxnSpPr>
            <p:spPr>
              <a:xfrm>
                <a:off x="4648716" y="1048879"/>
                <a:ext cx="161032" cy="0"/>
              </a:xfrm>
              <a:prstGeom prst="line">
                <a:avLst/>
              </a:prstGeom>
              <a:ln>
                <a:solidFill>
                  <a:srgbClr val="00B0F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2202628" y="2468540"/>
            <a:ext cx="2513816" cy="585906"/>
            <a:chOff x="2378636" y="1791832"/>
            <a:chExt cx="2324346" cy="585906"/>
          </a:xfrm>
        </p:grpSpPr>
        <p:sp>
          <p:nvSpPr>
            <p:cNvPr id="16" name="Rectangle 15"/>
            <p:cNvSpPr/>
            <p:nvPr/>
          </p:nvSpPr>
          <p:spPr>
            <a:xfrm>
              <a:off x="2378636" y="1791832"/>
              <a:ext cx="1914942" cy="5859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PH" sz="1400" i="1" dirty="0" smtClean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March 23-24</a:t>
              </a:r>
            </a:p>
            <a:p>
              <a:pPr algn="r"/>
              <a:r>
                <a:rPr lang="en-PH" sz="1400" dirty="0" smtClean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Focus </a:t>
              </a:r>
              <a:r>
                <a:rPr lang="en-PH" sz="1400" dirty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Group </a:t>
              </a:r>
              <a:r>
                <a:rPr lang="en-PH" sz="1400" dirty="0" smtClean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Workshop </a:t>
              </a:r>
              <a:r>
                <a:rPr lang="en-PH" sz="1400" dirty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in Region III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271059" y="1970788"/>
              <a:ext cx="431923" cy="229653"/>
              <a:chOff x="4282952" y="1570572"/>
              <a:chExt cx="431923" cy="229653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458843" y="1570572"/>
                <a:ext cx="256032" cy="22965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latin typeface="Arial" pitchFamily="34" charset="0"/>
                  <a:ea typeface="Helvetica" charset="0"/>
                  <a:cs typeface="Arial" pitchFamily="34" charset="0"/>
                </a:endParaRP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4282952" y="1685398"/>
                <a:ext cx="161032" cy="0"/>
              </a:xfrm>
              <a:prstGeom prst="line">
                <a:avLst/>
              </a:prstGeom>
              <a:ln>
                <a:solidFill>
                  <a:srgbClr val="00B0F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Group 90"/>
          <p:cNvGrpSpPr/>
          <p:nvPr/>
        </p:nvGrpSpPr>
        <p:grpSpPr>
          <a:xfrm>
            <a:off x="123242" y="367948"/>
            <a:ext cx="4582355" cy="585906"/>
            <a:chOff x="125737" y="593574"/>
            <a:chExt cx="4582355" cy="585906"/>
          </a:xfrm>
        </p:grpSpPr>
        <p:sp>
          <p:nvSpPr>
            <p:cNvPr id="14" name="Rectangle 13"/>
            <p:cNvSpPr/>
            <p:nvPr/>
          </p:nvSpPr>
          <p:spPr>
            <a:xfrm>
              <a:off x="125737" y="593574"/>
              <a:ext cx="4170259" cy="5859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i="1" dirty="0" smtClean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March 17-18</a:t>
              </a:r>
              <a:endParaRPr lang="en-US" sz="1400" i="1" dirty="0">
                <a:solidFill>
                  <a:schemeClr val="tx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  <a:p>
              <a:pPr algn="r"/>
              <a:r>
                <a:rPr lang="en-PH" sz="1400" dirty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Focus Group Workshops in </a:t>
              </a:r>
              <a:r>
                <a:rPr lang="en-PH" sz="1400" dirty="0" smtClean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Regions </a:t>
              </a:r>
              <a:r>
                <a:rPr lang="en-PH" sz="1400" dirty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II </a:t>
              </a:r>
              <a:r>
                <a:rPr lang="en-PH" sz="1400" dirty="0" smtClean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and IV-A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4276169" y="837188"/>
              <a:ext cx="431923" cy="229653"/>
              <a:chOff x="4282952" y="1570572"/>
              <a:chExt cx="431923" cy="229653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458843" y="1570572"/>
                <a:ext cx="256032" cy="22965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latin typeface="Arial" pitchFamily="34" charset="0"/>
                  <a:ea typeface="Helvetica" charset="0"/>
                  <a:cs typeface="Arial" pitchFamily="34" charset="0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4282952" y="1685398"/>
                <a:ext cx="161032" cy="0"/>
              </a:xfrm>
              <a:prstGeom prst="line">
                <a:avLst/>
              </a:prstGeom>
              <a:ln>
                <a:solidFill>
                  <a:srgbClr val="00B0F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/>
          <p:cNvGrpSpPr/>
          <p:nvPr/>
        </p:nvGrpSpPr>
        <p:grpSpPr>
          <a:xfrm>
            <a:off x="4447758" y="3539732"/>
            <a:ext cx="2509361" cy="585906"/>
            <a:chOff x="4456575" y="2438528"/>
            <a:chExt cx="2509361" cy="585906"/>
          </a:xfrm>
        </p:grpSpPr>
        <p:sp>
          <p:nvSpPr>
            <p:cNvPr id="17" name="Rectangle 16"/>
            <p:cNvSpPr/>
            <p:nvPr/>
          </p:nvSpPr>
          <p:spPr>
            <a:xfrm>
              <a:off x="4874882" y="2438528"/>
              <a:ext cx="2091054" cy="5859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PH" sz="1400" i="1" dirty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March 26-27</a:t>
              </a:r>
            </a:p>
            <a:p>
              <a:r>
                <a:rPr lang="en-PH" sz="1400" dirty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Focus Group Workshop in Region VI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456575" y="2600654"/>
              <a:ext cx="417064" cy="229653"/>
              <a:chOff x="4453609" y="1247493"/>
              <a:chExt cx="417064" cy="229653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453609" y="1247493"/>
                <a:ext cx="256032" cy="22965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latin typeface="Arial" pitchFamily="34" charset="0"/>
                  <a:ea typeface="Helvetica" charset="0"/>
                  <a:cs typeface="Arial" pitchFamily="34" charset="0"/>
                </a:endParaRPr>
              </a:p>
            </p:txBody>
          </p:sp>
          <p:cxnSp>
            <p:nvCxnSpPr>
              <p:cNvPr id="60" name="Straight Connector 59"/>
              <p:cNvCxnSpPr>
                <a:stCxn id="59" idx="6"/>
              </p:cNvCxnSpPr>
              <p:nvPr/>
            </p:nvCxnSpPr>
            <p:spPr>
              <a:xfrm>
                <a:off x="4709641" y="1362320"/>
                <a:ext cx="161032" cy="0"/>
              </a:xfrm>
              <a:prstGeom prst="line">
                <a:avLst/>
              </a:prstGeom>
              <a:ln>
                <a:solidFill>
                  <a:srgbClr val="00B0F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Group 68"/>
          <p:cNvGrpSpPr/>
          <p:nvPr/>
        </p:nvGrpSpPr>
        <p:grpSpPr>
          <a:xfrm>
            <a:off x="4287845" y="62171"/>
            <a:ext cx="676064" cy="529468"/>
            <a:chOff x="4155049" y="1743528"/>
            <a:chExt cx="676064" cy="529468"/>
          </a:xfrm>
        </p:grpSpPr>
        <p:sp>
          <p:nvSpPr>
            <p:cNvPr id="66" name="Oval 65"/>
            <p:cNvSpPr/>
            <p:nvPr/>
          </p:nvSpPr>
          <p:spPr>
            <a:xfrm>
              <a:off x="4164574" y="1743528"/>
              <a:ext cx="563766" cy="52946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155049" y="1853297"/>
              <a:ext cx="6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MAR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335693" y="5183141"/>
            <a:ext cx="676064" cy="529468"/>
            <a:chOff x="4155049" y="1743528"/>
            <a:chExt cx="676064" cy="529468"/>
          </a:xfrm>
          <a:solidFill>
            <a:srgbClr val="00B050"/>
          </a:solidFill>
        </p:grpSpPr>
        <p:sp>
          <p:nvSpPr>
            <p:cNvPr id="71" name="Oval 70"/>
            <p:cNvSpPr/>
            <p:nvPr/>
          </p:nvSpPr>
          <p:spPr>
            <a:xfrm>
              <a:off x="4164574" y="1743528"/>
              <a:ext cx="563766" cy="529468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155049" y="1853297"/>
              <a:ext cx="6760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APR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087276" y="4474662"/>
            <a:ext cx="4719413" cy="1731864"/>
            <a:chOff x="4342603" y="2309373"/>
            <a:chExt cx="4719413" cy="1731864"/>
          </a:xfrm>
        </p:grpSpPr>
        <p:sp>
          <p:nvSpPr>
            <p:cNvPr id="19" name="Rectangle 18"/>
            <p:cNvSpPr/>
            <p:nvPr/>
          </p:nvSpPr>
          <p:spPr>
            <a:xfrm>
              <a:off x="7166209" y="2309373"/>
              <a:ext cx="1895807" cy="5859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i="1" dirty="0" smtClean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April 28-29</a:t>
              </a:r>
            </a:p>
            <a:p>
              <a:r>
                <a:rPr lang="en-PH" sz="1400" dirty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Focus Group Workshops in Region IV-B and NCR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4342603" y="3811584"/>
              <a:ext cx="373856" cy="229653"/>
              <a:chOff x="4342267" y="3832482"/>
              <a:chExt cx="373856" cy="229653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4460091" y="3832482"/>
                <a:ext cx="256032" cy="22965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latin typeface="Arial" pitchFamily="34" charset="0"/>
                  <a:ea typeface="Helvetica" charset="0"/>
                  <a:cs typeface="Arial" pitchFamily="34" charset="0"/>
                </a:endParaRPr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4342267" y="3948171"/>
                <a:ext cx="161032" cy="0"/>
              </a:xfrm>
              <a:prstGeom prst="lin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oup 105"/>
          <p:cNvGrpSpPr/>
          <p:nvPr/>
        </p:nvGrpSpPr>
        <p:grpSpPr>
          <a:xfrm>
            <a:off x="4431490" y="2869309"/>
            <a:ext cx="2571434" cy="585906"/>
            <a:chOff x="4443770" y="1605517"/>
            <a:chExt cx="2571434" cy="585906"/>
          </a:xfrm>
        </p:grpSpPr>
        <p:sp>
          <p:nvSpPr>
            <p:cNvPr id="107" name="Rectangle 106"/>
            <p:cNvSpPr/>
            <p:nvPr/>
          </p:nvSpPr>
          <p:spPr>
            <a:xfrm flipH="1">
              <a:off x="4898569" y="1605517"/>
              <a:ext cx="2116635" cy="5859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PH" sz="1400" i="1" dirty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March 25-26</a:t>
              </a:r>
            </a:p>
            <a:p>
              <a:r>
                <a:rPr lang="en-PH" sz="1400" dirty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Focus Group Workshop in Region XIII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4443770" y="1849433"/>
              <a:ext cx="380499" cy="229653"/>
              <a:chOff x="4455663" y="1449217"/>
              <a:chExt cx="380499" cy="229653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4455663" y="1449217"/>
                <a:ext cx="256032" cy="22965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latin typeface="Arial" pitchFamily="34" charset="0"/>
                  <a:ea typeface="Helvetica" charset="0"/>
                  <a:cs typeface="Arial" pitchFamily="34" charset="0"/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>
                <a:off x="4675130" y="1579699"/>
                <a:ext cx="161032" cy="0"/>
              </a:xfrm>
              <a:prstGeom prst="line">
                <a:avLst/>
              </a:prstGeom>
              <a:ln>
                <a:solidFill>
                  <a:srgbClr val="00B0F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2382146" y="4589489"/>
            <a:ext cx="2510260" cy="585906"/>
            <a:chOff x="4872517" y="4062085"/>
            <a:chExt cx="2510260" cy="585906"/>
          </a:xfrm>
        </p:grpSpPr>
        <p:grpSp>
          <p:nvGrpSpPr>
            <p:cNvPr id="95" name="Group 94"/>
            <p:cNvGrpSpPr/>
            <p:nvPr/>
          </p:nvGrpSpPr>
          <p:grpSpPr>
            <a:xfrm>
              <a:off x="4872517" y="4062085"/>
              <a:ext cx="2510260" cy="585906"/>
              <a:chOff x="4852949" y="2955784"/>
              <a:chExt cx="2510260" cy="58590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852949" y="2955784"/>
                <a:ext cx="1959288" cy="5859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PH" sz="1400" dirty="0">
                    <a:solidFill>
                      <a:schemeClr val="tx1"/>
                    </a:solidFill>
                    <a:latin typeface="Arial" pitchFamily="34" charset="0"/>
                    <a:ea typeface="Helvetica" charset="0"/>
                    <a:cs typeface="Arial" pitchFamily="34" charset="0"/>
                  </a:rPr>
                  <a:t>March 30-31</a:t>
                </a:r>
              </a:p>
              <a:p>
                <a:pPr algn="r"/>
                <a:r>
                  <a:rPr lang="en-PH" sz="1400" dirty="0">
                    <a:solidFill>
                      <a:schemeClr val="tx1"/>
                    </a:solidFill>
                    <a:latin typeface="Arial" pitchFamily="34" charset="0"/>
                    <a:ea typeface="Helvetica" charset="0"/>
                    <a:cs typeface="Arial" pitchFamily="34" charset="0"/>
                  </a:rPr>
                  <a:t>Focus Group Workshops in Regions V, VII, IX, X, XI and XII </a:t>
                </a:r>
                <a:endParaRPr lang="en-US" sz="1400" dirty="0">
                  <a:solidFill>
                    <a:schemeClr val="tx1"/>
                  </a:solidFill>
                  <a:latin typeface="Arial" pitchFamily="34" charset="0"/>
                  <a:ea typeface="Helvetica" charset="0"/>
                  <a:cs typeface="Arial" pitchFamily="34" charset="0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6946145" y="3022886"/>
                <a:ext cx="417064" cy="229653"/>
                <a:chOff x="6951392" y="989842"/>
                <a:chExt cx="417064" cy="229653"/>
              </a:xfrm>
              <a:solidFill>
                <a:srgbClr val="00B0F0"/>
              </a:solidFill>
            </p:grpSpPr>
            <p:sp>
              <p:nvSpPr>
                <p:cNvPr id="62" name="Oval 61"/>
                <p:cNvSpPr/>
                <p:nvPr/>
              </p:nvSpPr>
              <p:spPr>
                <a:xfrm>
                  <a:off x="6951392" y="989842"/>
                  <a:ext cx="256032" cy="229653"/>
                </a:xfrm>
                <a:prstGeom prst="ellipse">
                  <a:avLst/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b="1" dirty="0">
                    <a:latin typeface="Arial" pitchFamily="34" charset="0"/>
                    <a:ea typeface="Helvetica" charset="0"/>
                    <a:cs typeface="Arial" pitchFamily="34" charset="0"/>
                  </a:endParaRPr>
                </a:p>
              </p:txBody>
            </p:sp>
            <p:cxnSp>
              <p:nvCxnSpPr>
                <p:cNvPr id="63" name="Straight Connector 62"/>
                <p:cNvCxnSpPr>
                  <a:stCxn id="62" idx="6"/>
                </p:cNvCxnSpPr>
                <p:nvPr/>
              </p:nvCxnSpPr>
              <p:spPr>
                <a:xfrm>
                  <a:off x="7207424" y="1104669"/>
                  <a:ext cx="161032" cy="0"/>
                </a:xfrm>
                <a:prstGeom prst="line">
                  <a:avLst/>
                </a:prstGeom>
                <a:grpFill/>
                <a:ln>
                  <a:solidFill>
                    <a:srgbClr val="00B0F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5" name="Straight Connector 134"/>
            <p:cNvCxnSpPr/>
            <p:nvPr/>
          </p:nvCxnSpPr>
          <p:spPr>
            <a:xfrm>
              <a:off x="6847094" y="4235549"/>
              <a:ext cx="161032" cy="0"/>
            </a:xfrm>
            <a:prstGeom prst="line">
              <a:avLst/>
            </a:prstGeom>
            <a:solidFill>
              <a:srgbClr val="00B0F0"/>
            </a:solidFill>
            <a:ln>
              <a:solidFill>
                <a:srgbClr val="00B0F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974330" y="5649491"/>
            <a:ext cx="204570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ea typeface="Helvetica" charset="0"/>
                <a:cs typeface="Arial" pitchFamily="34" charset="0"/>
              </a:rPr>
              <a:t>National Focus Group Workshops</a:t>
            </a:r>
            <a:endParaRPr lang="en-US" b="1" dirty="0">
              <a:latin typeface="Arial" pitchFamily="34" charset="0"/>
              <a:ea typeface="Helvetica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5669" y="984123"/>
            <a:ext cx="2017662" cy="1405131"/>
            <a:chOff x="155669" y="984123"/>
            <a:chExt cx="2017662" cy="1405131"/>
          </a:xfrm>
        </p:grpSpPr>
        <p:pic>
          <p:nvPicPr>
            <p:cNvPr id="118" name="Picture 117" descr="G:\IMG_20150318_160459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86"/>
            <a:stretch/>
          </p:blipFill>
          <p:spPr bwMode="auto">
            <a:xfrm>
              <a:off x="155669" y="984123"/>
              <a:ext cx="2017662" cy="140513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07143" y="2019922"/>
              <a:ext cx="1712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Region II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70767" y="997988"/>
            <a:ext cx="2017078" cy="1418793"/>
            <a:chOff x="2270767" y="997988"/>
            <a:chExt cx="2017078" cy="1418793"/>
          </a:xfrm>
        </p:grpSpPr>
        <p:pic>
          <p:nvPicPr>
            <p:cNvPr id="117" name="Picture 116" descr="C:\Users\pcm\Documents\FGW Pics\R4A\IMG_3741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00"/>
            <a:stretch/>
          </p:blipFill>
          <p:spPr bwMode="auto">
            <a:xfrm>
              <a:off x="2270767" y="997988"/>
              <a:ext cx="2017078" cy="141314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2423247" y="2047449"/>
              <a:ext cx="1712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Region IV-A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87136" y="1311147"/>
            <a:ext cx="2069983" cy="1468268"/>
            <a:chOff x="4887136" y="1311147"/>
            <a:chExt cx="2069983" cy="1468268"/>
          </a:xfrm>
        </p:grpSpPr>
        <p:pic>
          <p:nvPicPr>
            <p:cNvPr id="119" name="Picture 118" descr="G:\FGW Pics\R1\IMG_20150319_081224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3" t="30683" r="21535" b="10299"/>
            <a:stretch/>
          </p:blipFill>
          <p:spPr bwMode="auto">
            <a:xfrm>
              <a:off x="4887136" y="1311147"/>
              <a:ext cx="2069983" cy="14162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5089515" y="2410083"/>
              <a:ext cx="1712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Region I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25024" y="1327070"/>
            <a:ext cx="2024516" cy="1443447"/>
            <a:chOff x="7025024" y="1327070"/>
            <a:chExt cx="2024516" cy="1443447"/>
          </a:xfrm>
        </p:grpSpPr>
        <p:pic>
          <p:nvPicPr>
            <p:cNvPr id="120" name="Picture 119" descr="C:\Users\pcm\Documents\FGW Pics\CAR\IMG_3817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2"/>
            <a:stretch/>
          </p:blipFill>
          <p:spPr bwMode="auto">
            <a:xfrm>
              <a:off x="7025024" y="1327070"/>
              <a:ext cx="2024516" cy="140582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7181223" y="2401185"/>
              <a:ext cx="1712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CAR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4119" y="2503272"/>
            <a:ext cx="2017662" cy="1528962"/>
            <a:chOff x="174119" y="2503272"/>
            <a:chExt cx="2017662" cy="1528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19" y="2503272"/>
              <a:ext cx="2017662" cy="1528962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292409" y="3632018"/>
              <a:ext cx="1712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Region III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45844" y="3074434"/>
            <a:ext cx="2035908" cy="1307446"/>
            <a:chOff x="7031419" y="2815891"/>
            <a:chExt cx="2035908" cy="1348634"/>
          </a:xfrm>
        </p:grpSpPr>
        <p:pic>
          <p:nvPicPr>
            <p:cNvPr id="122" name="Picture 121" descr="G:\FGW Pics\R6\DSC_0138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44"/>
            <a:stretch/>
          </p:blipFill>
          <p:spPr bwMode="auto">
            <a:xfrm>
              <a:off x="7031419" y="2815891"/>
              <a:ext cx="2035908" cy="13097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7234996" y="3783558"/>
              <a:ext cx="1712118" cy="380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Region VI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25024" y="2816204"/>
            <a:ext cx="2032013" cy="1126628"/>
            <a:chOff x="7029304" y="4200888"/>
            <a:chExt cx="2032013" cy="1126628"/>
          </a:xfrm>
        </p:grpSpPr>
        <p:pic>
          <p:nvPicPr>
            <p:cNvPr id="124" name="Picture 123" descr="F:\FGW Pics\R8\20150320_080854 - Copy.jpg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39"/>
            <a:stretch/>
          </p:blipFill>
          <p:spPr bwMode="auto">
            <a:xfrm>
              <a:off x="7029304" y="4200888"/>
              <a:ext cx="2032013" cy="11266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7132077" y="4958183"/>
              <a:ext cx="1712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Region VIII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14692" y="5403721"/>
            <a:ext cx="2014869" cy="1353766"/>
            <a:chOff x="7046448" y="5402765"/>
            <a:chExt cx="2014869" cy="1353766"/>
          </a:xfrm>
        </p:grpSpPr>
        <p:pic>
          <p:nvPicPr>
            <p:cNvPr id="136" name="Picture 135" descr="C:\Users\pcm\Documents\FGW Pics\R10\GEDC5934.JPG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30" b="4337"/>
            <a:stretch/>
          </p:blipFill>
          <p:spPr bwMode="auto">
            <a:xfrm>
              <a:off x="7046448" y="5402765"/>
              <a:ext cx="2014869" cy="13304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7166464" y="6387199"/>
              <a:ext cx="1712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Region X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9752" y="5517443"/>
            <a:ext cx="2021150" cy="1236862"/>
            <a:chOff x="173410" y="4090728"/>
            <a:chExt cx="1984854" cy="1185943"/>
          </a:xfrm>
        </p:grpSpPr>
        <p:pic>
          <p:nvPicPr>
            <p:cNvPr id="132" name="Picture 131" descr="C:\Users\pcm\Documents\FGW Pics\R12\IMG_4577.JPG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60"/>
            <a:stretch/>
          </p:blipFill>
          <p:spPr bwMode="auto">
            <a:xfrm>
              <a:off x="173410" y="4090728"/>
              <a:ext cx="1984854" cy="11859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210192" y="4893585"/>
              <a:ext cx="1712118" cy="35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Region XII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4119" y="4125637"/>
            <a:ext cx="2012416" cy="1299836"/>
            <a:chOff x="2262066" y="4080794"/>
            <a:chExt cx="2051318" cy="1246722"/>
          </a:xfrm>
        </p:grpSpPr>
        <p:pic>
          <p:nvPicPr>
            <p:cNvPr id="134" name="Picture 133" descr="C:\Users\pcm\Documents\FGW Pics\R9\DSC_0645.JPG"/>
            <p:cNvPicPr/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37"/>
            <a:stretch/>
          </p:blipFill>
          <p:spPr bwMode="auto">
            <a:xfrm>
              <a:off x="2262066" y="4080794"/>
              <a:ext cx="2051318" cy="124672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2435365" y="4928875"/>
              <a:ext cx="1712118" cy="354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Region IX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41088" y="5474812"/>
            <a:ext cx="2059338" cy="1279492"/>
            <a:chOff x="4940818" y="5305425"/>
            <a:chExt cx="2059338" cy="1504615"/>
          </a:xfrm>
        </p:grpSpPr>
        <p:pic>
          <p:nvPicPr>
            <p:cNvPr id="123" name="Picture 122" descr="G:\FGW Pics\R5\IMG_20150330_085403.jpg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11"/>
            <a:stretch/>
          </p:blipFill>
          <p:spPr bwMode="auto">
            <a:xfrm>
              <a:off x="4940818" y="5355556"/>
              <a:ext cx="2016301" cy="145448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5062095" y="5305425"/>
              <a:ext cx="1938061" cy="43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Region V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41269" y="4036856"/>
            <a:ext cx="1992026" cy="1319684"/>
            <a:chOff x="173410" y="5402765"/>
            <a:chExt cx="1992026" cy="1319684"/>
          </a:xfrm>
        </p:grpSpPr>
        <p:pic>
          <p:nvPicPr>
            <p:cNvPr id="130" name="Picture 129" descr="C:\Users\pcm\Documents\FGW Pics\NCR\IMG_5054.JPG"/>
            <p:cNvPicPr/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7"/>
            <a:stretch/>
          </p:blipFill>
          <p:spPr bwMode="auto">
            <a:xfrm>
              <a:off x="173410" y="5402765"/>
              <a:ext cx="1992026" cy="131968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325061" y="6327769"/>
              <a:ext cx="1712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NCR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0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572334" y="502785"/>
            <a:ext cx="9586662" cy="6188152"/>
            <a:chOff x="-475955" y="88949"/>
            <a:chExt cx="10272270" cy="6630708"/>
          </a:xfrm>
        </p:grpSpPr>
        <p:sp>
          <p:nvSpPr>
            <p:cNvPr id="15" name="Oval 14"/>
            <p:cNvSpPr/>
            <p:nvPr/>
          </p:nvSpPr>
          <p:spPr>
            <a:xfrm>
              <a:off x="2106370" y="1220597"/>
              <a:ext cx="5167547" cy="5061510"/>
            </a:xfrm>
            <a:prstGeom prst="ellipse">
              <a:avLst/>
            </a:prstGeom>
            <a:noFill/>
            <a:ln w="1143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291" tIns="32146" rIns="64291" bIns="32146" rtlCol="0" anchor="ctr"/>
            <a:lstStyle/>
            <a:p>
              <a:pPr defTabSz="457177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475955" y="1251772"/>
              <a:ext cx="3671271" cy="663181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pPr algn="r" defTabSz="457177"/>
              <a:r>
                <a:rPr lang="en-PH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Feedback </a:t>
              </a:r>
              <a:r>
                <a:rPr lang="en-PH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from National </a:t>
              </a:r>
            </a:p>
            <a:p>
              <a:pPr algn="r" defTabSz="457177"/>
              <a:r>
                <a:rPr lang="en-PH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Focus </a:t>
              </a:r>
              <a:r>
                <a:rPr lang="en-PH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Group Workshops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07457" y="6056476"/>
              <a:ext cx="2918818" cy="6631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4291" tIns="32146" rIns="64291" bIns="32146" rtlCol="0">
              <a:spAutoFit/>
            </a:bodyPr>
            <a:lstStyle/>
            <a:p>
              <a:pPr defTabSz="457177"/>
              <a:r>
                <a:rPr lang="en-PH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Psychometric studies of indicators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7512" y="152400"/>
              <a:ext cx="2938567" cy="959990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pPr algn="r" defTabSz="457177"/>
              <a:r>
                <a:rPr lang="en-PH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Consultations with DepED, CHED and other </a:t>
              </a:r>
              <a:r>
                <a:rPr lang="en-PH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key Stakeholders</a:t>
              </a:r>
              <a:endParaRPr lang="en-PH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0613" y="2814852"/>
              <a:ext cx="2133600" cy="2048289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pPr defTabSz="457177"/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Work on the Philippine Professional </a:t>
              </a:r>
              <a:r>
                <a:rPr lang="en-US" sz="24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2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tandards for Teachers</a:t>
              </a:r>
              <a:endPara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055" y="210293"/>
              <a:ext cx="1527699" cy="1470266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67"/>
            <a:stretch/>
          </p:blipFill>
          <p:spPr>
            <a:xfrm>
              <a:off x="3478598" y="88949"/>
              <a:ext cx="1561381" cy="1570675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886200" y="1061572"/>
              <a:ext cx="2133599" cy="1678952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059" y="2043452"/>
              <a:ext cx="1544320" cy="1466548"/>
            </a:xfrm>
            <a:prstGeom prst="ellipse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7" r="4062"/>
            <a:stretch/>
          </p:blipFill>
          <p:spPr>
            <a:xfrm>
              <a:off x="400466" y="1989464"/>
              <a:ext cx="1545756" cy="1520537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25" name="Content Placeholder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54" r="9611"/>
            <a:stretch/>
          </p:blipFill>
          <p:spPr>
            <a:xfrm>
              <a:off x="914400" y="2786920"/>
              <a:ext cx="2209800" cy="148028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6591987" y="1067743"/>
              <a:ext cx="3204328" cy="1256798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pPr defTabSz="457177"/>
              <a:r>
                <a:rPr lang="en-PH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Lexical and content analyses of Teacher Quality Discourse and International Standards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54142" y="4858793"/>
              <a:ext cx="1325545" cy="17057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50003" y="4767405"/>
              <a:ext cx="1229970" cy="15686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46182" y="4680767"/>
              <a:ext cx="2252083" cy="137858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396" y="4829602"/>
              <a:ext cx="1783668" cy="133775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2" cstate="print"/>
            <a:srcRect r="31769" b="22599"/>
            <a:stretch/>
          </p:blipFill>
          <p:spPr>
            <a:xfrm>
              <a:off x="5866149" y="2474482"/>
              <a:ext cx="1850102" cy="1486354"/>
            </a:xfrm>
            <a:prstGeom prst="round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5"/>
            <a:stretch/>
          </p:blipFill>
          <p:spPr>
            <a:xfrm>
              <a:off x="7077359" y="2763264"/>
              <a:ext cx="1854607" cy="1468395"/>
            </a:xfrm>
            <a:prstGeom prst="round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37312" y="4495800"/>
              <a:ext cx="2057377" cy="18504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4291" tIns="32146" rIns="64291" bIns="32146" rtlCol="0">
              <a:spAutoFit/>
            </a:bodyPr>
            <a:lstStyle/>
            <a:p>
              <a:pPr algn="r" defTabSz="457177"/>
              <a:r>
                <a:rPr lang="en-PH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Survey of in-service </a:t>
              </a:r>
              <a:r>
                <a:rPr lang="en-PH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and pre-service </a:t>
              </a:r>
              <a:r>
                <a:rPr lang="en-PH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teachers, as well as teacher educators</a:t>
              </a:r>
              <a:r>
                <a:rPr lang="en-PH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8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53" y="702296"/>
            <a:ext cx="7549147" cy="850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Validation of the Philippine Professional Standards for Teachers (PPST)</a:t>
            </a:r>
            <a:endParaRPr lang="en-AU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19" y="1610002"/>
            <a:ext cx="8147050" cy="4651007"/>
          </a:xfrm>
        </p:spPr>
        <p:txBody>
          <a:bodyPr>
            <a:normAutofit/>
          </a:bodyPr>
          <a:lstStyle/>
          <a:p>
            <a:pPr marL="0" indent="0">
              <a:buClr>
                <a:srgbClr val="007481"/>
              </a:buClr>
              <a:buNone/>
              <a:defRPr/>
            </a:pPr>
            <a:endParaRPr lang="en-AU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481"/>
              </a:buClr>
              <a:defRPr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captured </a:t>
            </a:r>
            <a:r>
              <a:rPr lang="en-A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voice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of the profession</a:t>
            </a:r>
          </a:p>
          <a:p>
            <a:pPr marL="0" indent="0">
              <a:buClr>
                <a:srgbClr val="007481"/>
              </a:buClr>
              <a:buFontTx/>
              <a:buNone/>
              <a:defRPr/>
            </a:pPr>
            <a:endParaRPr lang="en-AU" sz="12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481"/>
              </a:buClr>
              <a:defRPr/>
            </a:pPr>
            <a:r>
              <a:rPr lang="en-AU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aligned the draft standards framework with “</a:t>
            </a:r>
            <a:r>
              <a:rPr lang="en-AU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the</a:t>
            </a:r>
            <a:r>
              <a:rPr lang="en-AU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AU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expectations of teachers</a:t>
            </a:r>
            <a:r>
              <a:rPr lang="en-AU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” </a:t>
            </a:r>
          </a:p>
          <a:p>
            <a:pPr marL="0" indent="0">
              <a:buClr>
                <a:srgbClr val="007481"/>
              </a:buClr>
              <a:buFontTx/>
              <a:buNone/>
              <a:defRPr/>
            </a:pPr>
            <a:endParaRPr lang="en-AU" sz="12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481"/>
              </a:buClr>
              <a:defRPr/>
            </a:pPr>
            <a:r>
              <a:rPr lang="en-AU" dirty="0">
                <a:latin typeface="Arial" pitchFamily="34" charset="0"/>
                <a:cs typeface="Arial" pitchFamily="34" charset="0"/>
              </a:rPr>
              <a:t>d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eveloped </a:t>
            </a:r>
            <a:r>
              <a:rPr lang="en-AU" dirty="0">
                <a:latin typeface="Arial" pitchFamily="34" charset="0"/>
                <a:cs typeface="Arial" pitchFamily="34" charset="0"/>
              </a:rPr>
              <a:t>e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ach career stage as a </a:t>
            </a:r>
            <a:r>
              <a:rPr lang="en-A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viable single entity</a:t>
            </a:r>
          </a:p>
          <a:p>
            <a:pPr marL="0" indent="0">
              <a:buClr>
                <a:srgbClr val="007481"/>
              </a:buClr>
              <a:buFontTx/>
              <a:buNone/>
              <a:defRPr/>
            </a:pPr>
            <a:endParaRPr lang="en-AU" sz="12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481"/>
              </a:buClr>
              <a:defRPr/>
            </a:pPr>
            <a:r>
              <a:rPr lang="en-AU" dirty="0">
                <a:latin typeface="Arial" pitchFamily="34" charset="0"/>
                <a:cs typeface="Arial" pitchFamily="34" charset="0"/>
              </a:rPr>
              <a:t>e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nsured there was </a:t>
            </a:r>
            <a:r>
              <a:rPr lang="en-A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clear developmental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pathway linking one </a:t>
            </a:r>
            <a:r>
              <a:rPr lang="en-AU" dirty="0">
                <a:latin typeface="Arial" pitchFamily="34" charset="0"/>
                <a:cs typeface="Arial" pitchFamily="34" charset="0"/>
              </a:rPr>
              <a:t>C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areer </a:t>
            </a:r>
            <a:r>
              <a:rPr lang="en-AU" dirty="0">
                <a:latin typeface="Arial" pitchFamily="34" charset="0"/>
                <a:cs typeface="Arial" pitchFamily="34" charset="0"/>
              </a:rPr>
              <a:t>S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tage to the next. </a:t>
            </a:r>
          </a:p>
        </p:txBody>
      </p:sp>
    </p:spTree>
    <p:extLst>
      <p:ext uri="{BB962C8B-B14F-4D97-AF65-F5344CB8AC3E}">
        <p14:creationId xmlns:p14="http://schemas.microsoft.com/office/powerpoint/2010/main" val="31852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96094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Philippine Professional Standards for Teachers as the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Framework for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Teacher Quality and Teacher Development</a:t>
            </a:r>
          </a:p>
        </p:txBody>
      </p:sp>
    </p:spTree>
    <p:extLst>
      <p:ext uri="{BB962C8B-B14F-4D97-AF65-F5344CB8AC3E}">
        <p14:creationId xmlns:p14="http://schemas.microsoft.com/office/powerpoint/2010/main" val="2344009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85372" y="1072935"/>
            <a:ext cx="7300686" cy="50097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66011" y="1251778"/>
            <a:ext cx="2227335" cy="1893487"/>
            <a:chOff x="4237342" y="3755571"/>
            <a:chExt cx="2014762" cy="1712776"/>
          </a:xfrm>
        </p:grpSpPr>
        <p:sp>
          <p:nvSpPr>
            <p:cNvPr id="27" name="Oval 26"/>
            <p:cNvSpPr/>
            <p:nvPr/>
          </p:nvSpPr>
          <p:spPr>
            <a:xfrm>
              <a:off x="4356881" y="3755571"/>
              <a:ext cx="1775684" cy="17127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37342" y="4303316"/>
              <a:ext cx="2014762" cy="584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" pitchFamily="34" charset="0"/>
                  <a:cs typeface="Arial" pitchFamily="34" charset="0"/>
                </a:rPr>
                <a:t>21</a:t>
              </a:r>
              <a:r>
                <a:rPr lang="en-US" b="1" baseline="30000" dirty="0">
                  <a:latin typeface="Arial" pitchFamily="34" charset="0"/>
                  <a:cs typeface="Arial" pitchFamily="34" charset="0"/>
                </a:rPr>
                <a:t>st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 Century 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Skills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834996" y="4067157"/>
            <a:ext cx="2227335" cy="1893487"/>
            <a:chOff x="4241977" y="3755571"/>
            <a:chExt cx="2014762" cy="1712776"/>
          </a:xfrm>
        </p:grpSpPr>
        <p:sp>
          <p:nvSpPr>
            <p:cNvPr id="24" name="Oval 23"/>
            <p:cNvSpPr/>
            <p:nvPr/>
          </p:nvSpPr>
          <p:spPr>
            <a:xfrm>
              <a:off x="4356881" y="3755571"/>
              <a:ext cx="1775684" cy="17127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41977" y="4370890"/>
              <a:ext cx="2014762" cy="473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ASEAN Integration/</a:t>
              </a:r>
            </a:p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Internationalization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50693" y="4081384"/>
            <a:ext cx="2227335" cy="1893487"/>
            <a:chOff x="4246147" y="3755571"/>
            <a:chExt cx="2014762" cy="1712776"/>
          </a:xfrm>
        </p:grpSpPr>
        <p:sp>
          <p:nvSpPr>
            <p:cNvPr id="30" name="Oval 29"/>
            <p:cNvSpPr/>
            <p:nvPr/>
          </p:nvSpPr>
          <p:spPr>
            <a:xfrm>
              <a:off x="4356881" y="3755571"/>
              <a:ext cx="1775684" cy="171277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46147" y="4120061"/>
              <a:ext cx="2014762" cy="835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" pitchFamily="34" charset="0"/>
                  <a:cs typeface="Arial" pitchFamily="34" charset="0"/>
                </a:rPr>
                <a:t>Philippine Qualifications Framework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95941" y="1161291"/>
            <a:ext cx="2227335" cy="1893487"/>
            <a:chOff x="4237342" y="3755571"/>
            <a:chExt cx="2014762" cy="1712776"/>
          </a:xfrm>
        </p:grpSpPr>
        <p:sp>
          <p:nvSpPr>
            <p:cNvPr id="33" name="Oval 32"/>
            <p:cNvSpPr/>
            <p:nvPr/>
          </p:nvSpPr>
          <p:spPr>
            <a:xfrm>
              <a:off x="4356881" y="3755571"/>
              <a:ext cx="1775684" cy="1712776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37342" y="4303316"/>
              <a:ext cx="2014762" cy="584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" pitchFamily="34" charset="0"/>
                  <a:cs typeface="Arial" pitchFamily="34" charset="0"/>
                </a:rPr>
                <a:t>K to 12  </a:t>
              </a:r>
            </a:p>
            <a:p>
              <a:pPr algn="ctr"/>
              <a:r>
                <a:rPr lang="en-US" b="1" dirty="0">
                  <a:latin typeface="Arial" pitchFamily="34" charset="0"/>
                  <a:cs typeface="Arial" pitchFamily="34" charset="0"/>
                </a:rPr>
                <a:t>(2013)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2940027" y="2131045"/>
            <a:ext cx="3181558" cy="285545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National Competency-based Teacher Standards (NCBTS)</a:t>
            </a:r>
          </a:p>
        </p:txBody>
      </p:sp>
      <p:sp>
        <p:nvSpPr>
          <p:cNvPr id="12" name="Oval 11"/>
          <p:cNvSpPr/>
          <p:nvPr/>
        </p:nvSpPr>
        <p:spPr>
          <a:xfrm>
            <a:off x="2626716" y="1794578"/>
            <a:ext cx="3808180" cy="362326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Philippine Professional Standards for Teachers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0038" y="6150866"/>
            <a:ext cx="8863332" cy="834150"/>
            <a:chOff x="0" y="550700"/>
            <a:chExt cx="8863332" cy="834150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50700"/>
              <a:ext cx="8863332" cy="834150"/>
              <a:chOff x="128966" y="6090109"/>
              <a:chExt cx="8863332" cy="83415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966" y="6235721"/>
                <a:ext cx="1030152" cy="461263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1619" y="6137066"/>
                <a:ext cx="787193" cy="787193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5968" y="6216969"/>
                <a:ext cx="556330" cy="55633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165" y="6230221"/>
                <a:ext cx="545202" cy="54520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3870" y="6090109"/>
                <a:ext cx="767891" cy="767891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228" y="689106"/>
              <a:ext cx="446189" cy="406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98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4" grpId="0" animBg="1"/>
      <p:bldP spid="4" grpId="1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990187"/>
              </p:ext>
            </p:extLst>
          </p:nvPr>
        </p:nvGraphicFramePr>
        <p:xfrm>
          <a:off x="2092551" y="1531620"/>
          <a:ext cx="6858000" cy="284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34166" y="2759952"/>
            <a:ext cx="1665739" cy="85180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Recruitment 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Hiring</a:t>
            </a:r>
          </a:p>
        </p:txBody>
      </p:sp>
      <p:sp>
        <p:nvSpPr>
          <p:cNvPr id="16" name="Down Arrow 15"/>
          <p:cNvSpPr/>
          <p:nvPr/>
        </p:nvSpPr>
        <p:spPr>
          <a:xfrm rot="16200000">
            <a:off x="1577465" y="3053089"/>
            <a:ext cx="738629" cy="209151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2760201" y="5260854"/>
            <a:ext cx="6283023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 rot="9736">
            <a:off x="7986696" y="3037627"/>
            <a:ext cx="1213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Learning Action Cells</a:t>
            </a:r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3035300" y="1300457"/>
            <a:ext cx="3556000" cy="56608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Career Path</a:t>
            </a:r>
          </a:p>
        </p:txBody>
      </p:sp>
      <p:sp>
        <p:nvSpPr>
          <p:cNvPr id="84" name="Striped Right Arrow 83"/>
          <p:cNvSpPr/>
          <p:nvPr/>
        </p:nvSpPr>
        <p:spPr>
          <a:xfrm>
            <a:off x="2153061" y="5329882"/>
            <a:ext cx="6268466" cy="1006652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Classroom Observation Tool &amp;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Self-Assessment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Tool</a:t>
            </a: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Targeted Professional Development and Teacher Training</a:t>
            </a:r>
          </a:p>
        </p:txBody>
      </p:sp>
      <p:sp>
        <p:nvSpPr>
          <p:cNvPr id="100" name="Striped Right Arrow 99"/>
          <p:cNvSpPr/>
          <p:nvPr/>
        </p:nvSpPr>
        <p:spPr>
          <a:xfrm>
            <a:off x="3817019" y="4669125"/>
            <a:ext cx="4879641" cy="937865"/>
          </a:xfrm>
          <a:prstGeom prst="strip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 Certification at Career</a:t>
            </a:r>
          </a:p>
          <a:p>
            <a:pPr lvl="0"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Stage 2, 3, 4 (?) 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857899" y="4157811"/>
            <a:ext cx="2393801" cy="6031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Rewards,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Compensation (?)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291" y="4760364"/>
            <a:ext cx="1919514" cy="1277257"/>
            <a:chOff x="59205" y="4775200"/>
            <a:chExt cx="1919514" cy="12772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52" b="16308"/>
            <a:stretch/>
          </p:blipFill>
          <p:spPr>
            <a:xfrm>
              <a:off x="59205" y="4775200"/>
              <a:ext cx="1919514" cy="1277257"/>
            </a:xfrm>
            <a:prstGeom prst="rect">
              <a:avLst/>
            </a:prstGeom>
          </p:spPr>
        </p:pic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398848" y="5424648"/>
              <a:ext cx="1275310" cy="5207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Teacher Education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81670" y="3536437"/>
            <a:ext cx="1240853" cy="1193597"/>
            <a:chOff x="114730" y="3613185"/>
            <a:chExt cx="1240853" cy="1193597"/>
          </a:xfrm>
        </p:grpSpPr>
        <p:grpSp>
          <p:nvGrpSpPr>
            <p:cNvPr id="40" name="Group 39"/>
            <p:cNvGrpSpPr/>
            <p:nvPr/>
          </p:nvGrpSpPr>
          <p:grpSpPr>
            <a:xfrm>
              <a:off x="469679" y="3613185"/>
              <a:ext cx="718999" cy="843867"/>
              <a:chOff x="600303" y="3800108"/>
              <a:chExt cx="718999" cy="84386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29" r="8710"/>
              <a:stretch/>
            </p:blipFill>
            <p:spPr>
              <a:xfrm>
                <a:off x="753704" y="3939067"/>
                <a:ext cx="565598" cy="68258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385" b="29241"/>
              <a:stretch/>
            </p:blipFill>
            <p:spPr>
              <a:xfrm rot="18123679">
                <a:off x="336065" y="4064346"/>
                <a:ext cx="843867" cy="315392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114730" y="4345117"/>
              <a:ext cx="12408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Teacher Entry </a:t>
              </a:r>
            </a:p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Requirement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4208" y="690487"/>
            <a:ext cx="86754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Teacher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Professional Development Framework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838482" y="2811457"/>
            <a:ext cx="5111570" cy="1099750"/>
            <a:chOff x="2777945" y="2880037"/>
            <a:chExt cx="5111570" cy="109975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889515" y="2880037"/>
              <a:ext cx="0" cy="10997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777945" y="3979787"/>
              <a:ext cx="511157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081867" y="3154680"/>
              <a:ext cx="0" cy="82510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777945" y="3623750"/>
              <a:ext cx="0" cy="3560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084410" y="3157665"/>
            <a:ext cx="3301500" cy="624222"/>
            <a:chOff x="3023873" y="3226245"/>
            <a:chExt cx="3301500" cy="624222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3023873" y="3835416"/>
              <a:ext cx="33015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3023873" y="3226245"/>
              <a:ext cx="3301500" cy="624222"/>
              <a:chOff x="3023873" y="3226245"/>
              <a:chExt cx="3301500" cy="624222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flipV="1">
                <a:off x="3023873" y="3646609"/>
                <a:ext cx="0" cy="203858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325373" y="3226245"/>
                <a:ext cx="0" cy="609171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V="1">
                <a:off x="4797362" y="3354948"/>
                <a:ext cx="0" cy="480468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66"/>
              <p:cNvGrpSpPr/>
              <p:nvPr/>
            </p:nvGrpSpPr>
            <p:grpSpPr>
              <a:xfrm>
                <a:off x="3146612" y="3379084"/>
                <a:ext cx="1438088" cy="375068"/>
                <a:chOff x="3146612" y="3379084"/>
                <a:chExt cx="1438088" cy="375068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4584700" y="3379084"/>
                  <a:ext cx="0" cy="36489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3146612" y="3754152"/>
                  <a:ext cx="1438088" cy="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 flipV="1">
                  <a:off x="3146612" y="3642047"/>
                  <a:ext cx="0" cy="101929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TextBox 1"/>
          <p:cNvSpPr txBox="1"/>
          <p:nvPr/>
        </p:nvSpPr>
        <p:spPr>
          <a:xfrm>
            <a:off x="2273300" y="3962400"/>
            <a:ext cx="1384300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Teacher Induction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/>
              </a:rPr>
              <a:t> 2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0AC28BDA-06E9-498D-9253-1ABDC5B25E3F}"/>
              </a:ext>
            </a:extLst>
          </p:cNvPr>
          <p:cNvCxnSpPr>
            <a:cxnSpLocks/>
          </p:cNvCxnSpPr>
          <p:nvPr/>
        </p:nvCxnSpPr>
        <p:spPr>
          <a:xfrm flipV="1">
            <a:off x="4402942" y="3299126"/>
            <a:ext cx="0" cy="6120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E6BE4F-CEC7-4C4A-9C48-B7F72BA12F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5" y="1912781"/>
            <a:ext cx="820403" cy="9790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64DFE6DE-989B-4CD8-BC7E-409F10B9E00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20" y="3052000"/>
            <a:ext cx="713575" cy="85159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211DBCE8-8990-411F-AFEF-F591419118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58" y="3012275"/>
            <a:ext cx="713575" cy="851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822020-008B-4D5B-80C3-E3B66333A8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7" y="1176727"/>
            <a:ext cx="693677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172063"/>
          </a:xfrm>
        </p:spPr>
        <p:txBody>
          <a:bodyPr/>
          <a:lstStyle/>
          <a:p>
            <a:r>
              <a:rPr lang="en-PH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Other Important Features of the PPST</a:t>
            </a:r>
            <a:endParaRPr lang="en-PH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4C791A-41E8-4790-A158-4B3557E5D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9935"/>
            <a:ext cx="7886700" cy="5379679"/>
          </a:xfrm>
        </p:spPr>
        <p:txBody>
          <a:bodyPr/>
          <a:lstStyle/>
          <a:p>
            <a:pPr marL="0" indent="0">
              <a:buNone/>
            </a:pPr>
            <a:r>
              <a:rPr lang="en-PH" dirty="0">
                <a:latin typeface="Arial" pitchFamily="34" charset="0"/>
                <a:cs typeface="Arial" pitchFamily="34" charset="0"/>
              </a:rPr>
              <a:t>The </a:t>
            </a:r>
            <a:r>
              <a:rPr lang="en-PH" dirty="0" smtClean="0">
                <a:latin typeface="Arial" pitchFamily="34" charset="0"/>
                <a:cs typeface="Arial" pitchFamily="34" charset="0"/>
              </a:rPr>
              <a:t>PPST </a:t>
            </a:r>
            <a:r>
              <a:rPr lang="en-PH" dirty="0">
                <a:latin typeface="Arial" pitchFamily="34" charset="0"/>
                <a:cs typeface="Arial" pitchFamily="34" charset="0"/>
              </a:rPr>
              <a:t>captures </a:t>
            </a:r>
            <a:r>
              <a:rPr lang="en-PH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teacher quality requirements </a:t>
            </a:r>
            <a:r>
              <a:rPr lang="en-PH" dirty="0">
                <a:latin typeface="Arial" pitchFamily="34" charset="0"/>
                <a:cs typeface="Arial" pitchFamily="34" charset="0"/>
              </a:rPr>
              <a:t>in the K to 12.</a:t>
            </a:r>
          </a:p>
          <a:p>
            <a:endParaRPr lang="en-PH" dirty="0">
              <a:latin typeface="Arial" pitchFamily="34" charset="0"/>
              <a:cs typeface="Arial" pitchFamily="34" charset="0"/>
            </a:endParaRPr>
          </a:p>
          <a:p>
            <a:r>
              <a:rPr lang="en-PH" dirty="0">
                <a:latin typeface="Arial" pitchFamily="34" charset="0"/>
                <a:cs typeface="Arial" pitchFamily="34" charset="0"/>
              </a:rPr>
              <a:t> Among others, it gives a focus on: </a:t>
            </a:r>
            <a:endParaRPr lang="en-PH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PH" dirty="0">
              <a:latin typeface="Arial" pitchFamily="34" charset="0"/>
              <a:cs typeface="Arial" pitchFamily="34" charset="0"/>
            </a:endParaRPr>
          </a:p>
          <a:p>
            <a:pPr marL="1028700" lvl="1" indent="-571500">
              <a:buAutoNum type="romanLcParenBoth"/>
            </a:pPr>
            <a:r>
              <a:rPr lang="en-PH" dirty="0">
                <a:latin typeface="Arial" pitchFamily="34" charset="0"/>
                <a:cs typeface="Arial" pitchFamily="34" charset="0"/>
              </a:rPr>
              <a:t>mother tongue to facilitate teaching and learning;</a:t>
            </a:r>
          </a:p>
          <a:p>
            <a:pPr marL="1028700" lvl="1" indent="-571500">
              <a:buAutoNum type="romanLcParenBoth"/>
            </a:pPr>
            <a:r>
              <a:rPr lang="en-PH" dirty="0">
                <a:latin typeface="Arial" pitchFamily="34" charset="0"/>
                <a:cs typeface="Arial" pitchFamily="34" charset="0"/>
              </a:rPr>
              <a:t>learners in difficult circumstances;</a:t>
            </a:r>
          </a:p>
          <a:p>
            <a:pPr marL="1028700" lvl="1" indent="-571500">
              <a:buAutoNum type="romanLcParenBoth"/>
            </a:pPr>
            <a:r>
              <a:rPr lang="en-PH" dirty="0">
                <a:latin typeface="Arial" pitchFamily="34" charset="0"/>
                <a:cs typeface="Arial" pitchFamily="34" charset="0"/>
              </a:rPr>
              <a:t>strategies for promoting literacy and numeracy;</a:t>
            </a:r>
          </a:p>
          <a:p>
            <a:pPr marL="1028700" lvl="1" indent="-571500">
              <a:buAutoNum type="romanLcParenBoth"/>
            </a:pPr>
            <a:r>
              <a:rPr lang="en-PH" dirty="0">
                <a:latin typeface="Arial" pitchFamily="34" charset="0"/>
                <a:cs typeface="Arial" pitchFamily="34" charset="0"/>
              </a:rPr>
              <a:t>positive use of ICT; and</a:t>
            </a:r>
          </a:p>
          <a:p>
            <a:pPr marL="1028700" lvl="1" indent="-571500">
              <a:buAutoNum type="romanLcParenBoth"/>
            </a:pPr>
            <a:r>
              <a:rPr lang="en-PH" dirty="0">
                <a:latin typeface="Arial" pitchFamily="34" charset="0"/>
                <a:cs typeface="Arial" pitchFamily="34" charset="0"/>
              </a:rPr>
              <a:t>classroom communication strategies.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5769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1469734-4B1E-4495-8950-6F6F65623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" r="1429"/>
          <a:stretch/>
        </p:blipFill>
        <p:spPr>
          <a:xfrm>
            <a:off x="144764" y="851529"/>
            <a:ext cx="8863332" cy="523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781F294-CDF4-4D5F-87D5-0D0FFE592DC7}"/>
              </a:ext>
            </a:extLst>
          </p:cNvPr>
          <p:cNvGrpSpPr/>
          <p:nvPr/>
        </p:nvGrpSpPr>
        <p:grpSpPr>
          <a:xfrm>
            <a:off x="150038" y="6121838"/>
            <a:ext cx="8863332" cy="834150"/>
            <a:chOff x="0" y="550700"/>
            <a:chExt cx="8863332" cy="834150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F630AB7E-9303-419A-8DEF-4F3D9A32593F}"/>
                </a:ext>
              </a:extLst>
            </p:cNvPr>
            <p:cNvGrpSpPr/>
            <p:nvPr/>
          </p:nvGrpSpPr>
          <p:grpSpPr>
            <a:xfrm>
              <a:off x="0" y="550700"/>
              <a:ext cx="8863332" cy="834150"/>
              <a:chOff x="128966" y="6090109"/>
              <a:chExt cx="8863332" cy="83415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FC5C2848-7934-46A3-8CA7-4412D3F2F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966" y="6235721"/>
                <a:ext cx="1030152" cy="46126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84B6B5A0-3AAE-42A8-A8A8-08A74AF2C8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1619" y="6137066"/>
                <a:ext cx="787193" cy="78719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E5C0A801-7449-4C67-96C3-11E342B91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5968" y="6216969"/>
                <a:ext cx="556330" cy="55633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7DF2B78E-6542-4ADD-B16A-10EEC4BF2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165" y="6230221"/>
                <a:ext cx="545202" cy="54520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EDD5A50B-F9F4-47B7-8AEC-0E2E5CD88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3870" y="6090109"/>
                <a:ext cx="767891" cy="767891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FCE1037A-A498-4AF8-94D3-03D9F836B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228" y="689106"/>
              <a:ext cx="446189" cy="406055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75D16C6-6797-4156-B9D7-CD647F88C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8" t="1505" r="1429" b="75903"/>
          <a:stretch/>
        </p:blipFill>
        <p:spPr>
          <a:xfrm>
            <a:off x="232261" y="901392"/>
            <a:ext cx="8775835" cy="1181611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8A5A461-3522-4C4C-B14D-4F33CE3B5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" t="24913" r="78167" b="1651"/>
          <a:stretch/>
        </p:blipFill>
        <p:spPr>
          <a:xfrm>
            <a:off x="206505" y="2186302"/>
            <a:ext cx="1802602" cy="3841011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EA1E9B2-580B-4662-869D-FB7B5A665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25" t="25453" r="1429" b="64421"/>
          <a:stretch/>
        </p:blipFill>
        <p:spPr>
          <a:xfrm>
            <a:off x="2036098" y="2187770"/>
            <a:ext cx="6980995" cy="529601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D13DE43-4B41-4F9C-AA88-04481A28A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09" t="81460" r="1429" b="1237"/>
          <a:stretch/>
        </p:blipFill>
        <p:spPr>
          <a:xfrm>
            <a:off x="2009107" y="5112814"/>
            <a:ext cx="7009974" cy="905021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D745AA6-AAC6-42E8-9742-7EADB41292DD}"/>
              </a:ext>
            </a:extLst>
          </p:cNvPr>
          <p:cNvSpPr txBox="1"/>
          <p:nvPr/>
        </p:nvSpPr>
        <p:spPr>
          <a:xfrm>
            <a:off x="1898038" y="-4400"/>
            <a:ext cx="506228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PH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Domains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“distinctive spheres of the teaching-learning process”</a:t>
            </a:r>
            <a:endParaRPr lang="en-P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4969F34-11D8-477F-A0AB-EB31D75BCFB1}"/>
              </a:ext>
            </a:extLst>
          </p:cNvPr>
          <p:cNvSpPr txBox="1"/>
          <p:nvPr/>
        </p:nvSpPr>
        <p:spPr>
          <a:xfrm>
            <a:off x="2009106" y="3589075"/>
            <a:ext cx="566033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PH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Strands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“more specific dimensions of positive teacher practices”</a:t>
            </a:r>
            <a:endParaRPr lang="en-PH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448C881-1129-4377-9D67-1A5822E95044}"/>
              </a:ext>
            </a:extLst>
          </p:cNvPr>
          <p:cNvSpPr txBox="1"/>
          <p:nvPr/>
        </p:nvSpPr>
        <p:spPr>
          <a:xfrm>
            <a:off x="2009106" y="4468044"/>
            <a:ext cx="706073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PH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Indicators per career stage 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”concrete, observable, measure teacher practices”</a:t>
            </a:r>
            <a:endParaRPr lang="en-P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6FB57FD-0816-40D5-93D9-97D7F59C5B59}"/>
              </a:ext>
            </a:extLst>
          </p:cNvPr>
          <p:cNvSpPr/>
          <p:nvPr/>
        </p:nvSpPr>
        <p:spPr>
          <a:xfrm>
            <a:off x="4429179" y="2710106"/>
            <a:ext cx="457891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PH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 Career </a:t>
            </a:r>
            <a:r>
              <a:rPr lang="en-PH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Stages:  </a:t>
            </a:r>
            <a:r>
              <a:rPr lang="en-PH" sz="2400" dirty="0" smtClean="0">
                <a:latin typeface="Arial" pitchFamily="34" charset="0"/>
                <a:cs typeface="Arial" pitchFamily="34" charset="0"/>
              </a:rPr>
              <a:t>Descriptions of developmental practice</a:t>
            </a:r>
            <a:endParaRPr lang="en-P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10757" y="58602"/>
            <a:ext cx="1807285" cy="53307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ea typeface="Helvetica" charset="0"/>
                <a:cs typeface="Arial" pitchFamily="34" charset="0"/>
              </a:rPr>
              <a:t>PPST Booklet</a:t>
            </a:r>
            <a:r>
              <a:rPr lang="en-US" b="1" smtClean="0">
                <a:solidFill>
                  <a:srgbClr val="0000FF"/>
                </a:solidFill>
                <a:latin typeface="Arial" pitchFamily="34" charset="0"/>
                <a:ea typeface="Helvetica" charset="0"/>
                <a:cs typeface="Arial" pitchFamily="34" charset="0"/>
              </a:rPr>
              <a:t>, p113</a:t>
            </a:r>
            <a:endParaRPr lang="en-US" b="1" dirty="0">
              <a:solidFill>
                <a:srgbClr val="0000FF"/>
              </a:solidFill>
              <a:latin typeface="Arial" pitchFamily="34" charset="0"/>
              <a:ea typeface="Helvetica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Box 14"/>
          <p:cNvSpPr txBox="1">
            <a:spLocks noChangeArrowheads="1"/>
          </p:cNvSpPr>
          <p:nvPr/>
        </p:nvSpPr>
        <p:spPr bwMode="auto">
          <a:xfrm>
            <a:off x="1732103" y="1203112"/>
            <a:ext cx="1847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3193" name="Group 27"/>
          <p:cNvGrpSpPr>
            <a:grpSpLocks/>
          </p:cNvGrpSpPr>
          <p:nvPr/>
        </p:nvGrpSpPr>
        <p:grpSpPr bwMode="auto">
          <a:xfrm>
            <a:off x="477672" y="2045457"/>
            <a:ext cx="6878099" cy="4477164"/>
            <a:chOff x="5332928" y="1447800"/>
            <a:chExt cx="2864666" cy="4476578"/>
          </a:xfrm>
        </p:grpSpPr>
        <p:sp>
          <p:nvSpPr>
            <p:cNvPr id="29" name="Rounded Rectangle 28"/>
            <p:cNvSpPr/>
            <p:nvPr/>
          </p:nvSpPr>
          <p:spPr>
            <a:xfrm>
              <a:off x="5341771" y="2285890"/>
              <a:ext cx="2820458" cy="5333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2 Learning Environment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341771" y="2895410"/>
              <a:ext cx="2829300" cy="5333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3 Diversity of Learners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350612" y="3504931"/>
              <a:ext cx="2820458" cy="5333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4 Curriculum and Planning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332929" y="4114451"/>
              <a:ext cx="2829299" cy="5333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5 Assessment and Reporting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341770" y="4723971"/>
              <a:ext cx="2838141" cy="5333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6 Community Linkages and Professional Engagement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332928" y="5391048"/>
              <a:ext cx="2864666" cy="5333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7 Personal Growth and Professional Development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341769" y="1447800"/>
              <a:ext cx="2820459" cy="74920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1 Content Knowledge and Pedagogy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24752" y="1180288"/>
            <a:ext cx="6878099" cy="8651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Philippine Professional Standards for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Teachers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Callout 1 (No Border) 47"/>
          <p:cNvSpPr/>
          <p:nvPr/>
        </p:nvSpPr>
        <p:spPr>
          <a:xfrm>
            <a:off x="7424050" y="1717461"/>
            <a:ext cx="1466379" cy="4044950"/>
          </a:xfrm>
          <a:prstGeom prst="callout1">
            <a:avLst>
              <a:gd name="adj1" fmla="val 18448"/>
              <a:gd name="adj2" fmla="val 1482"/>
              <a:gd name="adj3" fmla="val 19152"/>
              <a:gd name="adj4" fmla="val -5910"/>
            </a:avLst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Central to the K to 12 Reform and places, at the beginning, the importance of teachers knowing their content and knowing how to teach it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defRPr/>
            </a:pP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207" name="TextBox 2"/>
          <p:cNvSpPr txBox="1">
            <a:spLocks noChangeArrowheads="1"/>
          </p:cNvSpPr>
          <p:nvPr/>
        </p:nvSpPr>
        <p:spPr bwMode="auto">
          <a:xfrm>
            <a:off x="2963476" y="643695"/>
            <a:ext cx="253100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Domains</a:t>
            </a:r>
          </a:p>
        </p:txBody>
      </p:sp>
    </p:spTree>
    <p:extLst>
      <p:ext uri="{BB962C8B-B14F-4D97-AF65-F5344CB8AC3E}">
        <p14:creationId xmlns:p14="http://schemas.microsoft.com/office/powerpoint/2010/main" val="29938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880" y="1709739"/>
            <a:ext cx="7866707" cy="1778517"/>
          </a:xfrm>
        </p:spPr>
        <p:txBody>
          <a:bodyPr/>
          <a:lstStyle/>
          <a:p>
            <a:r>
              <a:rPr lang="en-PH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General Information on </a:t>
            </a:r>
            <a:br>
              <a:rPr lang="en-PH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PH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Department Order No. 42, s. 2017</a:t>
            </a:r>
            <a:endParaRPr lang="en-PH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2705080" y="1069570"/>
            <a:ext cx="1303455" cy="5228379"/>
            <a:chOff x="2972328" y="665642"/>
            <a:chExt cx="1303455" cy="5228379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972328" y="3251923"/>
              <a:ext cx="72390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696235" y="665642"/>
              <a:ext cx="0" cy="52208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696235" y="665642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96235" y="1549438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696235" y="2305368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696235" y="3180534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696235" y="4051222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696235" y="4998436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677993" y="5894021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99246" y="2183372"/>
            <a:ext cx="2587421" cy="3000777"/>
            <a:chOff x="1" y="1352550"/>
            <a:chExt cx="3428952" cy="3905250"/>
          </a:xfrm>
        </p:grpSpPr>
        <p:sp>
          <p:nvSpPr>
            <p:cNvPr id="20" name="Rectangle 19"/>
            <p:cNvSpPr/>
            <p:nvPr/>
          </p:nvSpPr>
          <p:spPr>
            <a:xfrm>
              <a:off x="1" y="1352550"/>
              <a:ext cx="3409950" cy="3905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2852" y="1780954"/>
              <a:ext cx="3086101" cy="2923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2800" b="1" dirty="0">
                  <a:latin typeface="Arial" pitchFamily="34" charset="0"/>
                  <a:cs typeface="Arial" pitchFamily="34" charset="0"/>
                </a:rPr>
                <a:t>Domain 1 </a:t>
              </a:r>
            </a:p>
            <a:p>
              <a:r>
                <a:rPr lang="en-PH" sz="2800" b="1" dirty="0">
                  <a:latin typeface="Arial" pitchFamily="34" charset="0"/>
                  <a:cs typeface="Arial" pitchFamily="34" charset="0"/>
                </a:rPr>
                <a:t>Content Knowledge </a:t>
              </a:r>
            </a:p>
            <a:p>
              <a:r>
                <a:rPr lang="en-PH" sz="2800" b="1" dirty="0">
                  <a:latin typeface="Arial" pitchFamily="34" charset="0"/>
                  <a:cs typeface="Arial" pitchFamily="34" charset="0"/>
                </a:rPr>
                <a:t>and Pedagogy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76651" y="790526"/>
            <a:ext cx="5219700" cy="683274"/>
            <a:chOff x="4408722" y="402590"/>
            <a:chExt cx="6989082" cy="683274"/>
          </a:xfrm>
        </p:grpSpPr>
        <p:sp>
          <p:nvSpPr>
            <p:cNvPr id="23" name="TextBox 22"/>
            <p:cNvSpPr txBox="1"/>
            <p:nvPr/>
          </p:nvSpPr>
          <p:spPr>
            <a:xfrm>
              <a:off x="5821252" y="402590"/>
              <a:ext cx="5576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Content knowledge and its application within and across curriculum areas</a:t>
              </a:r>
              <a:endParaRPr lang="en-PH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777250" y="1055370"/>
              <a:ext cx="54735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408722" y="439533"/>
              <a:ext cx="1412532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b="1" dirty="0">
                  <a:latin typeface="Arial" pitchFamily="34" charset="0"/>
                  <a:cs typeface="Arial" pitchFamily="34" charset="0"/>
                </a:rPr>
                <a:t>Strand 1.1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76651" y="1557270"/>
            <a:ext cx="5418999" cy="704545"/>
            <a:chOff x="4868217" y="1225780"/>
            <a:chExt cx="6924575" cy="704545"/>
          </a:xfrm>
        </p:grpSpPr>
        <p:sp>
          <p:nvSpPr>
            <p:cNvPr id="27" name="TextBox 26"/>
            <p:cNvSpPr txBox="1"/>
            <p:nvPr/>
          </p:nvSpPr>
          <p:spPr>
            <a:xfrm>
              <a:off x="6216240" y="1225780"/>
              <a:ext cx="5576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Research-based knowledge and principles of teaching and learning</a:t>
              </a:r>
              <a:endParaRPr lang="en-PH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793346" y="1903672"/>
              <a:ext cx="56044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868217" y="1283994"/>
              <a:ext cx="1348023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b="1" dirty="0">
                  <a:latin typeface="Arial" pitchFamily="34" charset="0"/>
                  <a:cs typeface="Arial" pitchFamily="34" charset="0"/>
                </a:rPr>
                <a:t>Strand 1.2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76651" y="2386131"/>
            <a:ext cx="5573762" cy="646331"/>
            <a:chOff x="4868215" y="2119444"/>
            <a:chExt cx="6892602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6184265" y="2186805"/>
              <a:ext cx="5576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Positive use of ICT</a:t>
              </a:r>
              <a:endParaRPr lang="en-PH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777250" y="2747744"/>
              <a:ext cx="54735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868215" y="2119444"/>
              <a:ext cx="1298318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b="1" dirty="0">
                  <a:latin typeface="Arial" pitchFamily="34" charset="0"/>
                  <a:cs typeface="Arial" pitchFamily="34" charset="0"/>
                </a:rPr>
                <a:t>Strand 1.3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76651" y="3126651"/>
            <a:ext cx="5418999" cy="699918"/>
            <a:chOff x="4868214" y="2875080"/>
            <a:chExt cx="6908643" cy="699918"/>
          </a:xfrm>
        </p:grpSpPr>
        <p:sp>
          <p:nvSpPr>
            <p:cNvPr id="35" name="TextBox 34"/>
            <p:cNvSpPr txBox="1"/>
            <p:nvPr/>
          </p:nvSpPr>
          <p:spPr>
            <a:xfrm>
              <a:off x="6200305" y="2875080"/>
              <a:ext cx="5576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Strategies for promoting literacy and numeracy</a:t>
              </a:r>
              <a:endParaRPr lang="en-PH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821646" y="3545236"/>
              <a:ext cx="55912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868214" y="2928667"/>
              <a:ext cx="1344921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b="1" dirty="0">
                  <a:latin typeface="Arial" pitchFamily="34" charset="0"/>
                  <a:cs typeface="Arial" pitchFamily="34" charset="0"/>
                </a:rPr>
                <a:t>Strand 1.4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676652" y="3851751"/>
            <a:ext cx="5545851" cy="1016374"/>
            <a:chOff x="4868212" y="3706311"/>
            <a:chExt cx="6900797" cy="1016374"/>
          </a:xfrm>
        </p:grpSpPr>
        <p:sp>
          <p:nvSpPr>
            <p:cNvPr id="39" name="TextBox 38"/>
            <p:cNvSpPr txBox="1"/>
            <p:nvPr/>
          </p:nvSpPr>
          <p:spPr>
            <a:xfrm>
              <a:off x="6192457" y="3706311"/>
              <a:ext cx="55765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Strategies for developing critical and creative thinking, as well as other 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higher-order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thinking skills</a:t>
              </a:r>
              <a:endParaRPr lang="en-PH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833408" y="4684585"/>
              <a:ext cx="54735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868212" y="3799355"/>
              <a:ext cx="1306402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b="1" dirty="0" smtClean="0">
                  <a:latin typeface="Arial" pitchFamily="34" charset="0"/>
                  <a:cs typeface="Arial" pitchFamily="34" charset="0"/>
                </a:rPr>
                <a:t>1.5</a:t>
              </a:r>
            </a:p>
            <a:p>
              <a:pPr algn="r"/>
              <a:endParaRPr lang="en-PH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76651" y="5026138"/>
            <a:ext cx="5247529" cy="659031"/>
            <a:chOff x="4842454" y="4823252"/>
            <a:chExt cx="6555349" cy="659031"/>
          </a:xfrm>
        </p:grpSpPr>
        <p:sp>
          <p:nvSpPr>
            <p:cNvPr id="43" name="TextBox 42"/>
            <p:cNvSpPr txBox="1"/>
            <p:nvPr/>
          </p:nvSpPr>
          <p:spPr>
            <a:xfrm>
              <a:off x="6154009" y="4823252"/>
              <a:ext cx="5243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Mother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Tongue, Filipino and English in teaching and learning</a:t>
              </a:r>
              <a:endParaRPr lang="en-PH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764370" y="5456704"/>
              <a:ext cx="54735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842454" y="4835952"/>
              <a:ext cx="1311555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b="1" dirty="0">
                  <a:latin typeface="Arial" pitchFamily="34" charset="0"/>
                  <a:cs typeface="Arial" pitchFamily="34" charset="0"/>
                </a:rPr>
                <a:t>Strand 1.6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700519" y="5892526"/>
            <a:ext cx="5540368" cy="646331"/>
            <a:chOff x="4837092" y="5642158"/>
            <a:chExt cx="6880376" cy="646331"/>
          </a:xfrm>
        </p:grpSpPr>
        <p:sp>
          <p:nvSpPr>
            <p:cNvPr id="47" name="TextBox 46"/>
            <p:cNvSpPr txBox="1"/>
            <p:nvPr/>
          </p:nvSpPr>
          <p:spPr>
            <a:xfrm>
              <a:off x="6140916" y="5688328"/>
              <a:ext cx="5576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Classroom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communication strategies</a:t>
              </a:r>
              <a:endParaRPr lang="en-PH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5800858" y="6243806"/>
              <a:ext cx="54735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837092" y="5642158"/>
              <a:ext cx="1303824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b="1" dirty="0">
                  <a:latin typeface="Arial" pitchFamily="34" charset="0"/>
                  <a:cs typeface="Arial" pitchFamily="34" charset="0"/>
                </a:rPr>
                <a:t>Strand 1.7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98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2705080" y="1019875"/>
            <a:ext cx="1303455" cy="5224382"/>
            <a:chOff x="2972328" y="665642"/>
            <a:chExt cx="1303455" cy="5224382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972328" y="3251923"/>
              <a:ext cx="72390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677185" y="665642"/>
              <a:ext cx="0" cy="52243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696235" y="665642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96235" y="1794733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654125" y="2698665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654125" y="3749996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654125" y="4691072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654125" y="5890024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99246" y="2133677"/>
            <a:ext cx="2731547" cy="3000777"/>
            <a:chOff x="1" y="1352550"/>
            <a:chExt cx="3619954" cy="3905250"/>
          </a:xfrm>
        </p:grpSpPr>
        <p:sp>
          <p:nvSpPr>
            <p:cNvPr id="20" name="Rectangle 19"/>
            <p:cNvSpPr/>
            <p:nvPr/>
          </p:nvSpPr>
          <p:spPr>
            <a:xfrm>
              <a:off x="1" y="1352550"/>
              <a:ext cx="3409950" cy="3905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0004" y="2399066"/>
              <a:ext cx="3409951" cy="1802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2800" b="1" dirty="0">
                  <a:latin typeface="Arial" pitchFamily="34" charset="0"/>
                  <a:cs typeface="Arial" pitchFamily="34" charset="0"/>
                </a:rPr>
                <a:t>Domain </a:t>
              </a:r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PH" sz="2800" b="1" dirty="0">
                <a:latin typeface="Arial" pitchFamily="34" charset="0"/>
                <a:cs typeface="Arial" pitchFamily="34" charset="0"/>
              </a:endParaRPr>
            </a:p>
            <a:p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Learning</a:t>
              </a:r>
            </a:p>
            <a:p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Environment</a:t>
              </a:r>
              <a:endParaRPr lang="en-PH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76651" y="777774"/>
            <a:ext cx="5231097" cy="707886"/>
            <a:chOff x="4408722" y="439533"/>
            <a:chExt cx="7004342" cy="707886"/>
          </a:xfrm>
        </p:grpSpPr>
        <p:sp>
          <p:nvSpPr>
            <p:cNvPr id="23" name="TextBox 22"/>
            <p:cNvSpPr txBox="1"/>
            <p:nvPr/>
          </p:nvSpPr>
          <p:spPr>
            <a:xfrm>
              <a:off x="5836511" y="541713"/>
              <a:ext cx="55765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Learner safety and security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777249" y="1098484"/>
              <a:ext cx="54735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408722" y="439533"/>
              <a:ext cx="1412532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2.1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76651" y="1792209"/>
            <a:ext cx="5418999" cy="707886"/>
            <a:chOff x="4868217" y="1283994"/>
            <a:chExt cx="6924575" cy="707886"/>
          </a:xfrm>
        </p:grpSpPr>
        <p:sp>
          <p:nvSpPr>
            <p:cNvPr id="27" name="TextBox 26"/>
            <p:cNvSpPr txBox="1"/>
            <p:nvPr/>
          </p:nvSpPr>
          <p:spPr>
            <a:xfrm>
              <a:off x="6216240" y="1416118"/>
              <a:ext cx="5576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Fair learning environment</a:t>
              </a:r>
              <a:endParaRPr lang="en-PH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793346" y="1953804"/>
              <a:ext cx="56044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868217" y="1283994"/>
              <a:ext cx="1348023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2.2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76651" y="2635118"/>
            <a:ext cx="5573761" cy="771723"/>
            <a:chOff x="4868215" y="2055607"/>
            <a:chExt cx="6892601" cy="771723"/>
          </a:xfrm>
        </p:grpSpPr>
        <p:sp>
          <p:nvSpPr>
            <p:cNvPr id="31" name="TextBox 30"/>
            <p:cNvSpPr txBox="1"/>
            <p:nvPr/>
          </p:nvSpPr>
          <p:spPr>
            <a:xfrm>
              <a:off x="6184264" y="2055607"/>
              <a:ext cx="557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Management of classroom structure and activities</a:t>
              </a:r>
              <a:endParaRPr lang="en-PH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793560" y="2797023"/>
              <a:ext cx="54735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868215" y="2119444"/>
              <a:ext cx="1298318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2.3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76651" y="3773726"/>
            <a:ext cx="5418999" cy="707886"/>
            <a:chOff x="4868214" y="2928667"/>
            <a:chExt cx="6908643" cy="707886"/>
          </a:xfrm>
        </p:grpSpPr>
        <p:sp>
          <p:nvSpPr>
            <p:cNvPr id="35" name="TextBox 34"/>
            <p:cNvSpPr txBox="1"/>
            <p:nvPr/>
          </p:nvSpPr>
          <p:spPr>
            <a:xfrm>
              <a:off x="6200305" y="3026999"/>
              <a:ext cx="5576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Support for learner participation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821646" y="3602386"/>
              <a:ext cx="55912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868214" y="2928667"/>
              <a:ext cx="1344921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2.4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676651" y="4691362"/>
            <a:ext cx="5559805" cy="707886"/>
            <a:chOff x="4868212" y="3799355"/>
            <a:chExt cx="6918160" cy="707886"/>
          </a:xfrm>
        </p:grpSpPr>
        <p:sp>
          <p:nvSpPr>
            <p:cNvPr id="39" name="TextBox 38"/>
            <p:cNvSpPr txBox="1"/>
            <p:nvPr/>
          </p:nvSpPr>
          <p:spPr>
            <a:xfrm>
              <a:off x="6209820" y="3897940"/>
              <a:ext cx="5576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Promotion of purposive learning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816363" y="4488191"/>
              <a:ext cx="54735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868212" y="3799355"/>
              <a:ext cx="1306402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2.5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76651" y="5819052"/>
            <a:ext cx="5275823" cy="707886"/>
            <a:chOff x="4842454" y="4835952"/>
            <a:chExt cx="6590694" cy="707886"/>
          </a:xfrm>
        </p:grpSpPr>
        <p:sp>
          <p:nvSpPr>
            <p:cNvPr id="43" name="TextBox 42"/>
            <p:cNvSpPr txBox="1"/>
            <p:nvPr/>
          </p:nvSpPr>
          <p:spPr>
            <a:xfrm>
              <a:off x="6189354" y="4957802"/>
              <a:ext cx="5243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Management of learner behavior</a:t>
              </a:r>
              <a:endParaRPr lang="en-PH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764370" y="5513854"/>
              <a:ext cx="54735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842454" y="4835952"/>
              <a:ext cx="1311555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2.6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4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2705080" y="1380639"/>
            <a:ext cx="1303455" cy="4429106"/>
            <a:chOff x="2972328" y="1086040"/>
            <a:chExt cx="1303455" cy="442910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972328" y="3251923"/>
              <a:ext cx="72390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677185" y="1086040"/>
              <a:ext cx="0" cy="44291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639086" y="1086040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39086" y="2215130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696235" y="3433390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654125" y="5515146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654125" y="4691072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99246" y="2074043"/>
            <a:ext cx="2731547" cy="3000777"/>
            <a:chOff x="1" y="1352550"/>
            <a:chExt cx="3619954" cy="3905250"/>
          </a:xfrm>
        </p:grpSpPr>
        <p:sp>
          <p:nvSpPr>
            <p:cNvPr id="20" name="Rectangle 19"/>
            <p:cNvSpPr/>
            <p:nvPr/>
          </p:nvSpPr>
          <p:spPr>
            <a:xfrm>
              <a:off x="1" y="1352550"/>
              <a:ext cx="3409950" cy="3905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0004" y="2399066"/>
              <a:ext cx="3409951" cy="1802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2800" b="1" dirty="0">
                  <a:latin typeface="Arial" pitchFamily="34" charset="0"/>
                  <a:cs typeface="Arial" pitchFamily="34" charset="0"/>
                </a:rPr>
                <a:t>Domain </a:t>
              </a:r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PH" sz="2800" b="1" dirty="0">
                <a:latin typeface="Arial" pitchFamily="34" charset="0"/>
                <a:cs typeface="Arial" pitchFamily="34" charset="0"/>
              </a:endParaRPr>
            </a:p>
            <a:p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Diversity of Learners</a:t>
              </a:r>
              <a:endParaRPr lang="en-PH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62695" y="1026696"/>
            <a:ext cx="5228623" cy="760545"/>
            <a:chOff x="4408722" y="386874"/>
            <a:chExt cx="7001030" cy="760545"/>
          </a:xfrm>
        </p:grpSpPr>
        <p:sp>
          <p:nvSpPr>
            <p:cNvPr id="23" name="TextBox 22"/>
            <p:cNvSpPr txBox="1"/>
            <p:nvPr/>
          </p:nvSpPr>
          <p:spPr>
            <a:xfrm>
              <a:off x="5833199" y="386874"/>
              <a:ext cx="5576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Learners’ gender, needs, strengths, interests and experiences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777250" y="1112520"/>
              <a:ext cx="54735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408722" y="439533"/>
              <a:ext cx="1412532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3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.1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62695" y="2137400"/>
            <a:ext cx="5421366" cy="726272"/>
            <a:chOff x="4868217" y="1265608"/>
            <a:chExt cx="6927600" cy="726272"/>
          </a:xfrm>
        </p:grpSpPr>
        <p:sp>
          <p:nvSpPr>
            <p:cNvPr id="27" name="TextBox 26"/>
            <p:cNvSpPr txBox="1"/>
            <p:nvPr/>
          </p:nvSpPr>
          <p:spPr>
            <a:xfrm>
              <a:off x="6219265" y="1265608"/>
              <a:ext cx="557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Learners’ linguistic, cultural, socio-economic and religious backgrounds</a:t>
              </a:r>
              <a:endParaRPr lang="en-PH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793346" y="1979872"/>
              <a:ext cx="56044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868217" y="1283994"/>
              <a:ext cx="1348023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3.2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62695" y="3263068"/>
            <a:ext cx="5573761" cy="771723"/>
            <a:chOff x="4868215" y="2055607"/>
            <a:chExt cx="6892601" cy="771723"/>
          </a:xfrm>
        </p:grpSpPr>
        <p:sp>
          <p:nvSpPr>
            <p:cNvPr id="31" name="TextBox 30"/>
            <p:cNvSpPr txBox="1"/>
            <p:nvPr/>
          </p:nvSpPr>
          <p:spPr>
            <a:xfrm>
              <a:off x="6184264" y="2055607"/>
              <a:ext cx="557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Learners with disabilities, giftedness and talents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793560" y="2797023"/>
              <a:ext cx="54735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868215" y="2119444"/>
              <a:ext cx="1298318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3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.3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89082" y="4419005"/>
            <a:ext cx="5418999" cy="707886"/>
            <a:chOff x="4868214" y="2928667"/>
            <a:chExt cx="6908643" cy="707886"/>
          </a:xfrm>
        </p:grpSpPr>
        <p:sp>
          <p:nvSpPr>
            <p:cNvPr id="35" name="TextBox 34"/>
            <p:cNvSpPr txBox="1"/>
            <p:nvPr/>
          </p:nvSpPr>
          <p:spPr>
            <a:xfrm>
              <a:off x="6200305" y="3026999"/>
              <a:ext cx="5576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Learners in difficult circumstances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821646" y="3602386"/>
              <a:ext cx="55912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868214" y="2928667"/>
              <a:ext cx="1344921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3.4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676651" y="5511105"/>
            <a:ext cx="5559805" cy="707886"/>
            <a:chOff x="4868212" y="3799355"/>
            <a:chExt cx="6918160" cy="707886"/>
          </a:xfrm>
        </p:grpSpPr>
        <p:sp>
          <p:nvSpPr>
            <p:cNvPr id="39" name="TextBox 38"/>
            <p:cNvSpPr txBox="1"/>
            <p:nvPr/>
          </p:nvSpPr>
          <p:spPr>
            <a:xfrm>
              <a:off x="6209820" y="3897940"/>
              <a:ext cx="5576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Learners from indigenous groups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816363" y="4469141"/>
              <a:ext cx="54735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868212" y="3799355"/>
              <a:ext cx="1306402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Strand3.5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0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2705080" y="1340882"/>
            <a:ext cx="1303455" cy="4429106"/>
            <a:chOff x="2972328" y="1086040"/>
            <a:chExt cx="1303455" cy="442910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972328" y="3251923"/>
              <a:ext cx="72390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677185" y="1086040"/>
              <a:ext cx="0" cy="44291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639086" y="1086040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39086" y="2215130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696235" y="3433390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654125" y="5515146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654125" y="4691072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99246" y="2034286"/>
            <a:ext cx="2718027" cy="3000777"/>
            <a:chOff x="1" y="1352550"/>
            <a:chExt cx="3602037" cy="3905250"/>
          </a:xfrm>
        </p:grpSpPr>
        <p:sp>
          <p:nvSpPr>
            <p:cNvPr id="20" name="Rectangle 19"/>
            <p:cNvSpPr/>
            <p:nvPr/>
          </p:nvSpPr>
          <p:spPr>
            <a:xfrm>
              <a:off x="1" y="1352550"/>
              <a:ext cx="3409950" cy="3905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2087" y="2032966"/>
              <a:ext cx="3409951" cy="2363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Domain 4</a:t>
              </a:r>
            </a:p>
            <a:p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Curriculum and </a:t>
              </a:r>
            </a:p>
            <a:p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Planning</a:t>
              </a:r>
              <a:endParaRPr lang="en-PH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62695" y="986939"/>
            <a:ext cx="5228623" cy="760545"/>
            <a:chOff x="4408722" y="386874"/>
            <a:chExt cx="7001030" cy="760545"/>
          </a:xfrm>
        </p:grpSpPr>
        <p:sp>
          <p:nvSpPr>
            <p:cNvPr id="23" name="TextBox 22"/>
            <p:cNvSpPr txBox="1"/>
            <p:nvPr/>
          </p:nvSpPr>
          <p:spPr>
            <a:xfrm>
              <a:off x="5833199" y="386874"/>
              <a:ext cx="5576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Planning and management of teaching and learning process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777250" y="1112520"/>
              <a:ext cx="54735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408722" y="439533"/>
              <a:ext cx="1412532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4.1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62695" y="2097643"/>
            <a:ext cx="5421366" cy="726272"/>
            <a:chOff x="4868217" y="1265608"/>
            <a:chExt cx="6927600" cy="726272"/>
          </a:xfrm>
        </p:grpSpPr>
        <p:sp>
          <p:nvSpPr>
            <p:cNvPr id="27" name="TextBox 26"/>
            <p:cNvSpPr txBox="1"/>
            <p:nvPr/>
          </p:nvSpPr>
          <p:spPr>
            <a:xfrm>
              <a:off x="6219265" y="1265608"/>
              <a:ext cx="557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Learning outcomes aligned with learning competencies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793346" y="1979872"/>
              <a:ext cx="56044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868217" y="1283994"/>
              <a:ext cx="1348023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4.2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62695" y="3223311"/>
            <a:ext cx="5573761" cy="771723"/>
            <a:chOff x="4868215" y="2055607"/>
            <a:chExt cx="6892601" cy="771723"/>
          </a:xfrm>
        </p:grpSpPr>
        <p:sp>
          <p:nvSpPr>
            <p:cNvPr id="31" name="TextBox 30"/>
            <p:cNvSpPr txBox="1"/>
            <p:nvPr/>
          </p:nvSpPr>
          <p:spPr>
            <a:xfrm>
              <a:off x="6184264" y="2055607"/>
              <a:ext cx="557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Relevance and responsiveness of learning programs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793560" y="2797023"/>
              <a:ext cx="54735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868215" y="2119444"/>
              <a:ext cx="1298318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4.3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89082" y="4345008"/>
            <a:ext cx="5418095" cy="742126"/>
            <a:chOff x="4868214" y="2894427"/>
            <a:chExt cx="6907490" cy="742126"/>
          </a:xfrm>
        </p:grpSpPr>
        <p:sp>
          <p:nvSpPr>
            <p:cNvPr id="35" name="TextBox 34"/>
            <p:cNvSpPr txBox="1"/>
            <p:nvPr/>
          </p:nvSpPr>
          <p:spPr>
            <a:xfrm>
              <a:off x="6199152" y="2894427"/>
              <a:ext cx="557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Professional collaboration to enrich teaching practice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821646" y="3602386"/>
              <a:ext cx="55912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868214" y="2928667"/>
              <a:ext cx="1344921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4.4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676651" y="5433248"/>
            <a:ext cx="5559805" cy="745986"/>
            <a:chOff x="4868212" y="3761255"/>
            <a:chExt cx="6918160" cy="745986"/>
          </a:xfrm>
        </p:grpSpPr>
        <p:sp>
          <p:nvSpPr>
            <p:cNvPr id="39" name="TextBox 38"/>
            <p:cNvSpPr txBox="1"/>
            <p:nvPr/>
          </p:nvSpPr>
          <p:spPr>
            <a:xfrm>
              <a:off x="6209820" y="3761255"/>
              <a:ext cx="557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Teaching and learning resources including ICT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816363" y="4469141"/>
              <a:ext cx="54735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868212" y="3799355"/>
              <a:ext cx="1306402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Strand4.5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50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2705080" y="1271307"/>
            <a:ext cx="1303455" cy="4695806"/>
            <a:chOff x="2972328" y="1086040"/>
            <a:chExt cx="1303455" cy="469580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972328" y="3251923"/>
              <a:ext cx="72390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677185" y="1086040"/>
              <a:ext cx="0" cy="46958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639086" y="1086040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39086" y="2215130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696235" y="3433390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654125" y="5781846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654125" y="4691072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99246" y="1964711"/>
            <a:ext cx="2718027" cy="3000777"/>
            <a:chOff x="1" y="1352550"/>
            <a:chExt cx="3602037" cy="3905250"/>
          </a:xfrm>
        </p:grpSpPr>
        <p:sp>
          <p:nvSpPr>
            <p:cNvPr id="20" name="Rectangle 19"/>
            <p:cNvSpPr/>
            <p:nvPr/>
          </p:nvSpPr>
          <p:spPr>
            <a:xfrm>
              <a:off x="1" y="1352550"/>
              <a:ext cx="3409950" cy="3905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2087" y="2032966"/>
              <a:ext cx="3409951" cy="2363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Domain 5</a:t>
              </a:r>
            </a:p>
            <a:p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Assessment</a:t>
              </a:r>
            </a:p>
            <a:p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and </a:t>
              </a:r>
            </a:p>
            <a:p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Reporting</a:t>
              </a:r>
              <a:endParaRPr lang="en-PH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62695" y="917364"/>
            <a:ext cx="5228623" cy="760545"/>
            <a:chOff x="4408722" y="386874"/>
            <a:chExt cx="7001030" cy="760545"/>
          </a:xfrm>
        </p:grpSpPr>
        <p:sp>
          <p:nvSpPr>
            <p:cNvPr id="23" name="TextBox 22"/>
            <p:cNvSpPr txBox="1"/>
            <p:nvPr/>
          </p:nvSpPr>
          <p:spPr>
            <a:xfrm>
              <a:off x="5833199" y="386874"/>
              <a:ext cx="5576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Design, selection, organization and utilization of assessment strategies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777250" y="1112520"/>
              <a:ext cx="54735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408722" y="439533"/>
              <a:ext cx="1412532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5.1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62695" y="2009018"/>
            <a:ext cx="5421366" cy="745322"/>
            <a:chOff x="4868217" y="1246558"/>
            <a:chExt cx="6927600" cy="745322"/>
          </a:xfrm>
        </p:grpSpPr>
        <p:sp>
          <p:nvSpPr>
            <p:cNvPr id="27" name="TextBox 26"/>
            <p:cNvSpPr txBox="1"/>
            <p:nvPr/>
          </p:nvSpPr>
          <p:spPr>
            <a:xfrm>
              <a:off x="6219265" y="1246558"/>
              <a:ext cx="557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Monitoring and evaluation of learner progress and achievement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793346" y="1979872"/>
              <a:ext cx="56044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868217" y="1283994"/>
              <a:ext cx="1348023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5.2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76651" y="3047024"/>
            <a:ext cx="5590842" cy="707886"/>
            <a:chOff x="4868215" y="2119444"/>
            <a:chExt cx="6913724" cy="707886"/>
          </a:xfrm>
        </p:grpSpPr>
        <p:sp>
          <p:nvSpPr>
            <p:cNvPr id="31" name="TextBox 30"/>
            <p:cNvSpPr txBox="1"/>
            <p:nvPr/>
          </p:nvSpPr>
          <p:spPr>
            <a:xfrm>
              <a:off x="6205387" y="2245109"/>
              <a:ext cx="5576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Feedback to improve learning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793560" y="2797023"/>
              <a:ext cx="54735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868215" y="2119444"/>
              <a:ext cx="1298318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5.3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72463" y="4003155"/>
            <a:ext cx="5411598" cy="1112164"/>
            <a:chOff x="4868214" y="2832166"/>
            <a:chExt cx="6899207" cy="1112164"/>
          </a:xfrm>
        </p:grpSpPr>
        <p:sp>
          <p:nvSpPr>
            <p:cNvPr id="35" name="TextBox 34"/>
            <p:cNvSpPr txBox="1"/>
            <p:nvPr/>
          </p:nvSpPr>
          <p:spPr>
            <a:xfrm>
              <a:off x="6190869" y="2832166"/>
              <a:ext cx="55765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Communication of learner needs, progress and achievement to key stakeholders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840301" y="3924029"/>
              <a:ext cx="55912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868214" y="2928667"/>
              <a:ext cx="1344921" cy="1015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5.4</a:t>
              </a:r>
            </a:p>
            <a:p>
              <a:pPr algn="r"/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676651" y="5363673"/>
            <a:ext cx="5559805" cy="1053763"/>
            <a:chOff x="4868212" y="3761255"/>
            <a:chExt cx="6918160" cy="1053763"/>
          </a:xfrm>
        </p:grpSpPr>
        <p:sp>
          <p:nvSpPr>
            <p:cNvPr id="39" name="TextBox 38"/>
            <p:cNvSpPr txBox="1"/>
            <p:nvPr/>
          </p:nvSpPr>
          <p:spPr>
            <a:xfrm>
              <a:off x="6209820" y="3761255"/>
              <a:ext cx="55765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Use of assessment data to enhance teaching and learning practices and programs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816363" y="4773941"/>
              <a:ext cx="54735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868212" y="3799355"/>
              <a:ext cx="1306402" cy="1015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Strand5.5</a:t>
              </a:r>
            </a:p>
            <a:p>
              <a:pPr algn="r"/>
              <a:endParaRPr lang="en-PH" sz="20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7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2705080" y="1450212"/>
            <a:ext cx="1303455" cy="3861366"/>
            <a:chOff x="2972328" y="1086040"/>
            <a:chExt cx="1303455" cy="386136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972328" y="3251923"/>
              <a:ext cx="72390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658135" y="1086040"/>
              <a:ext cx="0" cy="38447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639086" y="1086040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9318" y="3856107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696235" y="2690101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658135" y="4947406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99246" y="2143616"/>
            <a:ext cx="2681754" cy="3000777"/>
            <a:chOff x="1" y="1352550"/>
            <a:chExt cx="3553966" cy="3905250"/>
          </a:xfrm>
        </p:grpSpPr>
        <p:sp>
          <p:nvSpPr>
            <p:cNvPr id="20" name="Rectangle 19"/>
            <p:cNvSpPr/>
            <p:nvPr/>
          </p:nvSpPr>
          <p:spPr>
            <a:xfrm>
              <a:off x="1" y="1352550"/>
              <a:ext cx="3409950" cy="3905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016" y="1806865"/>
              <a:ext cx="3409951" cy="2923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Domain 6</a:t>
              </a:r>
            </a:p>
            <a:p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Community</a:t>
              </a:r>
            </a:p>
            <a:p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Linkages and Professional</a:t>
              </a:r>
            </a:p>
            <a:p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Engagement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62695" y="1059281"/>
            <a:ext cx="5256916" cy="1105310"/>
            <a:chOff x="4408722" y="349886"/>
            <a:chExt cx="7038914" cy="1105310"/>
          </a:xfrm>
        </p:grpSpPr>
        <p:sp>
          <p:nvSpPr>
            <p:cNvPr id="23" name="TextBox 22"/>
            <p:cNvSpPr txBox="1"/>
            <p:nvPr/>
          </p:nvSpPr>
          <p:spPr>
            <a:xfrm>
              <a:off x="5871083" y="349886"/>
              <a:ext cx="55765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Establishment of learning environments that are responsive to community context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777250" y="1417320"/>
              <a:ext cx="54735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408722" y="439533"/>
              <a:ext cx="1412532" cy="1015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Strand6.1</a:t>
              </a:r>
            </a:p>
            <a:p>
              <a:pPr algn="r"/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51844" y="2414336"/>
            <a:ext cx="5467064" cy="1147769"/>
            <a:chOff x="4868217" y="1151888"/>
            <a:chExt cx="6985995" cy="1147769"/>
          </a:xfrm>
        </p:grpSpPr>
        <p:sp>
          <p:nvSpPr>
            <p:cNvPr id="27" name="TextBox 26"/>
            <p:cNvSpPr txBox="1"/>
            <p:nvPr/>
          </p:nvSpPr>
          <p:spPr>
            <a:xfrm>
              <a:off x="6277660" y="1151888"/>
              <a:ext cx="55765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Engagement of parents and the wider school community in the educative process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807215" y="2288675"/>
              <a:ext cx="56044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868217" y="1283994"/>
              <a:ext cx="1348023" cy="1015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6.2</a:t>
              </a:r>
            </a:p>
            <a:p>
              <a:pPr algn="r"/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51844" y="3911853"/>
            <a:ext cx="5590842" cy="707886"/>
            <a:chOff x="4868215" y="2119444"/>
            <a:chExt cx="6913724" cy="707886"/>
          </a:xfrm>
        </p:grpSpPr>
        <p:sp>
          <p:nvSpPr>
            <p:cNvPr id="31" name="TextBox 30"/>
            <p:cNvSpPr txBox="1"/>
            <p:nvPr/>
          </p:nvSpPr>
          <p:spPr>
            <a:xfrm>
              <a:off x="6205388" y="2245109"/>
              <a:ext cx="55765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Professional ethics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793560" y="2797023"/>
              <a:ext cx="54735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868215" y="2119444"/>
              <a:ext cx="1298318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6.3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1844" y="5077858"/>
            <a:ext cx="5407051" cy="707886"/>
            <a:chOff x="4868214" y="2928667"/>
            <a:chExt cx="6893410" cy="707886"/>
          </a:xfrm>
        </p:grpSpPr>
        <p:sp>
          <p:nvSpPr>
            <p:cNvPr id="35" name="TextBox 34"/>
            <p:cNvSpPr txBox="1"/>
            <p:nvPr/>
          </p:nvSpPr>
          <p:spPr>
            <a:xfrm>
              <a:off x="6185072" y="2966016"/>
              <a:ext cx="5576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School policies and procedures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845002" y="3598453"/>
              <a:ext cx="55912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868214" y="2928667"/>
              <a:ext cx="1344921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6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8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2705080" y="1390578"/>
            <a:ext cx="1261345" cy="4249996"/>
            <a:chOff x="2972328" y="1086040"/>
            <a:chExt cx="1261345" cy="424999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972328" y="3251923"/>
              <a:ext cx="72390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658135" y="1086040"/>
              <a:ext cx="0" cy="42438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639086" y="1086040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39086" y="2215130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639085" y="3226393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639086" y="5336036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654125" y="4268332"/>
              <a:ext cx="5795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99246" y="2083982"/>
            <a:ext cx="2681754" cy="3000777"/>
            <a:chOff x="1" y="1352550"/>
            <a:chExt cx="3553966" cy="3905250"/>
          </a:xfrm>
        </p:grpSpPr>
        <p:sp>
          <p:nvSpPr>
            <p:cNvPr id="20" name="Rectangle 19"/>
            <p:cNvSpPr/>
            <p:nvPr/>
          </p:nvSpPr>
          <p:spPr>
            <a:xfrm>
              <a:off x="1" y="1352550"/>
              <a:ext cx="3409950" cy="3905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016" y="1806865"/>
              <a:ext cx="3409951" cy="2923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Domain 7</a:t>
              </a:r>
            </a:p>
            <a:p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Personal Growth and Professional</a:t>
              </a:r>
            </a:p>
            <a:p>
              <a:r>
                <a:rPr lang="en-PH" sz="2800" b="1" dirty="0" smtClean="0">
                  <a:latin typeface="Arial" pitchFamily="34" charset="0"/>
                  <a:cs typeface="Arial" pitchFamily="34" charset="0"/>
                </a:rPr>
                <a:t>Development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62695" y="1089294"/>
            <a:ext cx="5256916" cy="707886"/>
            <a:chOff x="4408722" y="439533"/>
            <a:chExt cx="7038914" cy="707886"/>
          </a:xfrm>
        </p:grpSpPr>
        <p:sp>
          <p:nvSpPr>
            <p:cNvPr id="23" name="TextBox 22"/>
            <p:cNvSpPr txBox="1"/>
            <p:nvPr/>
          </p:nvSpPr>
          <p:spPr>
            <a:xfrm>
              <a:off x="5871083" y="520100"/>
              <a:ext cx="55765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Philosophy of teaching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777250" y="1112520"/>
              <a:ext cx="54735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408722" y="439533"/>
              <a:ext cx="1412532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Strand7.1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62695" y="2165725"/>
            <a:ext cx="5421366" cy="707886"/>
            <a:chOff x="4868217" y="1283994"/>
            <a:chExt cx="6927600" cy="707886"/>
          </a:xfrm>
        </p:grpSpPr>
        <p:sp>
          <p:nvSpPr>
            <p:cNvPr id="27" name="TextBox 26"/>
            <p:cNvSpPr txBox="1"/>
            <p:nvPr/>
          </p:nvSpPr>
          <p:spPr>
            <a:xfrm>
              <a:off x="6219265" y="1379908"/>
              <a:ext cx="5576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Dignity of teaching as a profession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793346" y="1979872"/>
              <a:ext cx="56044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868217" y="1283994"/>
              <a:ext cx="1348023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7.2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76651" y="3166295"/>
            <a:ext cx="5590842" cy="707886"/>
            <a:chOff x="4868215" y="2119444"/>
            <a:chExt cx="6913724" cy="707886"/>
          </a:xfrm>
        </p:grpSpPr>
        <p:sp>
          <p:nvSpPr>
            <p:cNvPr id="31" name="TextBox 30"/>
            <p:cNvSpPr txBox="1"/>
            <p:nvPr/>
          </p:nvSpPr>
          <p:spPr>
            <a:xfrm>
              <a:off x="6205388" y="2245109"/>
              <a:ext cx="55765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Professional links with colleagues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793560" y="2797023"/>
              <a:ext cx="54735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868215" y="2119444"/>
              <a:ext cx="1298318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7.3</a:t>
              </a:r>
              <a:endParaRPr lang="en-PH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72463" y="4122426"/>
            <a:ext cx="5411598" cy="804387"/>
            <a:chOff x="4868214" y="2832166"/>
            <a:chExt cx="6899207" cy="804387"/>
          </a:xfrm>
        </p:grpSpPr>
        <p:sp>
          <p:nvSpPr>
            <p:cNvPr id="35" name="TextBox 34"/>
            <p:cNvSpPr txBox="1"/>
            <p:nvPr/>
          </p:nvSpPr>
          <p:spPr>
            <a:xfrm>
              <a:off x="6190869" y="2832166"/>
              <a:ext cx="557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Professional reflection and learning to improve practice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845002" y="3598453"/>
              <a:ext cx="55912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868214" y="2928667"/>
              <a:ext cx="1344921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>
                  <a:latin typeface="Arial" pitchFamily="34" charset="0"/>
                  <a:cs typeface="Arial" pitchFamily="34" charset="0"/>
                </a:rPr>
                <a:t>Strand </a:t>
              </a:r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7.4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661612" y="5281997"/>
            <a:ext cx="5559805" cy="707886"/>
            <a:chOff x="4868212" y="3799355"/>
            <a:chExt cx="6918160" cy="707886"/>
          </a:xfrm>
        </p:grpSpPr>
        <p:sp>
          <p:nvSpPr>
            <p:cNvPr id="39" name="TextBox 38"/>
            <p:cNvSpPr txBox="1"/>
            <p:nvPr/>
          </p:nvSpPr>
          <p:spPr>
            <a:xfrm>
              <a:off x="6209820" y="3951755"/>
              <a:ext cx="5576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>
                  <a:latin typeface="Arial" pitchFamily="34" charset="0"/>
                  <a:cs typeface="Arial" pitchFamily="34" charset="0"/>
                </a:rPr>
                <a:t>Professional development goals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816363" y="4488191"/>
              <a:ext cx="54735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868212" y="3799355"/>
              <a:ext cx="1306402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2000" b="1" dirty="0" smtClean="0">
                  <a:latin typeface="Arial" pitchFamily="34" charset="0"/>
                  <a:cs typeface="Arial" pitchFamily="34" charset="0"/>
                </a:rPr>
                <a:t>Strand7.5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7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nut 34"/>
          <p:cNvSpPr/>
          <p:nvPr/>
        </p:nvSpPr>
        <p:spPr>
          <a:xfrm>
            <a:off x="1671315" y="1596572"/>
            <a:ext cx="4396522" cy="4443374"/>
          </a:xfrm>
          <a:prstGeom prst="donut">
            <a:avLst>
              <a:gd name="adj" fmla="val 9719"/>
            </a:avLst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69571" y="1574657"/>
            <a:ext cx="1972676" cy="1814210"/>
            <a:chOff x="8564174" y="2324673"/>
            <a:chExt cx="2241691" cy="2063496"/>
          </a:xfrm>
        </p:grpSpPr>
        <p:sp>
          <p:nvSpPr>
            <p:cNvPr id="9" name="Oval 8"/>
            <p:cNvSpPr/>
            <p:nvPr/>
          </p:nvSpPr>
          <p:spPr>
            <a:xfrm>
              <a:off x="8564174" y="2324673"/>
              <a:ext cx="2211223" cy="20634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64174" y="2420169"/>
              <a:ext cx="2241691" cy="18203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Engage in </a:t>
              </a:r>
            </a:p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professional </a:t>
              </a:r>
              <a:endParaRPr lang="en-US" sz="1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reflection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and assume responsibility for personal </a:t>
              </a:r>
            </a:p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professional </a:t>
              </a:r>
            </a:p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learning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570657" y="1407406"/>
            <a:ext cx="4385564" cy="1238274"/>
            <a:chOff x="3907442" y="316066"/>
            <a:chExt cx="5524611" cy="1457048"/>
          </a:xfrm>
        </p:grpSpPr>
        <p:sp>
          <p:nvSpPr>
            <p:cNvPr id="47" name="Rectangle 46"/>
            <p:cNvSpPr/>
            <p:nvPr/>
          </p:nvSpPr>
          <p:spPr>
            <a:xfrm>
              <a:off x="6573134" y="621467"/>
              <a:ext cx="2858919" cy="11516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Classroom </a:t>
              </a:r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communication strategies</a:t>
              </a:r>
            </a:p>
          </p:txBody>
        </p:sp>
        <p:cxnSp>
          <p:nvCxnSpPr>
            <p:cNvPr id="53" name="Straight Connector 52"/>
            <p:cNvCxnSpPr>
              <a:stCxn id="47" idx="1"/>
              <a:endCxn id="66" idx="7"/>
            </p:cNvCxnSpPr>
            <p:nvPr/>
          </p:nvCxnSpPr>
          <p:spPr>
            <a:xfrm flipH="1" flipV="1">
              <a:off x="3907442" y="316066"/>
              <a:ext cx="2665692" cy="88122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570657" y="637073"/>
            <a:ext cx="4385564" cy="978729"/>
            <a:chOff x="4742411" y="2427224"/>
            <a:chExt cx="5524612" cy="1151647"/>
          </a:xfrm>
        </p:grpSpPr>
        <p:sp>
          <p:nvSpPr>
            <p:cNvPr id="48" name="Rectangle 47"/>
            <p:cNvSpPr/>
            <p:nvPr/>
          </p:nvSpPr>
          <p:spPr>
            <a:xfrm>
              <a:off x="6722312" y="2427224"/>
              <a:ext cx="3544711" cy="11516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Strategies for developing </a:t>
              </a:r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critical and creative thinking skills</a:t>
              </a:r>
            </a:p>
          </p:txBody>
        </p:sp>
        <p:cxnSp>
          <p:nvCxnSpPr>
            <p:cNvPr id="54" name="Straight Connector 53"/>
            <p:cNvCxnSpPr>
              <a:stCxn id="66" idx="7"/>
              <a:endCxn id="48" idx="1"/>
            </p:cNvCxnSpPr>
            <p:nvPr/>
          </p:nvCxnSpPr>
          <p:spPr>
            <a:xfrm flipV="1">
              <a:off x="4742411" y="3003048"/>
              <a:ext cx="1979901" cy="33060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570657" y="117759"/>
            <a:ext cx="4385563" cy="1289648"/>
            <a:chOff x="-2323333" y="1084227"/>
            <a:chExt cx="5711362" cy="1517497"/>
          </a:xfrm>
        </p:grpSpPr>
        <p:sp>
          <p:nvSpPr>
            <p:cNvPr id="52" name="Rectangle 51"/>
            <p:cNvSpPr/>
            <p:nvPr/>
          </p:nvSpPr>
          <p:spPr>
            <a:xfrm flipH="1">
              <a:off x="-313124" y="1084227"/>
              <a:ext cx="3701153" cy="42432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Knowledge of </a:t>
              </a:r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cxnSp>
          <p:nvCxnSpPr>
            <p:cNvPr id="55" name="Straight Connector 54"/>
            <p:cNvCxnSpPr>
              <a:stCxn id="66" idx="7"/>
              <a:endCxn id="52" idx="3"/>
            </p:cNvCxnSpPr>
            <p:nvPr/>
          </p:nvCxnSpPr>
          <p:spPr>
            <a:xfrm rot="5400000" flipH="1" flipV="1">
              <a:off x="-1970895" y="943952"/>
              <a:ext cx="1305334" cy="201020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2476777" y="99391"/>
            <a:ext cx="3272312" cy="1054838"/>
            <a:chOff x="3320335" y="28887"/>
            <a:chExt cx="4948403" cy="1241203"/>
          </a:xfrm>
        </p:grpSpPr>
        <p:cxnSp>
          <p:nvCxnSpPr>
            <p:cNvPr id="3" name="Straight Connector 2"/>
            <p:cNvCxnSpPr>
              <a:stCxn id="46" idx="2"/>
              <a:endCxn id="66" idx="0"/>
            </p:cNvCxnSpPr>
            <p:nvPr/>
          </p:nvCxnSpPr>
          <p:spPr>
            <a:xfrm flipH="1">
              <a:off x="5520862" y="1180535"/>
              <a:ext cx="273674" cy="8955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320335" y="28887"/>
              <a:ext cx="4948403" cy="11516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Use of </a:t>
              </a:r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Mother Tongue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, Filipino and English in  teaching and learning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782772" y="2739763"/>
            <a:ext cx="2173449" cy="1323439"/>
            <a:chOff x="5353988" y="842630"/>
            <a:chExt cx="3672964" cy="1417460"/>
          </a:xfrm>
        </p:grpSpPr>
        <p:sp>
          <p:nvSpPr>
            <p:cNvPr id="49" name="Rectangle 48"/>
            <p:cNvSpPr/>
            <p:nvPr/>
          </p:nvSpPr>
          <p:spPr>
            <a:xfrm>
              <a:off x="5830829" y="842630"/>
              <a:ext cx="3196123" cy="14174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Learners’ </a:t>
              </a:r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linguistic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, cultural, socio-economic and </a:t>
              </a:r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religious backgrounds</a:t>
              </a:r>
            </a:p>
          </p:txBody>
        </p:sp>
        <p:cxnSp>
          <p:nvCxnSpPr>
            <p:cNvPr id="69" name="Straight Connector 68"/>
            <p:cNvCxnSpPr>
              <a:stCxn id="83" idx="7"/>
              <a:endCxn id="49" idx="1"/>
            </p:cNvCxnSpPr>
            <p:nvPr/>
          </p:nvCxnSpPr>
          <p:spPr>
            <a:xfrm flipV="1">
              <a:off x="5353988" y="1551361"/>
              <a:ext cx="476841" cy="52684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782772" y="5115839"/>
            <a:ext cx="2173450" cy="1077234"/>
            <a:chOff x="6345051" y="2631931"/>
            <a:chExt cx="2737951" cy="1267555"/>
          </a:xfrm>
        </p:grpSpPr>
        <p:sp>
          <p:nvSpPr>
            <p:cNvPr id="51" name="Rectangle 50"/>
            <p:cNvSpPr/>
            <p:nvPr/>
          </p:nvSpPr>
          <p:spPr>
            <a:xfrm>
              <a:off x="6759061" y="2747840"/>
              <a:ext cx="2323941" cy="115164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Learners from </a:t>
              </a:r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Indigenous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Groups</a:t>
              </a:r>
            </a:p>
          </p:txBody>
        </p:sp>
        <p:cxnSp>
          <p:nvCxnSpPr>
            <p:cNvPr id="78" name="Straight Connector 77"/>
            <p:cNvCxnSpPr>
              <a:stCxn id="51" idx="1"/>
              <a:endCxn id="83" idx="5"/>
            </p:cNvCxnSpPr>
            <p:nvPr/>
          </p:nvCxnSpPr>
          <p:spPr>
            <a:xfrm flipH="1" flipV="1">
              <a:off x="6345051" y="2631931"/>
              <a:ext cx="414010" cy="69173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028696" y="1154228"/>
            <a:ext cx="1806520" cy="1728810"/>
            <a:chOff x="3488917" y="677526"/>
            <a:chExt cx="2065136" cy="2034251"/>
          </a:xfrm>
        </p:grpSpPr>
        <p:sp>
          <p:nvSpPr>
            <p:cNvPr id="66" name="Oval 65"/>
            <p:cNvSpPr/>
            <p:nvPr/>
          </p:nvSpPr>
          <p:spPr>
            <a:xfrm>
              <a:off x="3488917" y="677526"/>
              <a:ext cx="2065136" cy="203425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8139" y="1050515"/>
              <a:ext cx="1575440" cy="141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Know what to teach and how to teach it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72108" y="1911395"/>
            <a:ext cx="1639352" cy="1728812"/>
            <a:chOff x="3488917" y="677526"/>
            <a:chExt cx="2065136" cy="2034251"/>
          </a:xfrm>
        </p:grpSpPr>
        <p:sp>
          <p:nvSpPr>
            <p:cNvPr id="71" name="Oval 70"/>
            <p:cNvSpPr/>
            <p:nvPr/>
          </p:nvSpPr>
          <p:spPr>
            <a:xfrm>
              <a:off x="3488917" y="677526"/>
              <a:ext cx="2065136" cy="203425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621695" y="977008"/>
              <a:ext cx="1824269" cy="141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Maintain a learning-focused environment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360779" y="3640207"/>
            <a:ext cx="1665968" cy="1728812"/>
            <a:chOff x="3455388" y="677526"/>
            <a:chExt cx="2098665" cy="2034251"/>
          </a:xfrm>
        </p:grpSpPr>
        <p:sp>
          <p:nvSpPr>
            <p:cNvPr id="83" name="Oval 82"/>
            <p:cNvSpPr/>
            <p:nvPr/>
          </p:nvSpPr>
          <p:spPr>
            <a:xfrm>
              <a:off x="3455388" y="677526"/>
              <a:ext cx="2098665" cy="203425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676546" y="1028242"/>
              <a:ext cx="1672493" cy="1086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Respond to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learner diversity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918403" y="3402575"/>
            <a:ext cx="1755186" cy="1728812"/>
            <a:chOff x="3591936" y="677526"/>
            <a:chExt cx="1962117" cy="2034251"/>
          </a:xfrm>
        </p:grpSpPr>
        <p:sp>
          <p:nvSpPr>
            <p:cNvPr id="93" name="Oval 92"/>
            <p:cNvSpPr/>
            <p:nvPr/>
          </p:nvSpPr>
          <p:spPr>
            <a:xfrm>
              <a:off x="3591936" y="677526"/>
              <a:ext cx="1962117" cy="203425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61544" y="851114"/>
              <a:ext cx="1672493" cy="1846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itchFamily="34" charset="0"/>
                  <a:cs typeface="Arial" pitchFamily="34" charset="0"/>
                </a:rPr>
                <a:t>Establish community relationships and uphold professional ethics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782772" y="3893387"/>
            <a:ext cx="2173450" cy="1226880"/>
            <a:chOff x="6147559" y="3390808"/>
            <a:chExt cx="2978374" cy="1443637"/>
          </a:xfrm>
        </p:grpSpPr>
        <p:sp>
          <p:nvSpPr>
            <p:cNvPr id="50" name="Rectangle 49"/>
            <p:cNvSpPr/>
            <p:nvPr/>
          </p:nvSpPr>
          <p:spPr>
            <a:xfrm>
              <a:off x="6572640" y="3682801"/>
              <a:ext cx="2553293" cy="11516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Learners in </a:t>
              </a:r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difficult circumstances</a:t>
              </a:r>
            </a:p>
          </p:txBody>
        </p:sp>
        <p:cxnSp>
          <p:nvCxnSpPr>
            <p:cNvPr id="118" name="Straight Connector 117"/>
            <p:cNvCxnSpPr>
              <a:stCxn id="50" idx="1"/>
              <a:endCxn id="83" idx="7"/>
            </p:cNvCxnSpPr>
            <p:nvPr/>
          </p:nvCxnSpPr>
          <p:spPr>
            <a:xfrm flipH="1" flipV="1">
              <a:off x="6147559" y="3390808"/>
              <a:ext cx="425081" cy="86781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669962" y="3075443"/>
            <a:ext cx="2377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PH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What qualities are expected of teachers based on these Domains of the PPST?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56611" y="523082"/>
            <a:ext cx="3775345" cy="978729"/>
            <a:chOff x="-6636798" y="2220311"/>
            <a:chExt cx="7055056" cy="1151647"/>
          </a:xfrm>
        </p:grpSpPr>
        <p:sp>
          <p:nvSpPr>
            <p:cNvPr id="58" name="Rectangle 57"/>
            <p:cNvSpPr/>
            <p:nvPr/>
          </p:nvSpPr>
          <p:spPr>
            <a:xfrm flipH="1">
              <a:off x="-6636798" y="2220311"/>
              <a:ext cx="3887476" cy="11516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Strategies for promoting </a:t>
              </a:r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literacy and numeracy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9" name="Straight Connector 58"/>
            <p:cNvCxnSpPr>
              <a:stCxn id="58" idx="1"/>
              <a:endCxn id="66" idx="0"/>
            </p:cNvCxnSpPr>
            <p:nvPr/>
          </p:nvCxnSpPr>
          <p:spPr>
            <a:xfrm>
              <a:off x="-2749322" y="2796135"/>
              <a:ext cx="3167580" cy="16683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033668" y="4804253"/>
            <a:ext cx="1782323" cy="1728813"/>
            <a:chOff x="3488917" y="677526"/>
            <a:chExt cx="2065136" cy="2034252"/>
          </a:xfrm>
        </p:grpSpPr>
        <p:sp>
          <p:nvSpPr>
            <p:cNvPr id="90" name="Oval 89"/>
            <p:cNvSpPr/>
            <p:nvPr/>
          </p:nvSpPr>
          <p:spPr>
            <a:xfrm>
              <a:off x="3488917" y="677526"/>
              <a:ext cx="2065136" cy="203425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03126" y="828582"/>
              <a:ext cx="1672493" cy="188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Use a variety of assessment tools to inform and enhance the teaching and learning process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978736" y="4797613"/>
            <a:ext cx="1776284" cy="1728812"/>
            <a:chOff x="3488917" y="677526"/>
            <a:chExt cx="2237633" cy="2034251"/>
          </a:xfrm>
        </p:grpSpPr>
        <p:sp>
          <p:nvSpPr>
            <p:cNvPr id="87" name="Oval 86"/>
            <p:cNvSpPr/>
            <p:nvPr/>
          </p:nvSpPr>
          <p:spPr>
            <a:xfrm>
              <a:off x="3488917" y="677526"/>
              <a:ext cx="2237633" cy="203425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736865" y="966057"/>
              <a:ext cx="1672493" cy="141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Plan and design effective instruction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3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EFC644E-14F0-4002-A065-EA471271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1" y="57745"/>
            <a:ext cx="9133869" cy="54898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PH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What are the four Career Stages </a:t>
            </a:r>
            <a:r>
              <a:rPr lang="en-PH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PH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PPST?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164307" y="605940"/>
            <a:ext cx="9823668" cy="5983355"/>
            <a:chOff x="-373174" y="127638"/>
            <a:chExt cx="9823668" cy="5983355"/>
          </a:xfrm>
        </p:grpSpPr>
        <p:sp>
          <p:nvSpPr>
            <p:cNvPr id="4" name="Rectangle 3"/>
            <p:cNvSpPr/>
            <p:nvPr/>
          </p:nvSpPr>
          <p:spPr>
            <a:xfrm>
              <a:off x="274825" y="1949167"/>
              <a:ext cx="2137495" cy="41618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PH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are </a:t>
              </a:r>
              <a:r>
                <a:rPr lang="en-PH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those who have </a:t>
              </a:r>
              <a:r>
                <a:rPr lang="en-PH" sz="2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gained the qualifications </a:t>
              </a:r>
              <a:r>
                <a:rPr lang="en-PH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recognized for entry into the teaching profession.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PH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are supported to reach Career Stage 2 within two to three years</a:t>
              </a:r>
              <a:r>
                <a:rPr lang="en-PH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1929" y="483929"/>
              <a:ext cx="2003184" cy="14465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endParaRPr lang="en-US" sz="2200" b="1" dirty="0" smtClean="0">
                <a:latin typeface="Arial" pitchFamily="34" charset="0"/>
                <a:cs typeface="Arial" pitchFamily="34" charset="0"/>
              </a:endParaRPr>
            </a:p>
            <a:p>
              <a:pPr lvl="0" algn="ctr">
                <a:defRPr/>
              </a:pPr>
              <a:endParaRPr lang="en-US" sz="2200" b="1" dirty="0" smtClean="0">
                <a:latin typeface="Arial" pitchFamily="34" charset="0"/>
                <a:cs typeface="Arial" pitchFamily="34" charset="0"/>
              </a:endParaRPr>
            </a:p>
            <a:p>
              <a:pPr lvl="0" algn="ctr">
                <a:defRPr/>
              </a:pP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Beginning</a:t>
              </a:r>
            </a:p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Teachers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05823" y="1909341"/>
              <a:ext cx="2137495" cy="42016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professionally independent </a:t>
              </a:r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 the application of skills vital to the teaching and learning process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display skills </a:t>
              </a:r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 planning, implementing and managing learning programs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-198736" y="141004"/>
              <a:ext cx="1066317" cy="1058310"/>
              <a:chOff x="119055" y="562944"/>
              <a:chExt cx="947853" cy="947853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19055" y="562944"/>
                <a:ext cx="947853" cy="947853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sz="28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63238" y="731370"/>
                <a:ext cx="459486" cy="5775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PH" sz="3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endParaRPr lang="en-PH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2413371" y="500106"/>
              <a:ext cx="2130525" cy="14465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endParaRPr lang="en-US" sz="2200" b="1" dirty="0" smtClean="0">
                <a:latin typeface="Arial" pitchFamily="34" charset="0"/>
                <a:cs typeface="Arial" pitchFamily="34" charset="0"/>
              </a:endParaRPr>
            </a:p>
            <a:p>
              <a:pPr lvl="0" algn="ctr">
                <a:defRPr/>
              </a:pPr>
              <a:endParaRPr lang="en-US" sz="2200" b="1" dirty="0" smtClean="0">
                <a:latin typeface="Arial" pitchFamily="34" charset="0"/>
                <a:cs typeface="Arial" pitchFamily="34" charset="0"/>
              </a:endParaRPr>
            </a:p>
            <a:p>
              <a:pPr lvl="0" algn="ctr">
                <a:defRPr/>
              </a:pP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Proficient</a:t>
              </a:r>
            </a:p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Teachers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917139" y="150795"/>
              <a:ext cx="1066317" cy="1058310"/>
              <a:chOff x="260450" y="584608"/>
              <a:chExt cx="947853" cy="947853"/>
            </a:xfrm>
            <a:solidFill>
              <a:schemeClr val="accent6"/>
            </a:solidFill>
          </p:grpSpPr>
          <p:sp>
            <p:nvSpPr>
              <p:cNvPr id="16" name="Oval 15"/>
              <p:cNvSpPr/>
              <p:nvPr/>
            </p:nvSpPr>
            <p:spPr>
              <a:xfrm>
                <a:off x="260450" y="584608"/>
                <a:ext cx="947853" cy="947853"/>
              </a:xfrm>
              <a:prstGeom prst="ellipse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sz="28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0735" y="741484"/>
                <a:ext cx="436739" cy="577556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PH" sz="3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  <a:endParaRPr lang="en-PH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669821" y="467125"/>
              <a:ext cx="2137495" cy="20005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endParaRPr lang="en-US" sz="2200" b="1" dirty="0" smtClean="0">
                <a:latin typeface="Arial" pitchFamily="34" charset="0"/>
                <a:cs typeface="Arial" pitchFamily="34" charset="0"/>
              </a:endParaRPr>
            </a:p>
            <a:p>
              <a:pPr lvl="0" algn="ctr">
                <a:defRPr/>
              </a:pPr>
              <a:endParaRPr lang="en-US" sz="1400" b="1" dirty="0" smtClean="0">
                <a:latin typeface="Arial" pitchFamily="34" charset="0"/>
                <a:cs typeface="Arial" pitchFamily="34" charset="0"/>
              </a:endParaRPr>
            </a:p>
            <a:p>
              <a:pPr lvl="0" algn="ctr">
                <a:defRPr/>
              </a:pP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Distinguished</a:t>
              </a:r>
            </a:p>
            <a:p>
              <a:pPr lvl="0" algn="ctr">
                <a:defRPr/>
              </a:pP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Teachers</a:t>
              </a:r>
            </a:p>
            <a:p>
              <a:pPr lvl="0" algn="ctr">
                <a:defRPr/>
              </a:pPr>
              <a:endParaRPr lang="en-US" sz="2200" b="1" dirty="0" smtClean="0">
                <a:latin typeface="Arial" pitchFamily="34" charset="0"/>
                <a:cs typeface="Arial" pitchFamily="34" charset="0"/>
              </a:endParaRPr>
            </a:p>
            <a:p>
              <a:pPr lvl="0" algn="ctr">
                <a:defRPr/>
              </a:pPr>
              <a:endParaRPr lang="en-US" sz="2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39874" y="488313"/>
              <a:ext cx="2144920" cy="212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endParaRPr lang="en-US" sz="2200" b="1" dirty="0" smtClean="0">
                <a:latin typeface="Arial" pitchFamily="34" charset="0"/>
                <a:cs typeface="Arial" pitchFamily="34" charset="0"/>
              </a:endParaRPr>
            </a:p>
            <a:p>
              <a:pPr lvl="0" algn="ctr">
                <a:defRPr/>
              </a:pP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Highly </a:t>
              </a:r>
            </a:p>
            <a:p>
              <a:pPr lvl="0" algn="ctr">
                <a:defRPr/>
              </a:pP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Proficient</a:t>
              </a:r>
            </a:p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Teachers</a:t>
              </a:r>
            </a:p>
            <a:p>
              <a:pPr algn="ctr"/>
              <a:endParaRPr lang="en-US" sz="2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2200" b="1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224831" y="127638"/>
              <a:ext cx="1066317" cy="1058310"/>
              <a:chOff x="212527" y="680336"/>
              <a:chExt cx="947853" cy="947853"/>
            </a:xfrm>
            <a:solidFill>
              <a:srgbClr val="FF9797"/>
            </a:solidFill>
          </p:grpSpPr>
          <p:sp>
            <p:nvSpPr>
              <p:cNvPr id="19" name="Oval 18"/>
              <p:cNvSpPr/>
              <p:nvPr/>
            </p:nvSpPr>
            <p:spPr>
              <a:xfrm>
                <a:off x="212527" y="680336"/>
                <a:ext cx="947853" cy="947853"/>
              </a:xfrm>
              <a:prstGeom prst="ellipse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sz="28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6186" y="857952"/>
                <a:ext cx="460533" cy="578873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PH" sz="36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135254" y="135408"/>
              <a:ext cx="1066317" cy="1058310"/>
              <a:chOff x="147463" y="638450"/>
              <a:chExt cx="947853" cy="947853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47463" y="638450"/>
                <a:ext cx="947853" cy="947853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sz="28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5479" y="836721"/>
                <a:ext cx="734116" cy="578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PH" sz="3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HP</a:t>
                </a:r>
                <a:endParaRPr lang="en-PH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-373174" y="1998781"/>
              <a:ext cx="982366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538660" y="2087746"/>
              <a:ext cx="2137495" cy="40232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9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consistently display </a:t>
              </a:r>
              <a:r>
                <a:rPr lang="en-US" sz="1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 high level of performance in their teaching practice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9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provide support and mentoring </a:t>
              </a:r>
              <a:r>
                <a:rPr lang="en-US" sz="1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 colleagues in their professional development </a:t>
              </a:r>
            </a:p>
            <a:p>
              <a:pPr algn="ctr"/>
              <a:endParaRPr lang="en-PH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6156" y="2112703"/>
              <a:ext cx="2137495" cy="39982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embody the highest standard for teaching </a:t>
              </a:r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grounded in global best practice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recognized as educators, leaders, contributors to the profession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endPara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3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1422400" y="1500671"/>
            <a:ext cx="690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923875" y="953477"/>
            <a:ext cx="294483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A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Career </a:t>
            </a:r>
            <a:r>
              <a:rPr lang="en-A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527" y="1916136"/>
            <a:ext cx="73623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PAUSE.</a:t>
            </a:r>
          </a:p>
          <a:p>
            <a:pPr>
              <a:defRPr/>
            </a:pPr>
            <a:endParaRPr lang="en-AU" sz="2400" b="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What do you think of the Career Stages?</a:t>
            </a:r>
          </a:p>
          <a:p>
            <a:pPr>
              <a:defRPr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Can you identify teachers in your school/district/division/region that fit in a particular career stage?</a:t>
            </a:r>
          </a:p>
          <a:p>
            <a:pPr>
              <a:defRPr/>
            </a:pPr>
            <a:endParaRPr lang="en-AU" sz="24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5D30009-6960-426C-909A-3143649C6F71}"/>
              </a:ext>
            </a:extLst>
          </p:cNvPr>
          <p:cNvGrpSpPr/>
          <p:nvPr/>
        </p:nvGrpSpPr>
        <p:grpSpPr>
          <a:xfrm>
            <a:off x="58214" y="1104492"/>
            <a:ext cx="9040858" cy="5723539"/>
            <a:chOff x="-31726" y="148209"/>
            <a:chExt cx="9040858" cy="65548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1726" y="148209"/>
              <a:ext cx="4549751" cy="65548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8025" y="148746"/>
              <a:ext cx="4491107" cy="6554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227940" y="574965"/>
            <a:ext cx="84295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PH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DepEd </a:t>
            </a:r>
            <a:r>
              <a:rPr lang="en-PH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No. 42, s. </a:t>
            </a:r>
            <a:r>
              <a:rPr lang="en-PH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532775" y="1270685"/>
            <a:ext cx="86058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AU" sz="2400" b="0" dirty="0">
                <a:latin typeface="Arial" pitchFamily="34" charset="0"/>
                <a:cs typeface="Arial" pitchFamily="34" charset="0"/>
              </a:rPr>
              <a:t>Teacher professional growth can be represented by:</a:t>
            </a:r>
          </a:p>
          <a:p>
            <a:endParaRPr lang="en-AU" sz="2400" b="0" dirty="0">
              <a:latin typeface="Arial" pitchFamily="34" charset="0"/>
              <a:cs typeface="Arial" pitchFamily="34" charset="0"/>
            </a:endParaRPr>
          </a:p>
          <a:p>
            <a:endParaRPr lang="en-AU" sz="2400" b="0" dirty="0">
              <a:latin typeface="Arial" pitchFamily="34" charset="0"/>
              <a:cs typeface="Arial" pitchFamily="34" charset="0"/>
            </a:endParaRPr>
          </a:p>
          <a:p>
            <a:endParaRPr lang="en-AU" sz="2400" b="0" dirty="0">
              <a:latin typeface="Arial" pitchFamily="34" charset="0"/>
              <a:cs typeface="Arial" pitchFamily="34" charset="0"/>
            </a:endParaRPr>
          </a:p>
          <a:p>
            <a:endParaRPr lang="en-AU" sz="2400" b="0" dirty="0">
              <a:latin typeface="Arial" pitchFamily="34" charset="0"/>
              <a:cs typeface="Arial" pitchFamily="34" charset="0"/>
            </a:endParaRPr>
          </a:p>
          <a:p>
            <a:r>
              <a:rPr lang="en-AU" sz="2400" b="0" dirty="0">
                <a:latin typeface="Arial" pitchFamily="34" charset="0"/>
                <a:cs typeface="Arial" pitchFamily="34" charset="0"/>
              </a:rPr>
              <a:t>It is valuable to have </a:t>
            </a:r>
            <a:r>
              <a:rPr lang="en-AU" sz="24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sign posts </a:t>
            </a:r>
            <a:r>
              <a:rPr lang="en-AU" sz="2400" b="0" dirty="0">
                <a:latin typeface="Arial" pitchFamily="34" charset="0"/>
                <a:cs typeface="Arial" pitchFamily="34" charset="0"/>
              </a:rPr>
              <a:t>along the way to help identify progress. 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40510" y="2147044"/>
            <a:ext cx="1392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AU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Beginning </a:t>
            </a:r>
          </a:p>
          <a:p>
            <a:r>
              <a:rPr lang="en-AU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training</a:t>
            </a: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7299230" y="2106889"/>
            <a:ext cx="1392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FF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Exemplary practice</a:t>
            </a:r>
          </a:p>
        </p:txBody>
      </p:sp>
      <p:cxnSp>
        <p:nvCxnSpPr>
          <p:cNvPr id="21510" name="Straight Connector 8"/>
          <p:cNvCxnSpPr>
            <a:cxnSpLocks noChangeShapeType="1"/>
          </p:cNvCxnSpPr>
          <p:nvPr/>
        </p:nvCxnSpPr>
        <p:spPr bwMode="auto">
          <a:xfrm flipV="1">
            <a:off x="694700" y="1908981"/>
            <a:ext cx="7142163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511" name="Up Arrow 12"/>
          <p:cNvSpPr>
            <a:spLocks noChangeArrowheads="1"/>
          </p:cNvSpPr>
          <p:nvPr/>
        </p:nvSpPr>
        <p:spPr bwMode="auto">
          <a:xfrm>
            <a:off x="2025025" y="2101067"/>
            <a:ext cx="581698" cy="54927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2775" y="4079093"/>
            <a:ext cx="84518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AU" sz="2400" b="0" dirty="0">
                <a:latin typeface="Arial" pitchFamily="34" charset="0"/>
                <a:cs typeface="Arial" pitchFamily="34" charset="0"/>
              </a:rPr>
              <a:t>Teacher quality Stages are </a:t>
            </a:r>
            <a:r>
              <a:rPr lang="en-AU" sz="24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developmental</a:t>
            </a:r>
            <a:r>
              <a:rPr lang="en-AU" sz="2400" b="0" dirty="0">
                <a:latin typeface="Arial" pitchFamily="34" charset="0"/>
                <a:cs typeface="Arial" pitchFamily="34" charset="0"/>
              </a:rPr>
              <a:t> in nature and exist on a </a:t>
            </a:r>
            <a:r>
              <a:rPr lang="en-AU" sz="24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quality continuum.</a:t>
            </a:r>
          </a:p>
          <a:p>
            <a:endParaRPr lang="en-AU" sz="2400" b="0" dirty="0">
              <a:latin typeface="Arial" pitchFamily="34" charset="0"/>
              <a:cs typeface="Arial" pitchFamily="34" charset="0"/>
            </a:endParaRPr>
          </a:p>
          <a:p>
            <a:r>
              <a:rPr lang="en-AU" sz="2400" b="0" dirty="0">
                <a:latin typeface="Arial" pitchFamily="34" charset="0"/>
                <a:cs typeface="Arial" pitchFamily="34" charset="0"/>
              </a:rPr>
              <a:t>This is about teachers, not leadership roles such as Principals and Supervisors.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Up Arrow 12">
            <a:extLst>
              <a:ext uri="{FF2B5EF4-FFF2-40B4-BE49-F238E27FC236}">
                <a16:creationId xmlns:a16="http://schemas.microsoft.com/office/drawing/2014/main" xmlns="" id="{8D1F90D8-D3A3-4FF2-8A87-4FAF6C736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749" y="2101067"/>
            <a:ext cx="581698" cy="54927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Up Arrow 12">
            <a:extLst>
              <a:ext uri="{FF2B5EF4-FFF2-40B4-BE49-F238E27FC236}">
                <a16:creationId xmlns:a16="http://schemas.microsoft.com/office/drawing/2014/main" xmlns="" id="{FA1F2009-2BC4-4E56-8295-62207741D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863" y="2130436"/>
            <a:ext cx="581698" cy="54927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Up Arrow 12">
            <a:extLst>
              <a:ext uri="{FF2B5EF4-FFF2-40B4-BE49-F238E27FC236}">
                <a16:creationId xmlns:a16="http://schemas.microsoft.com/office/drawing/2014/main" xmlns="" id="{BC9D2C12-8E2B-48BB-AB7E-9F79807AF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977" y="2122763"/>
            <a:ext cx="581698" cy="54927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2635423" y="310007"/>
            <a:ext cx="2098393" cy="65023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8152" y="935097"/>
            <a:ext cx="363514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21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22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23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26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27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28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29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31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32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33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34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35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36</a:t>
            </a:r>
          </a:p>
          <a:p>
            <a:pPr algn="ctr"/>
            <a:r>
              <a:rPr lang="en-US" sz="8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85" name="Chevron 84"/>
          <p:cNvSpPr/>
          <p:nvPr/>
        </p:nvSpPr>
        <p:spPr>
          <a:xfrm>
            <a:off x="1844011" y="3719078"/>
            <a:ext cx="1602297" cy="1602297"/>
          </a:xfrm>
          <a:prstGeom prst="chevron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6990" y="303877"/>
            <a:ext cx="2098393" cy="651526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50509" y="297304"/>
            <a:ext cx="2136495" cy="632882"/>
            <a:chOff x="436637" y="527703"/>
            <a:chExt cx="2136495" cy="453005"/>
          </a:xfrm>
        </p:grpSpPr>
        <p:sp>
          <p:nvSpPr>
            <p:cNvPr id="74" name="Rectangle 73"/>
            <p:cNvSpPr/>
            <p:nvPr/>
          </p:nvSpPr>
          <p:spPr>
            <a:xfrm>
              <a:off x="436637" y="527703"/>
              <a:ext cx="2098393" cy="453005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74738" y="599154"/>
              <a:ext cx="2098394" cy="26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Beginning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3" y="3717126"/>
            <a:ext cx="1219200" cy="2409825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6857284" y="291534"/>
            <a:ext cx="2098393" cy="652761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865938" y="298709"/>
            <a:ext cx="2098395" cy="632882"/>
            <a:chOff x="474737" y="527703"/>
            <a:chExt cx="2098395" cy="453005"/>
          </a:xfrm>
        </p:grpSpPr>
        <p:sp>
          <p:nvSpPr>
            <p:cNvPr id="89" name="Rectangle 88"/>
            <p:cNvSpPr/>
            <p:nvPr/>
          </p:nvSpPr>
          <p:spPr>
            <a:xfrm>
              <a:off x="474737" y="527703"/>
              <a:ext cx="2098393" cy="453005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74738" y="594119"/>
              <a:ext cx="2098394" cy="26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Distinguished</a:t>
              </a:r>
            </a:p>
          </p:txBody>
        </p:sp>
      </p:grpSp>
      <p:sp>
        <p:nvSpPr>
          <p:cNvPr id="91" name="Chevron 90"/>
          <p:cNvSpPr/>
          <p:nvPr/>
        </p:nvSpPr>
        <p:spPr>
          <a:xfrm>
            <a:off x="6039692" y="1709678"/>
            <a:ext cx="1602297" cy="1602297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745420" y="311409"/>
            <a:ext cx="2104982" cy="6512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741911" y="297301"/>
            <a:ext cx="2098395" cy="632884"/>
            <a:chOff x="474737" y="527703"/>
            <a:chExt cx="2098395" cy="453005"/>
          </a:xfrm>
        </p:grpSpPr>
        <p:sp>
          <p:nvSpPr>
            <p:cNvPr id="82" name="Rectangle 81"/>
            <p:cNvSpPr/>
            <p:nvPr/>
          </p:nvSpPr>
          <p:spPr>
            <a:xfrm>
              <a:off x="474737" y="527703"/>
              <a:ext cx="2098393" cy="453005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74738" y="614254"/>
              <a:ext cx="2098394" cy="242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Highly Proficient</a:t>
              </a:r>
            </a:p>
          </p:txBody>
        </p:sp>
      </p:grpSp>
      <p:sp>
        <p:nvSpPr>
          <p:cNvPr id="86" name="Chevron 85"/>
          <p:cNvSpPr/>
          <p:nvPr/>
        </p:nvSpPr>
        <p:spPr>
          <a:xfrm>
            <a:off x="3941408" y="2838337"/>
            <a:ext cx="1602297" cy="1602297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646619" y="310554"/>
            <a:ext cx="2098395" cy="632331"/>
            <a:chOff x="474737" y="527703"/>
            <a:chExt cx="2098395" cy="453005"/>
          </a:xfrm>
        </p:grpSpPr>
        <p:sp>
          <p:nvSpPr>
            <p:cNvPr id="78" name="Rectangle 77"/>
            <p:cNvSpPr/>
            <p:nvPr/>
          </p:nvSpPr>
          <p:spPr>
            <a:xfrm>
              <a:off x="474737" y="527703"/>
              <a:ext cx="2098393" cy="453005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Arial" pitchFamily="34" charset="0"/>
                <a:ea typeface="Helvetica" charset="0"/>
                <a:cs typeface="Arial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74738" y="604189"/>
              <a:ext cx="2098394" cy="264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ea typeface="Helvetica" charset="0"/>
                  <a:cs typeface="Arial" pitchFamily="34" charset="0"/>
                </a:rPr>
                <a:t>Proficient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147762" y="996462"/>
            <a:ext cx="1217606" cy="4775853"/>
            <a:chOff x="601662" y="996462"/>
            <a:chExt cx="1217606" cy="4775853"/>
          </a:xfrm>
          <a:solidFill>
            <a:srgbClr val="FFFF00"/>
          </a:solidFill>
        </p:grpSpPr>
        <p:sp>
          <p:nvSpPr>
            <p:cNvPr id="104" name="Oval 103"/>
            <p:cNvSpPr/>
            <p:nvPr/>
          </p:nvSpPr>
          <p:spPr>
            <a:xfrm>
              <a:off x="601666" y="996462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76315" y="1123462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601664" y="1261330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862014" y="1386498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096964" y="1513009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741363" y="1644038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601662" y="1778731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773112" y="1903899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862011" y="2030899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1052510" y="2168767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900110" y="2293935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671510" y="2420446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747709" y="2551475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893758" y="2686168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703262" y="2808346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893761" y="2935346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1096960" y="3073214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862010" y="3198382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665160" y="3324893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84209" y="3455922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931858" y="3590615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243012" y="3719317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350961" y="3846317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1243010" y="3984185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1408110" y="4109353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1192210" y="4235864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1287459" y="4366893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1528758" y="4501586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1293812" y="4636279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1192211" y="4763279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1408110" y="4901147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1243010" y="5026315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1408110" y="5152826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1719259" y="5280680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1408108" y="5409023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1141408" y="5538709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1408107" y="5673402"/>
              <a:ext cx="100009" cy="9891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3" name="TextBox 352"/>
          <p:cNvSpPr txBox="1"/>
          <p:nvPr/>
        </p:nvSpPr>
        <p:spPr>
          <a:xfrm>
            <a:off x="3060750" y="5220885"/>
            <a:ext cx="1684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Professional reflection and learning to improve practice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3176408" y="1011119"/>
            <a:ext cx="144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Positive use of ICT</a:t>
            </a:r>
          </a:p>
        </p:txBody>
      </p:sp>
      <p:sp>
        <p:nvSpPr>
          <p:cNvPr id="358" name="Oval 357"/>
          <p:cNvSpPr/>
          <p:nvPr/>
        </p:nvSpPr>
        <p:spPr>
          <a:xfrm>
            <a:off x="1154114" y="1244255"/>
            <a:ext cx="100009" cy="9891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1906270" y="3842682"/>
            <a:ext cx="100009" cy="9891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4" name="Oval 363"/>
          <p:cNvSpPr/>
          <p:nvPr/>
        </p:nvSpPr>
        <p:spPr>
          <a:xfrm>
            <a:off x="1687967" y="5538220"/>
            <a:ext cx="100009" cy="9891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2" name="Oval 351"/>
          <p:cNvSpPr/>
          <p:nvPr/>
        </p:nvSpPr>
        <p:spPr>
          <a:xfrm>
            <a:off x="2789515" y="5508462"/>
            <a:ext cx="158462" cy="1542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2943959" y="1161296"/>
            <a:ext cx="166243" cy="16131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9" name="Oval 368"/>
          <p:cNvSpPr/>
          <p:nvPr/>
        </p:nvSpPr>
        <p:spPr>
          <a:xfrm>
            <a:off x="5104274" y="1236044"/>
            <a:ext cx="178581" cy="1735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1" name="Oval 370"/>
          <p:cNvSpPr/>
          <p:nvPr/>
        </p:nvSpPr>
        <p:spPr>
          <a:xfrm>
            <a:off x="5051686" y="5492933"/>
            <a:ext cx="178581" cy="1735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1134291" y="1267643"/>
            <a:ext cx="113502" cy="964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1680761" y="5538709"/>
            <a:ext cx="113502" cy="964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5357267" y="1040947"/>
            <a:ext cx="1094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Positive use of ICT</a:t>
            </a:r>
          </a:p>
        </p:txBody>
      </p:sp>
      <p:sp>
        <p:nvSpPr>
          <p:cNvPr id="383" name="TextBox 382"/>
          <p:cNvSpPr txBox="1"/>
          <p:nvPr/>
        </p:nvSpPr>
        <p:spPr>
          <a:xfrm>
            <a:off x="5230267" y="5069555"/>
            <a:ext cx="1610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Professional reflection and learning to improve practice</a:t>
            </a:r>
          </a:p>
        </p:txBody>
      </p:sp>
      <p:sp>
        <p:nvSpPr>
          <p:cNvPr id="385" name="TextBox 384"/>
          <p:cNvSpPr txBox="1"/>
          <p:nvPr/>
        </p:nvSpPr>
        <p:spPr>
          <a:xfrm>
            <a:off x="3395508" y="3469602"/>
            <a:ext cx="1540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Teaching and learning resources including ICT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737512" y="2514354"/>
            <a:ext cx="5901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CAREER STAGE CONTINUUM</a:t>
            </a:r>
          </a:p>
        </p:txBody>
      </p:sp>
      <p:sp>
        <p:nvSpPr>
          <p:cNvPr id="144" name="Oval 143"/>
          <p:cNvSpPr/>
          <p:nvPr/>
        </p:nvSpPr>
        <p:spPr>
          <a:xfrm>
            <a:off x="3080627" y="3823536"/>
            <a:ext cx="176097" cy="16059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152" y="5867216"/>
            <a:ext cx="75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28767 -0.213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19948 -0.006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12847 0.0027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0.17622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47587 0.0009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38767 -0.0013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56" grpId="0"/>
      <p:bldP spid="85" grpId="0" animBg="1"/>
      <p:bldP spid="72" grpId="0" animBg="1"/>
      <p:bldP spid="87" grpId="0" animBg="1"/>
      <p:bldP spid="91" grpId="0" animBg="1"/>
      <p:bldP spid="80" grpId="0" animBg="1"/>
      <p:bldP spid="86" grpId="0" animBg="1"/>
      <p:bldP spid="353" grpId="0"/>
      <p:bldP spid="356" grpId="0"/>
      <p:bldP spid="358" grpId="0" animBg="1"/>
      <p:bldP spid="358" grpId="1" animBg="1"/>
      <p:bldP spid="361" grpId="0" animBg="1"/>
      <p:bldP spid="361" grpId="1" animBg="1"/>
      <p:bldP spid="364" grpId="0" animBg="1"/>
      <p:bldP spid="364" grpId="1" animBg="1"/>
      <p:bldP spid="352" grpId="0" animBg="1"/>
      <p:bldP spid="348" grpId="0" animBg="1"/>
      <p:bldP spid="369" grpId="0" animBg="1"/>
      <p:bldP spid="371" grpId="0" animBg="1"/>
      <p:bldP spid="373" grpId="0" animBg="1"/>
      <p:bldP spid="373" grpId="1" animBg="1"/>
      <p:bldP spid="377" grpId="0" animBg="1"/>
      <p:bldP spid="377" grpId="1" animBg="1"/>
      <p:bldP spid="367" grpId="0"/>
      <p:bldP spid="383" grpId="0"/>
      <p:bldP spid="385" grpId="0"/>
      <p:bldP spid="102" grpId="0"/>
      <p:bldP spid="102" grpId="1"/>
      <p:bldP spid="102" grpId="2"/>
      <p:bldP spid="14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6564"/>
            <a:ext cx="7886700" cy="7669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Why are Career Stages important?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2405051" y="1313833"/>
            <a:ext cx="6426294" cy="216164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description of standards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different career stages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provides “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framework for the </a:t>
            </a:r>
            <a:endParaRPr lang="en-US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teacher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development continuum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(OECD,2005)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3" y="1539991"/>
            <a:ext cx="1539231" cy="15843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453" y="3821360"/>
            <a:ext cx="6349330" cy="3228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Teacher evaluation should be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based on professional teaching standards 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should be sophisticated enough 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 assess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teaching quality across 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continuum of development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from novice to expert teacher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(Darling-Hammond in Strauss, 2012)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86" y="4245901"/>
            <a:ext cx="1815411" cy="1958781"/>
          </a:xfrm>
          <a:prstGeom prst="ellipse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0" y="3602653"/>
            <a:ext cx="9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0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1422400" y="1232313"/>
            <a:ext cx="690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452438" y="1532693"/>
            <a:ext cx="82375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A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Career stage 1 offers: 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en-AU" sz="24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realistic </a:t>
            </a:r>
            <a:r>
              <a:rPr lang="en-AU" sz="2400" b="0" dirty="0" smtClean="0">
                <a:latin typeface="Arial" pitchFamily="34" charset="0"/>
                <a:cs typeface="Arial" pitchFamily="34" charset="0"/>
              </a:rPr>
              <a:t>requirements of teachers in training.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en-AU" sz="2400" b="0" dirty="0" smtClean="0">
                <a:latin typeface="Arial" pitchFamily="34" charset="0"/>
                <a:cs typeface="Arial" pitchFamily="34" charset="0"/>
              </a:rPr>
              <a:t>TEIs what they need </a:t>
            </a:r>
            <a:r>
              <a:rPr lang="en-AU" sz="24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guide the design </a:t>
            </a:r>
            <a:r>
              <a:rPr lang="en-AU" sz="2400" b="0" dirty="0" smtClean="0">
                <a:latin typeface="Arial" pitchFamily="34" charset="0"/>
                <a:cs typeface="Arial" pitchFamily="34" charset="0"/>
              </a:rPr>
              <a:t>of teacher education programs and judge pre-service teacher quality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452438" y="746928"/>
            <a:ext cx="823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A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Implications of Career Stages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650" y="3791363"/>
            <a:ext cx="851376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Career stage 2:  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en-AU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for teachers of </a:t>
            </a:r>
            <a:r>
              <a:rPr lang="en-AU" sz="24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good quality </a:t>
            </a:r>
            <a:r>
              <a:rPr lang="en-AU" sz="2400" b="0" dirty="0">
                <a:latin typeface="Arial" pitchFamily="34" charset="0"/>
                <a:cs typeface="Arial" pitchFamily="34" charset="0"/>
              </a:rPr>
              <a:t>in school and is what teachers need to </a:t>
            </a:r>
            <a:r>
              <a:rPr lang="en-AU" sz="24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enjoy success </a:t>
            </a:r>
            <a:r>
              <a:rPr lang="en-AU" sz="2400" b="0" dirty="0">
                <a:latin typeface="Arial" pitchFamily="34" charset="0"/>
                <a:cs typeface="Arial" pitchFamily="34" charset="0"/>
              </a:rPr>
              <a:t>and a sense of genuine </a:t>
            </a:r>
            <a:r>
              <a:rPr lang="en-AU" sz="2400" b="0" dirty="0" smtClean="0">
                <a:latin typeface="Arial" pitchFamily="34" charset="0"/>
                <a:cs typeface="Arial" pitchFamily="34" charset="0"/>
              </a:rPr>
              <a:t>professionalism</a:t>
            </a:r>
            <a:endParaRPr lang="en-AU" sz="2400" b="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charset="2"/>
              <a:buChar char="§"/>
              <a:defRPr/>
            </a:pPr>
            <a:r>
              <a:rPr lang="en-AU" sz="2400" b="0" dirty="0">
                <a:latin typeface="Arial" pitchFamily="34" charset="0"/>
                <a:cs typeface="Arial" pitchFamily="34" charset="0"/>
              </a:rPr>
              <a:t>allows a focus for </a:t>
            </a:r>
            <a:r>
              <a:rPr lang="en-AU" sz="24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school-based induction for beginning teachers</a:t>
            </a:r>
            <a:r>
              <a:rPr lang="en-AU" sz="2400" b="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50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/>
          <p:cNvSpPr txBox="1">
            <a:spLocks noChangeArrowheads="1"/>
          </p:cNvSpPr>
          <p:nvPr/>
        </p:nvSpPr>
        <p:spPr bwMode="auto">
          <a:xfrm>
            <a:off x="1422400" y="1232313"/>
            <a:ext cx="690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27063" y="1492663"/>
            <a:ext cx="79962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AU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Career stage 3 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allows a focus on</a:t>
            </a:r>
            <a:r>
              <a:rPr lang="en-AU" sz="2800" b="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en-AU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high-quality </a:t>
            </a:r>
            <a:r>
              <a:rPr lang="en-AU" sz="2800" b="0" dirty="0" smtClean="0">
                <a:latin typeface="Arial" pitchFamily="34" charset="0"/>
                <a:cs typeface="Arial" pitchFamily="34" charset="0"/>
              </a:rPr>
              <a:t>teaching</a:t>
            </a:r>
          </a:p>
          <a:p>
            <a:pPr>
              <a:defRPr/>
            </a:pPr>
            <a:endParaRPr lang="en-AU" sz="1200" b="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charset="2"/>
              <a:buChar char="§"/>
              <a:defRPr/>
            </a:pPr>
            <a:r>
              <a:rPr lang="en-AU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mentoring</a:t>
            </a:r>
            <a:r>
              <a:rPr lang="en-AU" sz="2800" b="0" dirty="0" smtClean="0">
                <a:latin typeface="Arial" pitchFamily="34" charset="0"/>
                <a:cs typeface="Arial" pitchFamily="34" charset="0"/>
              </a:rPr>
              <a:t> which is a </a:t>
            </a:r>
            <a:r>
              <a:rPr lang="en-AU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defining characteristic</a:t>
            </a:r>
            <a:r>
              <a:rPr lang="en-AU" sz="2800" b="0" dirty="0" smtClean="0">
                <a:latin typeface="Arial" pitchFamily="34" charset="0"/>
                <a:cs typeface="Arial" pitchFamily="34" charset="0"/>
              </a:rPr>
              <a:t> of a profession where established practitioners exercise responsibility for the development of their peers</a:t>
            </a:r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1616075" y="608426"/>
            <a:ext cx="5954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AU" sz="32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Implications of Career Stages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475" y="4402551"/>
            <a:ext cx="8137525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Career stage 4</a:t>
            </a:r>
            <a:r>
              <a:rPr lang="en-A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en-AU" sz="28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shows exemplary teaching</a:t>
            </a:r>
          </a:p>
          <a:p>
            <a:pPr>
              <a:defRPr/>
            </a:pPr>
            <a:endParaRPr lang="en-AU" sz="12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charset="2"/>
              <a:buChar char="§"/>
              <a:defRPr/>
            </a:pPr>
            <a:r>
              <a:rPr lang="en-AU" sz="2800" b="0" dirty="0">
                <a:latin typeface="Arial" pitchFamily="34" charset="0"/>
                <a:cs typeface="Arial" pitchFamily="34" charset="0"/>
              </a:rPr>
              <a:t>is recognised as a </a:t>
            </a:r>
            <a:r>
              <a:rPr lang="en-AU" sz="28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leader and mentor </a:t>
            </a:r>
            <a:r>
              <a:rPr lang="en-AU" sz="2800" b="0" dirty="0">
                <a:latin typeface="Arial" pitchFamily="34" charset="0"/>
                <a:cs typeface="Arial" pitchFamily="34" charset="0"/>
              </a:rPr>
              <a:t>in teaching and curriculum. </a:t>
            </a:r>
          </a:p>
        </p:txBody>
      </p:sp>
    </p:spTree>
    <p:extLst>
      <p:ext uri="{BB962C8B-B14F-4D97-AF65-F5344CB8AC3E}">
        <p14:creationId xmlns:p14="http://schemas.microsoft.com/office/powerpoint/2010/main" val="610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1422400" y="1202496"/>
            <a:ext cx="690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1235073" y="736238"/>
            <a:ext cx="698039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A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Implications of Career </a:t>
            </a:r>
            <a:r>
              <a:rPr lang="en-A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Stages from</a:t>
            </a:r>
          </a:p>
          <a:p>
            <a:r>
              <a:rPr lang="en-A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Manila Bulletin 21/10/17</a:t>
            </a:r>
          </a:p>
          <a:p>
            <a:endParaRPr lang="en-AU" sz="3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AU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92" y="1828844"/>
            <a:ext cx="56349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ea typeface="Helvetica" charset="0"/>
                <a:cs typeface="Arial" pitchFamily="34" charset="0"/>
              </a:rPr>
              <a:t>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Helvetica" charset="0"/>
                <a:cs typeface="Arial" pitchFamily="34" charset="0"/>
              </a:rPr>
              <a:t>his policy (PPST) </a:t>
            </a:r>
            <a:r>
              <a:rPr lang="en-US" sz="2800" dirty="0">
                <a:latin typeface="Arial" pitchFamily="34" charset="0"/>
                <a:ea typeface="Helvetica" charset="0"/>
                <a:cs typeface="Arial" pitchFamily="34" charset="0"/>
              </a:rPr>
              <a:t>is also based on the international standards for teachers and will be used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Helvetica" charset="0"/>
                <a:cs typeface="Arial" pitchFamily="34" charset="0"/>
              </a:rPr>
              <a:t>to tell the TEIs – through the Commission on Higher Education (CHED) – if they can look into the pre-service curriculum </a:t>
            </a:r>
            <a:r>
              <a:rPr lang="en-US" sz="2800" dirty="0">
                <a:latin typeface="Arial" pitchFamily="34" charset="0"/>
                <a:ea typeface="Helvetica" charset="0"/>
                <a:cs typeface="Arial" pitchFamily="34" charset="0"/>
              </a:rPr>
              <a:t>to ensure that what is being taught to future teachers would be aligned with what the system needs.</a:t>
            </a:r>
            <a:r>
              <a:rPr lang="en-US" sz="2400" dirty="0">
                <a:latin typeface="Arial" pitchFamily="34" charset="0"/>
                <a:ea typeface="Helvetica" charset="0"/>
                <a:cs typeface="Arial" pitchFamily="34" charset="0"/>
              </a:rPr>
              <a:t>”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1428933"/>
            <a:ext cx="2982912" cy="379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1341" y="5318919"/>
            <a:ext cx="279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ea typeface="Helvetica" charset="0"/>
                <a:cs typeface="Arial" pitchFamily="34" charset="0"/>
              </a:rPr>
              <a:t>Undersecretary for Planning and Field Operations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Helvetica" charset="0"/>
                <a:cs typeface="Arial" pitchFamily="34" charset="0"/>
              </a:rPr>
              <a:t>Jesus Mateo</a:t>
            </a:r>
            <a:endParaRPr lang="en-US" dirty="0">
              <a:latin typeface="Arial" pitchFamily="34" charset="0"/>
              <a:ea typeface="Helvetica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ea typeface="Helvetica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>
            <a:spLocks noChangeArrowheads="1"/>
          </p:cNvSpPr>
          <p:nvPr/>
        </p:nvSpPr>
        <p:spPr bwMode="auto">
          <a:xfrm>
            <a:off x="1422400" y="1172676"/>
            <a:ext cx="690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Text Box 6"/>
          <p:cNvSpPr txBox="1">
            <a:spLocks noChangeArrowheads="1"/>
          </p:cNvSpPr>
          <p:nvPr/>
        </p:nvSpPr>
        <p:spPr bwMode="auto">
          <a:xfrm>
            <a:off x="368300" y="1934802"/>
            <a:ext cx="838993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457200" indent="-457200">
              <a:buFont typeface="Wingdings" charset="2"/>
              <a:buChar char="§"/>
              <a:defRPr/>
            </a:pPr>
            <a:r>
              <a:rPr lang="en-AU" sz="2800" b="0" dirty="0" smtClean="0">
                <a:latin typeface="Arial" pitchFamily="34" charset="0"/>
                <a:cs typeface="Arial" pitchFamily="34" charset="0"/>
              </a:rPr>
              <a:t>guide </a:t>
            </a:r>
            <a:r>
              <a:rPr lang="en-AU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professional development </a:t>
            </a:r>
            <a:r>
              <a:rPr lang="en-AU" sz="2800" b="0" dirty="0" smtClean="0">
                <a:latin typeface="Arial" pitchFamily="34" charset="0"/>
                <a:cs typeface="Arial" pitchFamily="34" charset="0"/>
              </a:rPr>
              <a:t>that provides </a:t>
            </a:r>
            <a:r>
              <a:rPr lang="en-AU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achievable</a:t>
            </a:r>
            <a:r>
              <a:rPr lang="en-AU" sz="2800" b="0" dirty="0" smtClean="0">
                <a:latin typeface="Arial" pitchFamily="34" charset="0"/>
                <a:cs typeface="Arial" pitchFamily="34" charset="0"/>
              </a:rPr>
              <a:t> quality targets, focused advice and feedback on performance </a:t>
            </a:r>
          </a:p>
          <a:p>
            <a:pPr>
              <a:defRPr/>
            </a:pPr>
            <a:endParaRPr lang="en-AU" sz="1200" b="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charset="2"/>
              <a:buChar char="§"/>
              <a:defRPr/>
            </a:pPr>
            <a:r>
              <a:rPr lang="en-AU" sz="2800" b="0" dirty="0">
                <a:latin typeface="Arial" pitchFamily="34" charset="0"/>
                <a:cs typeface="Arial" pitchFamily="34" charset="0"/>
              </a:rPr>
              <a:t>a</a:t>
            </a:r>
            <a:r>
              <a:rPr lang="en-AU" sz="2800" b="0" dirty="0" smtClean="0">
                <a:latin typeface="Arial" pitchFamily="34" charset="0"/>
                <a:cs typeface="Arial" pitchFamily="34" charset="0"/>
              </a:rPr>
              <a:t>chieve </a:t>
            </a:r>
            <a:r>
              <a:rPr lang="en-AU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realistic outcomes </a:t>
            </a:r>
            <a:r>
              <a:rPr lang="en-AU" sz="2800" b="0" dirty="0" smtClean="0">
                <a:latin typeface="Arial" pitchFamily="34" charset="0"/>
                <a:cs typeface="Arial" pitchFamily="34" charset="0"/>
              </a:rPr>
              <a:t>of development of </a:t>
            </a:r>
            <a:r>
              <a:rPr lang="en-AU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practical</a:t>
            </a:r>
            <a:r>
              <a:rPr lang="en-AU" sz="2800" b="0" dirty="0" smtClean="0">
                <a:latin typeface="Arial" pitchFamily="34" charset="0"/>
                <a:cs typeface="Arial" pitchFamily="34" charset="0"/>
              </a:rPr>
              <a:t> quality in teaching</a:t>
            </a:r>
          </a:p>
        </p:txBody>
      </p:sp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-41033" y="666789"/>
            <a:ext cx="9232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A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Developmental 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Career stages  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can help teachers</a:t>
            </a:r>
          </a:p>
        </p:txBody>
      </p:sp>
      <p:sp>
        <p:nvSpPr>
          <p:cNvPr id="53252" name="TextBox 1"/>
          <p:cNvSpPr txBox="1">
            <a:spLocks noChangeArrowheads="1"/>
          </p:cNvSpPr>
          <p:nvPr/>
        </p:nvSpPr>
        <p:spPr bwMode="auto">
          <a:xfrm>
            <a:off x="469899" y="4658250"/>
            <a:ext cx="828202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FOCUS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for the NEXT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FEW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YEARS WILL be on improved PROFESSIONAL LEARNING</a:t>
            </a:r>
          </a:p>
          <a:p>
            <a:endParaRPr lang="en-US" sz="24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5325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Teacher Assessment based on the Philippine Professional Standards </a:t>
            </a:r>
            <a:br>
              <a:rPr lang="en-PH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PH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Teachers</a:t>
            </a:r>
            <a:endParaRPr lang="en-PH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64" y="2153544"/>
            <a:ext cx="2509752" cy="3494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5650226" y="1763307"/>
            <a:ext cx="3177992" cy="1864047"/>
            <a:chOff x="5685234" y="1861164"/>
            <a:chExt cx="3177992" cy="142028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0924" y="1861164"/>
              <a:ext cx="2082302" cy="1140808"/>
            </a:xfrm>
            <a:prstGeom prst="rect">
              <a:avLst/>
            </a:prstGeom>
            <a:ln w="38100">
              <a:solidFill>
                <a:schemeClr val="accent6"/>
              </a:solidFill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5234" y="2129605"/>
              <a:ext cx="2075555" cy="11518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5533785" y="1141458"/>
            <a:ext cx="374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RPMS Tools for Teachers</a:t>
            </a:r>
            <a:endParaRPr lang="en-PH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30021" y="3849093"/>
            <a:ext cx="3492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Self-Assessment Tools</a:t>
            </a:r>
            <a:endParaRPr lang="en-PH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795" y="1255475"/>
            <a:ext cx="2344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Classroom Observation</a:t>
            </a:r>
          </a:p>
          <a:p>
            <a:pPr algn="ctr"/>
            <a:r>
              <a:rPr lang="en-PH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Tools</a:t>
            </a:r>
            <a:endParaRPr lang="en-PH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3347" y="682940"/>
            <a:ext cx="5077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PPST-based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Tools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26" y="4367024"/>
            <a:ext cx="1757917" cy="227495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85" y="4367024"/>
            <a:ext cx="1757917" cy="227495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0" y="2334358"/>
            <a:ext cx="2142049" cy="15147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1" y="3649705"/>
            <a:ext cx="2142049" cy="15147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96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nut 26"/>
          <p:cNvSpPr/>
          <p:nvPr/>
        </p:nvSpPr>
        <p:spPr>
          <a:xfrm>
            <a:off x="1520752" y="1713543"/>
            <a:ext cx="5905500" cy="3899769"/>
          </a:xfrm>
          <a:prstGeom prst="donut">
            <a:avLst>
              <a:gd name="adj" fmla="val 479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942"/>
            <a:ext cx="9144000" cy="113590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Three things that matter most in top school systems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McKinsey, 2007)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02027" y="1873444"/>
            <a:ext cx="2581589" cy="2487134"/>
            <a:chOff x="6184106" y="1765943"/>
            <a:chExt cx="2185194" cy="2487134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6184106" y="1765943"/>
              <a:ext cx="2185194" cy="24871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28878" y="2207613"/>
              <a:ext cx="187959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Developing </a:t>
              </a:r>
            </a:p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them into </a:t>
              </a:r>
            </a:p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effective </a:t>
              </a:r>
            </a:p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instructors</a:t>
              </a:r>
            </a:p>
            <a:p>
              <a:pPr algn="ctr"/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1315" y="4119158"/>
            <a:ext cx="3427326" cy="2573741"/>
            <a:chOff x="5986614" y="1873834"/>
            <a:chExt cx="2600262" cy="2573741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6156185" y="1873834"/>
              <a:ext cx="2185194" cy="257374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86614" y="2124848"/>
              <a:ext cx="260026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Ensuring that </a:t>
              </a:r>
            </a:p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the system is able </a:t>
              </a:r>
            </a:p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to deliver the best possible instruction </a:t>
              </a:r>
            </a:p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for every child</a:t>
              </a:r>
            </a:p>
            <a:p>
              <a:pPr algn="ctr"/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1912" y="1743888"/>
            <a:ext cx="2669325" cy="2694885"/>
            <a:chOff x="6156185" y="1873834"/>
            <a:chExt cx="2369276" cy="2433092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6156185" y="1873834"/>
              <a:ext cx="2369276" cy="2362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35010" y="2389569"/>
              <a:ext cx="2051050" cy="1917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Getting the right people to become teachers</a:t>
              </a:r>
            </a:p>
            <a:p>
              <a:endParaRPr lang="en-US" b="1" dirty="0">
                <a:latin typeface="Arial" pitchFamily="34" charset="0"/>
                <a:cs typeface="Arial" pitchFamily="34" charset="0"/>
              </a:endParaRPr>
            </a:p>
            <a:p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5" y="1831500"/>
            <a:ext cx="2093545" cy="20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r="15198"/>
          <a:stretch/>
        </p:blipFill>
        <p:spPr>
          <a:xfrm>
            <a:off x="675249" y="1632316"/>
            <a:ext cx="4375053" cy="3905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505" y="1632316"/>
            <a:ext cx="3481438" cy="390525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PH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PH" sz="2400" dirty="0" smtClean="0">
                <a:latin typeface="Arial" pitchFamily="34" charset="0"/>
                <a:cs typeface="Arial" pitchFamily="34" charset="0"/>
              </a:rPr>
              <a:t>Secretary Briones signed </a:t>
            </a:r>
            <a:r>
              <a:rPr lang="en-PH" sz="2400" dirty="0">
                <a:latin typeface="Arial" pitchFamily="34" charset="0"/>
                <a:cs typeface="Arial" pitchFamily="34" charset="0"/>
              </a:rPr>
              <a:t>into policy </a:t>
            </a:r>
            <a:r>
              <a:rPr lang="en-PH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PH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DepEd Order No. 42, S. </a:t>
            </a:r>
            <a:r>
              <a:rPr lang="en-PH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en-PH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PH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PH" sz="2400" i="1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PH" sz="2400" i="1" dirty="0">
                <a:latin typeface="Arial" pitchFamily="34" charset="0"/>
                <a:cs typeface="Arial" pitchFamily="34" charset="0"/>
              </a:rPr>
              <a:t>National Adoption and Implementation of the Philippine Professional Standards for Teachers</a:t>
            </a:r>
            <a:r>
              <a:rPr lang="en-PH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5537566"/>
            <a:ext cx="446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900" dirty="0">
                <a:latin typeface="Arial" pitchFamily="34" charset="0"/>
                <a:cs typeface="Arial" pitchFamily="34" charset="0"/>
              </a:rPr>
              <a:t>http://media.philstar.com/images/the-philippine-star/headlines/20160707/leonor-briones.jpg</a:t>
            </a:r>
          </a:p>
        </p:txBody>
      </p:sp>
    </p:spTree>
    <p:extLst>
      <p:ext uri="{BB962C8B-B14F-4D97-AF65-F5344CB8AC3E}">
        <p14:creationId xmlns:p14="http://schemas.microsoft.com/office/powerpoint/2010/main" val="24427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13" y="718232"/>
            <a:ext cx="7886700" cy="83832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Questions?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769" y="4800600"/>
            <a:ext cx="7886700" cy="1053341"/>
          </a:xfrm>
        </p:spPr>
        <p:txBody>
          <a:bodyPr/>
          <a:lstStyle/>
          <a:p>
            <a:pPr algn="ctr"/>
            <a:r>
              <a:rPr lang="en-US" sz="2400" dirty="0" smtClean="0">
                <a:latin typeface="Arial" pitchFamily="34" charset="0"/>
                <a:ea typeface="Helvetica" charset="0"/>
                <a:cs typeface="Arial" pitchFamily="34" charset="0"/>
              </a:rPr>
              <a:t>Developed through the Philippine National</a:t>
            </a:r>
            <a:br>
              <a:rPr lang="en-US" sz="2400" dirty="0" smtClean="0">
                <a:latin typeface="Arial" pitchFamily="34" charset="0"/>
                <a:ea typeface="Helvetica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ea typeface="Helvetica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ea typeface="Helvetica" charset="0"/>
                <a:cs typeface="Arial" pitchFamily="34" charset="0"/>
              </a:rPr>
              <a:t>Research Center for Teacher Quality (RCTQ) </a:t>
            </a:r>
            <a:endParaRPr lang="en-US" sz="2800" b="1" dirty="0">
              <a:latin typeface="Arial" pitchFamily="34" charset="0"/>
              <a:ea typeface="Helvetica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30"/>
          <a:stretch/>
        </p:blipFill>
        <p:spPr>
          <a:xfrm>
            <a:off x="1461052" y="994466"/>
            <a:ext cx="6251713" cy="3657048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7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6212"/>
            <a:ext cx="7886700" cy="123488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itchFamily="34" charset="0"/>
                <a:ea typeface="Helvetica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ea typeface="Helvetica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ea typeface="Helvetica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ea typeface="Helvetica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ea typeface="Helvetica" charset="0"/>
                <a:cs typeface="Arial" pitchFamily="34" charset="0"/>
              </a:rPr>
              <a:t> Presentation slides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713382"/>
            <a:ext cx="7886700" cy="3284612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Arial" pitchFamily="34" charset="0"/>
                <a:ea typeface="Helvetica" charset="0"/>
                <a:cs typeface="Arial" pitchFamily="34" charset="0"/>
              </a:rPr>
              <a:t>Dr. Gina O. </a:t>
            </a:r>
            <a:r>
              <a:rPr lang="en-US" sz="2400" b="1" dirty="0" err="1" smtClean="0">
                <a:latin typeface="Arial" pitchFamily="34" charset="0"/>
                <a:ea typeface="Helvetica" charset="0"/>
                <a:cs typeface="Arial" pitchFamily="34" charset="0"/>
              </a:rPr>
              <a:t>Gonong</a:t>
            </a:r>
            <a:endParaRPr lang="en-US" sz="2400" b="1" dirty="0" smtClean="0">
              <a:latin typeface="Arial" pitchFamily="34" charset="0"/>
              <a:ea typeface="Helvetica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pitchFamily="34" charset="0"/>
                <a:ea typeface="Helvetica" charset="0"/>
                <a:cs typeface="Arial" pitchFamily="34" charset="0"/>
              </a:rPr>
              <a:t>Director, RCTQ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itchFamily="34" charset="0"/>
              <a:ea typeface="Helvetica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Arial" pitchFamily="34" charset="0"/>
                <a:ea typeface="Helvetica" charset="0"/>
                <a:cs typeface="Arial" pitchFamily="34" charset="0"/>
              </a:rPr>
              <a:t>Dr. John </a:t>
            </a:r>
            <a:r>
              <a:rPr lang="en-US" sz="2400" b="1" dirty="0" err="1" smtClean="0">
                <a:latin typeface="Arial" pitchFamily="34" charset="0"/>
                <a:ea typeface="Helvetica" charset="0"/>
                <a:cs typeface="Arial" pitchFamily="34" charset="0"/>
              </a:rPr>
              <a:t>Pegg</a:t>
            </a:r>
            <a:endParaRPr lang="en-US" sz="2400" b="1" dirty="0" smtClean="0">
              <a:latin typeface="Arial" pitchFamily="34" charset="0"/>
              <a:ea typeface="Helvetica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pitchFamily="34" charset="0"/>
                <a:ea typeface="Helvetica" charset="0"/>
                <a:cs typeface="Arial" pitchFamily="34" charset="0"/>
              </a:rPr>
              <a:t>Director, UNE-</a:t>
            </a:r>
            <a:r>
              <a:rPr lang="en-US" sz="2400" dirty="0" err="1" smtClean="0">
                <a:latin typeface="Arial" pitchFamily="34" charset="0"/>
                <a:ea typeface="Helvetica" charset="0"/>
                <a:cs typeface="Arial" pitchFamily="34" charset="0"/>
              </a:rPr>
              <a:t>SiMERR</a:t>
            </a:r>
            <a:r>
              <a:rPr lang="en-US" sz="2400" dirty="0" smtClean="0">
                <a:latin typeface="Arial" pitchFamily="34" charset="0"/>
                <a:ea typeface="Helvetica" charset="0"/>
                <a:cs typeface="Arial" pitchFamily="34" charset="0"/>
              </a:rPr>
              <a:t>, Australia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itchFamily="34" charset="0"/>
              <a:ea typeface="Helvetica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Arial" pitchFamily="34" charset="0"/>
                <a:ea typeface="Helvetica" charset="0"/>
                <a:cs typeface="Arial" pitchFamily="34" charset="0"/>
              </a:rPr>
              <a:t>Michael Wilson I. Rosero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pitchFamily="34" charset="0"/>
                <a:ea typeface="Helvetica" charset="0"/>
                <a:cs typeface="Arial" pitchFamily="34" charset="0"/>
              </a:rPr>
              <a:t>Senior Research Officer, RCTQ</a:t>
            </a:r>
            <a:endParaRPr lang="en-US" sz="2400" dirty="0">
              <a:latin typeface="Arial" pitchFamily="34" charset="0"/>
              <a:ea typeface="Helvetica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11" y="1421296"/>
            <a:ext cx="8350250" cy="4698359"/>
          </a:xfrm>
          <a:noFill/>
        </p:spPr>
        <p:txBody>
          <a:bodyPr/>
          <a:lstStyle/>
          <a:p>
            <a:pPr marL="0" indent="0">
              <a:buNone/>
            </a:pPr>
            <a:r>
              <a:rPr lang="fil-PH" sz="2400" dirty="0">
                <a:latin typeface="Arial" pitchFamily="34" charset="0"/>
                <a:cs typeface="Arial" pitchFamily="34" charset="0"/>
              </a:rPr>
              <a:t>The PPST: </a:t>
            </a:r>
          </a:p>
          <a:p>
            <a:pPr marL="571500" indent="-571500">
              <a:buAutoNum type="romanLcParenBoth"/>
            </a:pPr>
            <a:r>
              <a:rPr lang="fil-PH" sz="2400" dirty="0">
                <a:latin typeface="Arial" pitchFamily="34" charset="0"/>
                <a:cs typeface="Arial" pitchFamily="34" charset="0"/>
              </a:rPr>
              <a:t>sets </a:t>
            </a:r>
            <a:r>
              <a:rPr lang="fil-PH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clear expectations of teachers </a:t>
            </a:r>
            <a:r>
              <a:rPr lang="fil-PH" sz="2400" dirty="0">
                <a:latin typeface="Arial" pitchFamily="34" charset="0"/>
                <a:cs typeface="Arial" pitchFamily="34" charset="0"/>
              </a:rPr>
              <a:t>along well-defined career stages of professional development from beginning to distinguished practice;</a:t>
            </a:r>
          </a:p>
          <a:p>
            <a:pPr marL="571500" indent="-571500">
              <a:buAutoNum type="romanLcParenBoth"/>
            </a:pPr>
            <a:r>
              <a:rPr lang="fil-PH" sz="2400" dirty="0">
                <a:latin typeface="Arial" pitchFamily="34" charset="0"/>
                <a:cs typeface="Arial" pitchFamily="34" charset="0"/>
              </a:rPr>
              <a:t>engages teachers </a:t>
            </a:r>
            <a:r>
              <a:rPr lang="fil-PH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embrace ongoing professional learning </a:t>
            </a:r>
            <a:r>
              <a:rPr lang="fil-PH" sz="2400" dirty="0">
                <a:latin typeface="Arial" pitchFamily="34" charset="0"/>
                <a:cs typeface="Arial" pitchFamily="34" charset="0"/>
              </a:rPr>
              <a:t>for their professional development to enhance their own teaching; </a:t>
            </a:r>
          </a:p>
          <a:p>
            <a:pPr marL="571500" indent="-571500">
              <a:buAutoNum type="romanLcParenBoth"/>
            </a:pPr>
            <a:r>
              <a:rPr lang="fil-PH" sz="2400" dirty="0">
                <a:latin typeface="Arial" pitchFamily="34" charset="0"/>
                <a:cs typeface="Arial" pitchFamily="34" charset="0"/>
              </a:rPr>
              <a:t>provides </a:t>
            </a:r>
            <a:r>
              <a:rPr lang="fil-PH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framework </a:t>
            </a:r>
            <a:r>
              <a:rPr lang="fil-PH" sz="2400" dirty="0">
                <a:latin typeface="Arial" pitchFamily="34" charset="0"/>
                <a:cs typeface="Arial" pitchFamily="34" charset="0"/>
              </a:rPr>
              <a:t>of uniform measures to </a:t>
            </a:r>
            <a:r>
              <a:rPr lang="fil-PH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assess teacher performance</a:t>
            </a:r>
            <a:r>
              <a:rPr lang="fil-PH" sz="2400" dirty="0">
                <a:latin typeface="Arial" pitchFamily="34" charset="0"/>
                <a:cs typeface="Arial" pitchFamily="34" charset="0"/>
              </a:rPr>
              <a:t>; and </a:t>
            </a:r>
          </a:p>
          <a:p>
            <a:pPr marL="571500" indent="-571500">
              <a:buAutoNum type="romanLcParenBoth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provides a basis for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building public confidence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and support for the work of teachers.</a:t>
            </a: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07268" y="750436"/>
            <a:ext cx="8099875" cy="6627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 42, S. 2017</a:t>
            </a:r>
          </a:p>
        </p:txBody>
      </p:sp>
    </p:spTree>
    <p:extLst>
      <p:ext uri="{BB962C8B-B14F-4D97-AF65-F5344CB8AC3E}">
        <p14:creationId xmlns:p14="http://schemas.microsoft.com/office/powerpoint/2010/main" val="39970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883" y="1709529"/>
            <a:ext cx="7886700" cy="4051721"/>
          </a:xfrm>
        </p:spPr>
        <p:txBody>
          <a:bodyPr/>
          <a:lstStyle/>
          <a:p>
            <a:endParaRPr lang="fil-PH" sz="2400" dirty="0">
              <a:latin typeface="Arial" pitchFamily="34" charset="0"/>
              <a:cs typeface="Arial" pitchFamily="34" charset="0"/>
            </a:endParaRPr>
          </a:p>
          <a:p>
            <a:r>
              <a:rPr lang="fil-PH" sz="2400" dirty="0">
                <a:latin typeface="Arial" pitchFamily="34" charset="0"/>
                <a:cs typeface="Arial" pitchFamily="34" charset="0"/>
              </a:rPr>
              <a:t>The PPST </a:t>
            </a:r>
            <a:r>
              <a:rPr lang="fil-PH" sz="2400" b="1" dirty="0">
                <a:latin typeface="Arial" pitchFamily="34" charset="0"/>
                <a:cs typeface="Arial" pitchFamily="34" charset="0"/>
              </a:rPr>
              <a:t>shall</a:t>
            </a:r>
            <a:r>
              <a:rPr lang="fil-PH" sz="2400" dirty="0">
                <a:latin typeface="Arial" pitchFamily="34" charset="0"/>
                <a:cs typeface="Arial" pitchFamily="34" charset="0"/>
              </a:rPr>
              <a:t> be used as a </a:t>
            </a:r>
            <a:r>
              <a:rPr lang="fil-PH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basis for all learning and development programs </a:t>
            </a:r>
            <a:r>
              <a:rPr lang="fil-PH" sz="2400" dirty="0">
                <a:latin typeface="Arial" pitchFamily="34" charset="0"/>
                <a:cs typeface="Arial" pitchFamily="34" charset="0"/>
              </a:rPr>
              <a:t>for teachers to ensure that they are properly equipped to effectively implement the K to 12 Program</a:t>
            </a:r>
            <a:r>
              <a:rPr lang="fil-PH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fil-PH" sz="2400" dirty="0">
              <a:latin typeface="Arial" pitchFamily="34" charset="0"/>
              <a:cs typeface="Arial" pitchFamily="34" charset="0"/>
            </a:endParaRPr>
          </a:p>
          <a:p>
            <a:r>
              <a:rPr lang="fil-PH" sz="2400" dirty="0">
                <a:latin typeface="Arial" pitchFamily="34" charset="0"/>
                <a:cs typeface="Arial" pitchFamily="34" charset="0"/>
              </a:rPr>
              <a:t>It can also be used for the </a:t>
            </a:r>
            <a:r>
              <a:rPr lang="fil-PH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selection and promotion </a:t>
            </a:r>
            <a:r>
              <a:rPr lang="fil-PH" sz="2400" dirty="0">
                <a:latin typeface="Arial" pitchFamily="34" charset="0"/>
                <a:cs typeface="Arial" pitchFamily="34" charset="0"/>
              </a:rPr>
              <a:t>of teachers</a:t>
            </a:r>
            <a:r>
              <a:rPr lang="fil-PH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fil-PH" sz="2400" dirty="0">
              <a:latin typeface="Arial" pitchFamily="34" charset="0"/>
              <a:cs typeface="Arial" pitchFamily="34" charset="0"/>
            </a:endParaRPr>
          </a:p>
          <a:p>
            <a:r>
              <a:rPr lang="fil-PH" sz="2400" dirty="0">
                <a:latin typeface="Arial" pitchFamily="34" charset="0"/>
                <a:cs typeface="Arial" pitchFamily="34" charset="0"/>
              </a:rPr>
              <a:t>All </a:t>
            </a:r>
            <a:r>
              <a:rPr lang="fil-PH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performance appraisals</a:t>
            </a:r>
            <a:r>
              <a:rPr lang="fil-PH" sz="2400" dirty="0">
                <a:latin typeface="Arial" pitchFamily="34" charset="0"/>
                <a:cs typeface="Arial" pitchFamily="34" charset="0"/>
              </a:rPr>
              <a:t> for teachers </a:t>
            </a:r>
            <a:r>
              <a:rPr lang="fil-PH" sz="2400" b="1" dirty="0">
                <a:latin typeface="Arial" pitchFamily="34" charset="0"/>
                <a:cs typeface="Arial" pitchFamily="34" charset="0"/>
              </a:rPr>
              <a:t>shall </a:t>
            </a:r>
            <a:r>
              <a:rPr lang="fil-PH" sz="2400" dirty="0">
                <a:latin typeface="Arial" pitchFamily="34" charset="0"/>
                <a:cs typeface="Arial" pitchFamily="34" charset="0"/>
              </a:rPr>
              <a:t>be based on this set of Standards.</a:t>
            </a: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83" y="1172817"/>
            <a:ext cx="7886700" cy="352970"/>
          </a:xfrm>
        </p:spPr>
        <p:txBody>
          <a:bodyPr/>
          <a:lstStyle/>
          <a:p>
            <a:r>
              <a:rPr lang="fil-PH" sz="3200" b="1" dirty="0">
                <a:latin typeface="Arial" pitchFamily="34" charset="0"/>
                <a:cs typeface="Arial" pitchFamily="34" charset="0"/>
              </a:rPr>
              <a:t>From D.O. 42, s. 2017:</a:t>
            </a:r>
            <a:br>
              <a:rPr lang="fil-PH" sz="3200" b="1" dirty="0">
                <a:latin typeface="Arial" pitchFamily="34" charset="0"/>
                <a:cs typeface="Arial" pitchFamily="34" charset="0"/>
              </a:rPr>
            </a:b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190" y="1649893"/>
            <a:ext cx="4075554" cy="4521654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Is a</a:t>
            </a:r>
            <a:r>
              <a:rPr lang="en-US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public statement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of professional accountability</a:t>
            </a:r>
          </a:p>
          <a:p>
            <a:r>
              <a:rPr lang="en-PH" sz="2600" dirty="0">
                <a:latin typeface="Arial" pitchFamily="34" charset="0"/>
                <a:cs typeface="Arial" pitchFamily="34" charset="0"/>
              </a:rPr>
              <a:t>It has </a:t>
            </a:r>
            <a:r>
              <a:rPr lang="en-PH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four career stages</a:t>
            </a:r>
            <a:r>
              <a:rPr lang="en-PH" sz="2600" dirty="0">
                <a:latin typeface="Arial" pitchFamily="34" charset="0"/>
                <a:cs typeface="Arial" pitchFamily="34" charset="0"/>
              </a:rPr>
              <a:t>: Beginning, Proficient, Highly Proficient, and Distinguished. </a:t>
            </a:r>
          </a:p>
          <a:p>
            <a:r>
              <a:rPr lang="en-PH" sz="2600" dirty="0" smtClean="0">
                <a:latin typeface="Arial" pitchFamily="34" charset="0"/>
                <a:cs typeface="Arial" pitchFamily="34" charset="0"/>
              </a:rPr>
              <a:t>It has </a:t>
            </a:r>
            <a:r>
              <a:rPr lang="en-PH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seven </a:t>
            </a:r>
            <a:r>
              <a:rPr lang="en-PH" sz="2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Domains,  </a:t>
            </a:r>
            <a:r>
              <a:rPr lang="en-PH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37 Strands, and 37 indicators </a:t>
            </a:r>
            <a:r>
              <a:rPr lang="en-PH" sz="2600" dirty="0">
                <a:latin typeface="Arial" pitchFamily="34" charset="0"/>
                <a:cs typeface="Arial" pitchFamily="34" charset="0"/>
              </a:rPr>
              <a:t>for each career stage.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971" y="791763"/>
            <a:ext cx="8656618" cy="942973"/>
          </a:xfrm>
        </p:spPr>
        <p:txBody>
          <a:bodyPr>
            <a:noAutofit/>
          </a:bodyPr>
          <a:lstStyle/>
          <a:p>
            <a:pPr lvl="0"/>
            <a:r>
              <a:rPr lang="en-PH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What is the Philippine Professional </a:t>
            </a:r>
            <a:r>
              <a:rPr lang="en-PH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Standards </a:t>
            </a:r>
            <a:r>
              <a:rPr lang="en-PH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Teachers (PPST)?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30"/>
          <a:stretch/>
        </p:blipFill>
        <p:spPr>
          <a:xfrm>
            <a:off x="143084" y="1733228"/>
            <a:ext cx="4721791" cy="4311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9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601387"/>
          </a:xfrm>
        </p:spPr>
        <p:txBody>
          <a:bodyPr/>
          <a:lstStyle/>
          <a:p>
            <a:r>
              <a:rPr lang="en-PH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Rationale in the Development </a:t>
            </a:r>
            <a:r>
              <a:rPr lang="en-PH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the Philippine Professional Standards for </a:t>
            </a:r>
            <a:r>
              <a:rPr lang="en-PH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Teachers</a:t>
            </a:r>
            <a:endParaRPr lang="en-PH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3348</TotalTime>
  <Words>2636</Words>
  <Application>Microsoft Office PowerPoint</Application>
  <PresentationFormat>On-screen Show (4:3)</PresentationFormat>
  <Paragraphs>503</Paragraphs>
  <Slides>52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ＭＳ Ｐゴシック</vt:lpstr>
      <vt:lpstr>Arial</vt:lpstr>
      <vt:lpstr>Calibri</vt:lpstr>
      <vt:lpstr>Gotham</vt:lpstr>
      <vt:lpstr>Helvetica</vt:lpstr>
      <vt:lpstr>Times</vt:lpstr>
      <vt:lpstr>Wingdings</vt:lpstr>
      <vt:lpstr>Office Theme</vt:lpstr>
      <vt:lpstr>  The  Philippine Professional Standards  for Teachers   </vt:lpstr>
      <vt:lpstr>We sometimes forget how much things change over time</vt:lpstr>
      <vt:lpstr>General Information on  Department Order No. 42, s. 2017</vt:lpstr>
      <vt:lpstr>PowerPoint Presentation</vt:lpstr>
      <vt:lpstr>PowerPoint Presentation</vt:lpstr>
      <vt:lpstr>PowerPoint Presentation</vt:lpstr>
      <vt:lpstr>From D.O. 42, s. 2017: </vt:lpstr>
      <vt:lpstr>What is the Philippine Professional Standards for Teachers (PPST)?</vt:lpstr>
      <vt:lpstr>Rationale in the Development of the Philippine Professional Standards for Teachers</vt:lpstr>
      <vt:lpstr>In 2013, RA 10533 (K to 12 Reform) was signed into law</vt:lpstr>
      <vt:lpstr>The development of the new Professional Standards for Teachers</vt:lpstr>
      <vt:lpstr>PowerPoint Presentation</vt:lpstr>
      <vt:lpstr>Internationally, Teacher Quality is articulated in Professional Standards for Teachers</vt:lpstr>
      <vt:lpstr>The Development and Validation of the Philippine Professional Standards for Teachers</vt:lpstr>
      <vt:lpstr>Combined Reference Panel and  Technical Working Group Meetings</vt:lpstr>
      <vt:lpstr>PowerPoint Presentation</vt:lpstr>
      <vt:lpstr>Were key stakeholders involved in the process of development and validation of the PPST?</vt:lpstr>
      <vt:lpstr>PowerPoint Presentation</vt:lpstr>
      <vt:lpstr>PowerPoint Presentation</vt:lpstr>
      <vt:lpstr>PowerPoint Presentation</vt:lpstr>
      <vt:lpstr>PowerPoint Presentation</vt:lpstr>
      <vt:lpstr>Validation of the Philippine Professional Standards for Teachers (PPST)</vt:lpstr>
      <vt:lpstr>PowerPoint Presentation</vt:lpstr>
      <vt:lpstr>PowerPoint Presentation</vt:lpstr>
      <vt:lpstr>PowerPoint Presentation</vt:lpstr>
      <vt:lpstr>Other Important Features of the PPST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four Career Stages of the PPST? </vt:lpstr>
      <vt:lpstr>PowerPoint Presentation</vt:lpstr>
      <vt:lpstr>PowerPoint Presentation</vt:lpstr>
      <vt:lpstr>PowerPoint Presentation</vt:lpstr>
      <vt:lpstr>Why are Career Stages important?</vt:lpstr>
      <vt:lpstr>PowerPoint Presentation</vt:lpstr>
      <vt:lpstr>PowerPoint Presentation</vt:lpstr>
      <vt:lpstr>PowerPoint Presentation</vt:lpstr>
      <vt:lpstr>PowerPoint Presentation</vt:lpstr>
      <vt:lpstr>Teacher Assessment based on the Philippine Professional Standards  for Teachers</vt:lpstr>
      <vt:lpstr>PowerPoint Presentation</vt:lpstr>
      <vt:lpstr> Three things that matter most in top school systems (McKinsey, 2007)</vt:lpstr>
      <vt:lpstr>   Questions?</vt:lpstr>
      <vt:lpstr>Developed through the Philippine National  Research Center for Teacher Quality (RCTQ) </vt:lpstr>
      <vt:lpstr>   Presentation slides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Wilson Rosero</dc:creator>
  <cp:lastModifiedBy>Zen Corpuz</cp:lastModifiedBy>
  <cp:revision>308</cp:revision>
  <dcterms:created xsi:type="dcterms:W3CDTF">2017-04-24T22:18:29Z</dcterms:created>
  <dcterms:modified xsi:type="dcterms:W3CDTF">2018-10-19T01:24:13Z</dcterms:modified>
</cp:coreProperties>
</file>