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28"/>
  </p:notesMasterIdLst>
  <p:sldIdLst>
    <p:sldId id="535" r:id="rId2"/>
    <p:sldId id="503" r:id="rId3"/>
    <p:sldId id="504" r:id="rId4"/>
    <p:sldId id="505" r:id="rId5"/>
    <p:sldId id="506" r:id="rId6"/>
    <p:sldId id="507" r:id="rId7"/>
    <p:sldId id="509" r:id="rId8"/>
    <p:sldId id="510" r:id="rId9"/>
    <p:sldId id="508" r:id="rId10"/>
    <p:sldId id="511" r:id="rId11"/>
    <p:sldId id="513" r:id="rId12"/>
    <p:sldId id="519" r:id="rId13"/>
    <p:sldId id="532" r:id="rId14"/>
    <p:sldId id="527" r:id="rId15"/>
    <p:sldId id="528" r:id="rId16"/>
    <p:sldId id="525" r:id="rId17"/>
    <p:sldId id="533" r:id="rId18"/>
    <p:sldId id="526" r:id="rId19"/>
    <p:sldId id="529" r:id="rId20"/>
    <p:sldId id="524" r:id="rId21"/>
    <p:sldId id="537" r:id="rId22"/>
    <p:sldId id="530" r:id="rId23"/>
    <p:sldId id="536" r:id="rId24"/>
    <p:sldId id="538" r:id="rId25"/>
    <p:sldId id="518" r:id="rId26"/>
    <p:sldId id="53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432FF"/>
    <a:srgbClr val="86BAEE"/>
    <a:srgbClr val="A8082E"/>
    <a:srgbClr val="245E96"/>
    <a:srgbClr val="0F3A66"/>
    <a:srgbClr val="010066"/>
    <a:srgbClr val="144F8A"/>
    <a:srgbClr val="F0F0F0"/>
    <a:srgbClr val="509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87253" autoAdjust="0"/>
  </p:normalViewPr>
  <p:slideViewPr>
    <p:cSldViewPr snapToGrid="0">
      <p:cViewPr varScale="1">
        <p:scale>
          <a:sx n="64" d="100"/>
          <a:sy n="64" d="100"/>
        </p:scale>
        <p:origin x="-1950" y="-96"/>
      </p:cViewPr>
      <p:guideLst>
        <p:guide orient="horz" pos="2160"/>
        <p:guide pos="2880"/>
      </p:guideLst>
    </p:cSldViewPr>
  </p:slid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B8423-9917-4717-BE6A-C07CB660CBC6}" type="datetimeFigureOut">
              <a:rPr lang="en-PH" smtClean="0"/>
              <a:t>10/16/2018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CA482-E013-4395-AE30-54CC254D2ED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02078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Participants in </a:t>
            </a:r>
            <a:r>
              <a:rPr lang="en-US" dirty="0" err="1"/>
              <a:t>thie</a:t>
            </a:r>
            <a:r>
              <a:rPr lang="en-US" dirty="0"/>
              <a:t> orientation are SDSs,</a:t>
            </a:r>
            <a:r>
              <a:rPr lang="en-US" baseline="0" dirty="0"/>
              <a:t> ASDSs, supervisors- the ones who will support teachers.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CA482-E013-4395-AE30-54CC254D2EDD}" type="slidenum">
              <a:rPr lang="en-PH" smtClean="0"/>
              <a:t>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24007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/>
              <a:t>Go to next slide for the Guide Questions</a:t>
            </a:r>
          </a:p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CA482-E013-4395-AE30-54CC254D2EDD}" type="slidenum">
              <a:rPr lang="en-PH" smtClean="0"/>
              <a:t>12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09578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Flash</a:t>
            </a:r>
            <a:r>
              <a:rPr lang="en-US" baseline="0" dirty="0"/>
              <a:t> the guide questions in the previous slide. Give them 15 minutes to answer the questions.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CA482-E013-4395-AE30-54CC254D2EDD}" type="slidenum">
              <a:rPr lang="en-PH" smtClean="0"/>
              <a:t>14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83070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the responsibility for literacy must not just lie with the language teachers, who admittedly are at the </a:t>
            </a:r>
            <a:r>
              <a:rPr lang="en-GB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task, but with teachers of all subjects who have the responsibility of supporting children in developing their literacy skills. </a:t>
            </a:r>
          </a:p>
          <a:p>
            <a:endParaRPr lang="en-GB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all levels and curriculum areas, we should explore the possibilities of extending and complementing numeracy and literacy.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CA482-E013-4395-AE30-54CC254D2EDD}" type="slidenum">
              <a:rPr lang="en-PH" smtClean="0"/>
              <a:t>16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40254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an endless number of engaging, effective strategies to get learners to think about, write about, read about, and talk about the content you teach.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CA482-E013-4395-AE30-54CC254D2EDD}" type="slidenum">
              <a:rPr lang="en-PH" smtClean="0"/>
              <a:t>18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41861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are we affording learners enough time daily to practice crucial communication skills? 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teachers have a responsibility for promoting numeracy subjects.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CA482-E013-4395-AE30-54CC254D2EDD}" type="slidenum">
              <a:rPr lang="en-PH" smtClean="0"/>
              <a:t>19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14658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CA482-E013-4395-AE30-54CC254D2EDD}" type="slidenum">
              <a:rPr lang="en-PH" smtClean="0"/>
              <a:t>22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27634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AA2B-C18D-4A9D-A15F-5E25E6BF1310}" type="datetimeFigureOut">
              <a:rPr lang="en-PH" smtClean="0"/>
              <a:t>10/16/2018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hangingPunct="0"/>
            <a:fld id="{86CB4B4D-7CA3-9044-876B-883B54F8677D}" type="slidenum">
              <a:rPr lang="en-PH" kern="0" smtClean="0"/>
              <a:pPr defTabSz="342900" hangingPunct="0"/>
              <a:t>‹#›</a:t>
            </a:fld>
            <a:endParaRPr lang="en-PH" kern="0"/>
          </a:p>
        </p:txBody>
      </p:sp>
    </p:spTree>
    <p:extLst>
      <p:ext uri="{BB962C8B-B14F-4D97-AF65-F5344CB8AC3E}">
        <p14:creationId xmlns:p14="http://schemas.microsoft.com/office/powerpoint/2010/main" val="289919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AA2B-C18D-4A9D-A15F-5E25E6BF1310}" type="datetimeFigureOut">
              <a:rPr lang="en-PH" smtClean="0"/>
              <a:t>10/16/2018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hangingPunct="0"/>
            <a:fld id="{86CB4B4D-7CA3-9044-876B-883B54F8677D}" type="slidenum">
              <a:rPr lang="en-PH" kern="0" smtClean="0"/>
              <a:pPr defTabSz="342900" hangingPunct="0"/>
              <a:t>‹#›</a:t>
            </a:fld>
            <a:endParaRPr lang="en-PH" kern="0"/>
          </a:p>
        </p:txBody>
      </p:sp>
    </p:spTree>
    <p:extLst>
      <p:ext uri="{BB962C8B-B14F-4D97-AF65-F5344CB8AC3E}">
        <p14:creationId xmlns:p14="http://schemas.microsoft.com/office/powerpoint/2010/main" val="83828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AA2B-C18D-4A9D-A15F-5E25E6BF1310}" type="datetimeFigureOut">
              <a:rPr lang="en-PH" smtClean="0"/>
              <a:t>10/16/2018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hangingPunct="0"/>
            <a:fld id="{86CB4B4D-7CA3-9044-876B-883B54F8677D}" type="slidenum">
              <a:rPr lang="en-PH" kern="0" smtClean="0"/>
              <a:pPr defTabSz="342900" hangingPunct="0"/>
              <a:t>‹#›</a:t>
            </a:fld>
            <a:endParaRPr lang="en-PH" kern="0"/>
          </a:p>
        </p:txBody>
      </p:sp>
    </p:spTree>
    <p:extLst>
      <p:ext uri="{BB962C8B-B14F-4D97-AF65-F5344CB8AC3E}">
        <p14:creationId xmlns:p14="http://schemas.microsoft.com/office/powerpoint/2010/main" val="390114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AA2B-C18D-4A9D-A15F-5E25E6BF1310}" type="datetimeFigureOut">
              <a:rPr lang="en-PH" smtClean="0"/>
              <a:t>10/16/2018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hangingPunct="0"/>
            <a:fld id="{86CB4B4D-7CA3-9044-876B-883B54F8677D}" type="slidenum">
              <a:rPr lang="en-PH" kern="0" smtClean="0"/>
              <a:pPr defTabSz="342900" hangingPunct="0"/>
              <a:t>‹#›</a:t>
            </a:fld>
            <a:endParaRPr lang="en-PH" kern="0"/>
          </a:p>
        </p:txBody>
      </p:sp>
    </p:spTree>
    <p:extLst>
      <p:ext uri="{BB962C8B-B14F-4D97-AF65-F5344CB8AC3E}">
        <p14:creationId xmlns:p14="http://schemas.microsoft.com/office/powerpoint/2010/main" val="384367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8A93-B3C9-2A42-B5D7-192288E96DE9}" type="datetime1">
              <a:rPr lang="en-PH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1BC9-972A-7743-BA02-11547D08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73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AA2B-C18D-4A9D-A15F-5E25E6BF1310}" type="datetimeFigureOut">
              <a:rPr lang="en-PH" smtClean="0"/>
              <a:t>10/16/2018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hangingPunct="0"/>
            <a:fld id="{86CB4B4D-7CA3-9044-876B-883B54F8677D}" type="slidenum">
              <a:rPr lang="en-PH" kern="0" smtClean="0"/>
              <a:pPr defTabSz="342900" hangingPunct="0"/>
              <a:t>‹#›</a:t>
            </a:fld>
            <a:endParaRPr lang="en-PH" kern="0"/>
          </a:p>
        </p:txBody>
      </p:sp>
    </p:spTree>
    <p:extLst>
      <p:ext uri="{BB962C8B-B14F-4D97-AF65-F5344CB8AC3E}">
        <p14:creationId xmlns:p14="http://schemas.microsoft.com/office/powerpoint/2010/main" val="1960375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AA2B-C18D-4A9D-A15F-5E25E6BF1310}" type="datetimeFigureOut">
              <a:rPr lang="en-PH" smtClean="0"/>
              <a:t>10/16/2018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hangingPunct="0"/>
            <a:fld id="{86CB4B4D-7CA3-9044-876B-883B54F8677D}" type="slidenum">
              <a:rPr lang="en-PH" kern="0" smtClean="0"/>
              <a:pPr defTabSz="342900" hangingPunct="0"/>
              <a:t>‹#›</a:t>
            </a:fld>
            <a:endParaRPr lang="en-PH" kern="0"/>
          </a:p>
        </p:txBody>
      </p:sp>
    </p:spTree>
    <p:extLst>
      <p:ext uri="{BB962C8B-B14F-4D97-AF65-F5344CB8AC3E}">
        <p14:creationId xmlns:p14="http://schemas.microsoft.com/office/powerpoint/2010/main" val="291108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FDFF-C4A0-E041-898E-98E8F9A5D0FA}" type="datetime1">
              <a:rPr lang="en-PH" smtClean="0"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1BC9-972A-7743-BA02-11547D08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9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BA56-B192-684A-9DA1-4C2FE34F5AC5}" type="datetime1">
              <a:rPr lang="en-PH" smtClean="0"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1BC9-972A-7743-BA02-11547D08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AA2B-C18D-4A9D-A15F-5E25E6BF1310}" type="datetimeFigureOut">
              <a:rPr lang="en-PH" smtClean="0"/>
              <a:t>10/16/2018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hangingPunct="0"/>
            <a:fld id="{86CB4B4D-7CA3-9044-876B-883B54F8677D}" type="slidenum">
              <a:rPr lang="en-PH" kern="0" smtClean="0"/>
              <a:pPr defTabSz="342900" hangingPunct="0"/>
              <a:t>‹#›</a:t>
            </a:fld>
            <a:endParaRPr lang="en-PH" kern="0"/>
          </a:p>
        </p:txBody>
      </p:sp>
    </p:spTree>
    <p:extLst>
      <p:ext uri="{BB962C8B-B14F-4D97-AF65-F5344CB8AC3E}">
        <p14:creationId xmlns:p14="http://schemas.microsoft.com/office/powerpoint/2010/main" val="24545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AA2B-C18D-4A9D-A15F-5E25E6BF1310}" type="datetimeFigureOut">
              <a:rPr lang="en-PH" smtClean="0"/>
              <a:t>10/16/2018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hangingPunct="0"/>
            <a:fld id="{86CB4B4D-7CA3-9044-876B-883B54F8677D}" type="slidenum">
              <a:rPr lang="en-PH" kern="0" smtClean="0"/>
              <a:pPr defTabSz="342900" hangingPunct="0"/>
              <a:t>‹#›</a:t>
            </a:fld>
            <a:endParaRPr lang="en-PH" kern="0"/>
          </a:p>
        </p:txBody>
      </p:sp>
    </p:spTree>
    <p:extLst>
      <p:ext uri="{BB962C8B-B14F-4D97-AF65-F5344CB8AC3E}">
        <p14:creationId xmlns:p14="http://schemas.microsoft.com/office/powerpoint/2010/main" val="261164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AA2B-C18D-4A9D-A15F-5E25E6BF1310}" type="datetimeFigureOut">
              <a:rPr lang="en-PH" smtClean="0"/>
              <a:t>10/16/2018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hangingPunct="0"/>
            <a:fld id="{86CB4B4D-7CA3-9044-876B-883B54F8677D}" type="slidenum">
              <a:rPr lang="en-PH" kern="0" smtClean="0"/>
              <a:pPr defTabSz="342900" hangingPunct="0"/>
              <a:t>‹#›</a:t>
            </a:fld>
            <a:endParaRPr lang="en-PH" kern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-79443"/>
            <a:ext cx="9161221" cy="836130"/>
            <a:chOff x="0" y="-76605"/>
            <a:chExt cx="9161221" cy="836130"/>
          </a:xfrm>
        </p:grpSpPr>
        <p:grpSp>
          <p:nvGrpSpPr>
            <p:cNvPr id="18" name="Group 17"/>
            <p:cNvGrpSpPr/>
            <p:nvPr/>
          </p:nvGrpSpPr>
          <p:grpSpPr>
            <a:xfrm>
              <a:off x="0" y="-76605"/>
              <a:ext cx="9144000" cy="836130"/>
              <a:chOff x="0" y="-76605"/>
              <a:chExt cx="9144000" cy="83613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0" y="-76605"/>
                <a:ext cx="9144000" cy="836130"/>
                <a:chOff x="0" y="-76605"/>
                <a:chExt cx="9144000" cy="836130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0" y="-1"/>
                  <a:ext cx="9144000" cy="667512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rgbClr val="144F8A"/>
                    </a:gs>
                    <a:gs pos="54000">
                      <a:srgbClr val="86BAEE"/>
                    </a:gs>
                    <a:gs pos="100000">
                      <a:srgbClr val="144F8A"/>
                    </a:gs>
                  </a:gsLst>
                  <a:lin ang="0" scaled="1"/>
                  <a:tileRect/>
                </a:gradFill>
                <a:ln w="25400" cap="flat">
                  <a:noFill/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34289" tIns="34289" rIns="34289" bIns="34289" numCol="1" spcCol="38100" rtlCol="0" anchor="ctr">
                  <a:spAutoFit/>
                </a:bodyPr>
                <a:lstStyle/>
                <a:p>
                  <a:pPr defTabSz="342900" hangingPunct="0"/>
                  <a:endParaRPr lang="en-PH" sz="135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endParaRPr>
                </a:p>
              </p:txBody>
            </p:sp>
            <p:pic>
              <p:nvPicPr>
                <p:cNvPr id="23" name="Picture 4" descr="Related image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85103" y="13656"/>
                  <a:ext cx="1199144" cy="6323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4" name="Parallelogram 23"/>
                <p:cNvSpPr/>
                <p:nvPr/>
              </p:nvSpPr>
              <p:spPr>
                <a:xfrm>
                  <a:off x="1214203" y="4704"/>
                  <a:ext cx="3028013" cy="662807"/>
                </a:xfrm>
                <a:prstGeom prst="parallelogram">
                  <a:avLst>
                    <a:gd name="adj" fmla="val 129034"/>
                  </a:avLst>
                </a:prstGeom>
                <a:solidFill>
                  <a:srgbClr val="144F8A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Parallelogram 8"/>
                <p:cNvSpPr/>
                <p:nvPr/>
              </p:nvSpPr>
              <p:spPr>
                <a:xfrm rot="2202100">
                  <a:off x="3708529" y="-76605"/>
                  <a:ext cx="2162073" cy="836130"/>
                </a:xfrm>
                <a:custGeom>
                  <a:avLst/>
                  <a:gdLst>
                    <a:gd name="connsiteX0" fmla="*/ 0 w 2444370"/>
                    <a:gd name="connsiteY0" fmla="*/ 602369 h 602369"/>
                    <a:gd name="connsiteX1" fmla="*/ 777261 w 2444370"/>
                    <a:gd name="connsiteY1" fmla="*/ 0 h 602369"/>
                    <a:gd name="connsiteX2" fmla="*/ 2444370 w 2444370"/>
                    <a:gd name="connsiteY2" fmla="*/ 0 h 602369"/>
                    <a:gd name="connsiteX3" fmla="*/ 1667109 w 2444370"/>
                    <a:gd name="connsiteY3" fmla="*/ 602369 h 602369"/>
                    <a:gd name="connsiteX4" fmla="*/ 0 w 2444370"/>
                    <a:gd name="connsiteY4" fmla="*/ 602369 h 602369"/>
                    <a:gd name="connsiteX0" fmla="*/ 0 w 2444370"/>
                    <a:gd name="connsiteY0" fmla="*/ 602369 h 602369"/>
                    <a:gd name="connsiteX1" fmla="*/ 777261 w 2444370"/>
                    <a:gd name="connsiteY1" fmla="*/ 0 h 602369"/>
                    <a:gd name="connsiteX2" fmla="*/ 2444370 w 2444370"/>
                    <a:gd name="connsiteY2" fmla="*/ 0 h 602369"/>
                    <a:gd name="connsiteX3" fmla="*/ 1481346 w 2444370"/>
                    <a:gd name="connsiteY3" fmla="*/ 272639 h 602369"/>
                    <a:gd name="connsiteX4" fmla="*/ 0 w 2444370"/>
                    <a:gd name="connsiteY4" fmla="*/ 602369 h 602369"/>
                    <a:gd name="connsiteX0" fmla="*/ 0 w 2162073"/>
                    <a:gd name="connsiteY0" fmla="*/ 836130 h 836130"/>
                    <a:gd name="connsiteX1" fmla="*/ 777261 w 2162073"/>
                    <a:gd name="connsiteY1" fmla="*/ 233761 h 836130"/>
                    <a:gd name="connsiteX2" fmla="*/ 2162073 w 2162073"/>
                    <a:gd name="connsiteY2" fmla="*/ 0 h 836130"/>
                    <a:gd name="connsiteX3" fmla="*/ 1481346 w 2162073"/>
                    <a:gd name="connsiteY3" fmla="*/ 506400 h 836130"/>
                    <a:gd name="connsiteX4" fmla="*/ 0 w 2162073"/>
                    <a:gd name="connsiteY4" fmla="*/ 836130 h 836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2073" h="836130">
                      <a:moveTo>
                        <a:pt x="0" y="836130"/>
                      </a:moveTo>
                      <a:lnTo>
                        <a:pt x="777261" y="233761"/>
                      </a:lnTo>
                      <a:lnTo>
                        <a:pt x="2162073" y="0"/>
                      </a:lnTo>
                      <a:lnTo>
                        <a:pt x="1481346" y="506400"/>
                      </a:lnTo>
                      <a:lnTo>
                        <a:pt x="0" y="836130"/>
                      </a:lnTo>
                      <a:close/>
                    </a:path>
                  </a:pathLst>
                </a:custGeom>
                <a:solidFill>
                  <a:srgbClr val="144F8A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Parallelogram 9"/>
                <p:cNvSpPr/>
                <p:nvPr/>
              </p:nvSpPr>
              <p:spPr>
                <a:xfrm rot="2202100">
                  <a:off x="1839037" y="47980"/>
                  <a:ext cx="1864004" cy="571445"/>
                </a:xfrm>
                <a:custGeom>
                  <a:avLst/>
                  <a:gdLst>
                    <a:gd name="connsiteX0" fmla="*/ 0 w 2485854"/>
                    <a:gd name="connsiteY0" fmla="*/ 571445 h 571445"/>
                    <a:gd name="connsiteX1" fmla="*/ 737358 w 2485854"/>
                    <a:gd name="connsiteY1" fmla="*/ 0 h 571445"/>
                    <a:gd name="connsiteX2" fmla="*/ 2485854 w 2485854"/>
                    <a:gd name="connsiteY2" fmla="*/ 0 h 571445"/>
                    <a:gd name="connsiteX3" fmla="*/ 1748496 w 2485854"/>
                    <a:gd name="connsiteY3" fmla="*/ 571445 h 571445"/>
                    <a:gd name="connsiteX4" fmla="*/ 0 w 2485854"/>
                    <a:gd name="connsiteY4" fmla="*/ 571445 h 571445"/>
                    <a:gd name="connsiteX0" fmla="*/ 0 w 2485854"/>
                    <a:gd name="connsiteY0" fmla="*/ 571445 h 571445"/>
                    <a:gd name="connsiteX1" fmla="*/ 737358 w 2485854"/>
                    <a:gd name="connsiteY1" fmla="*/ 0 h 571445"/>
                    <a:gd name="connsiteX2" fmla="*/ 2485854 w 2485854"/>
                    <a:gd name="connsiteY2" fmla="*/ 0 h 571445"/>
                    <a:gd name="connsiteX3" fmla="*/ 1535935 w 2485854"/>
                    <a:gd name="connsiteY3" fmla="*/ 189660 h 571445"/>
                    <a:gd name="connsiteX4" fmla="*/ 0 w 2485854"/>
                    <a:gd name="connsiteY4" fmla="*/ 571445 h 571445"/>
                    <a:gd name="connsiteX0" fmla="*/ 0 w 1864004"/>
                    <a:gd name="connsiteY0" fmla="*/ 571445 h 571445"/>
                    <a:gd name="connsiteX1" fmla="*/ 737358 w 1864004"/>
                    <a:gd name="connsiteY1" fmla="*/ 0 h 571445"/>
                    <a:gd name="connsiteX2" fmla="*/ 1864004 w 1864004"/>
                    <a:gd name="connsiteY2" fmla="*/ 19349 h 571445"/>
                    <a:gd name="connsiteX3" fmla="*/ 1535935 w 1864004"/>
                    <a:gd name="connsiteY3" fmla="*/ 189660 h 571445"/>
                    <a:gd name="connsiteX4" fmla="*/ 0 w 1864004"/>
                    <a:gd name="connsiteY4" fmla="*/ 571445 h 5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4004" h="571445">
                      <a:moveTo>
                        <a:pt x="0" y="571445"/>
                      </a:moveTo>
                      <a:lnTo>
                        <a:pt x="737358" y="0"/>
                      </a:lnTo>
                      <a:lnTo>
                        <a:pt x="1864004" y="19349"/>
                      </a:lnTo>
                      <a:lnTo>
                        <a:pt x="1535935" y="189660"/>
                      </a:lnTo>
                      <a:lnTo>
                        <a:pt x="0" y="571445"/>
                      </a:lnTo>
                      <a:close/>
                    </a:path>
                  </a:pathLst>
                </a:custGeom>
                <a:solidFill>
                  <a:srgbClr val="144F8A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07806" y="-1"/>
                <a:ext cx="579522" cy="524930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8269065" y="488527"/>
              <a:ext cx="89215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RCTQ </a:t>
              </a:r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0" y="6035230"/>
            <a:ext cx="13251976" cy="822770"/>
            <a:chOff x="-251906" y="6090109"/>
            <a:chExt cx="13251976" cy="822770"/>
          </a:xfrm>
        </p:grpSpPr>
        <p:sp>
          <p:nvSpPr>
            <p:cNvPr id="32" name="Rectangle 31"/>
            <p:cNvSpPr/>
            <p:nvPr userDrawn="1"/>
          </p:nvSpPr>
          <p:spPr>
            <a:xfrm>
              <a:off x="-251906" y="6090109"/>
              <a:ext cx="13251976" cy="8122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8BEA1C44-A462-4098-BD96-A6280C03B95E}"/>
                </a:ext>
              </a:extLst>
            </p:cNvPr>
            <p:cNvGrpSpPr/>
            <p:nvPr userDrawn="1"/>
          </p:nvGrpSpPr>
          <p:grpSpPr>
            <a:xfrm>
              <a:off x="97804" y="6125686"/>
              <a:ext cx="4036079" cy="787193"/>
              <a:chOff x="128966" y="6090109"/>
              <a:chExt cx="4036079" cy="787193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="" xmlns:a16="http://schemas.microsoft.com/office/drawing/2014/main" id="{60786B31-5FD1-4DAD-959C-D2BD034B6D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966" y="6235721"/>
                <a:ext cx="1030152" cy="461263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="" xmlns:a16="http://schemas.microsoft.com/office/drawing/2014/main" id="{C8572592-E692-4189-A2A6-7D0EDE51CD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1522" y="6090109"/>
                <a:ext cx="787193" cy="787193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="" xmlns:a16="http://schemas.microsoft.com/office/drawing/2014/main" id="{20B93EB2-46B4-485B-9EAD-A76847751B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8715" y="6205841"/>
                <a:ext cx="556330" cy="55633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="" xmlns:a16="http://schemas.microsoft.com/office/drawing/2014/main" id="{31F8954E-90BA-4A82-8AD2-8AABDD6525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4751" y="6205841"/>
                <a:ext cx="545202" cy="545202"/>
              </a:xfrm>
              <a:prstGeom prst="rect">
                <a:avLst/>
              </a:prstGeom>
            </p:spPr>
          </p:pic>
        </p:grpSp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E8EFD482-C6C8-4222-A2CE-915DE7F63F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745" y="6090109"/>
              <a:ext cx="767891" cy="767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097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186AD7-1DA0-4FC8-8D28-4862563CC2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24B7881-5E8F-467B-A45D-06FFF9461C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507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236x/19/9a/2d/199a2d64bbab56a0199485a9ca838b52.jpg">
            <a:extLst>
              <a:ext uri="{FF2B5EF4-FFF2-40B4-BE49-F238E27FC236}">
                <a16:creationId xmlns="" xmlns:a16="http://schemas.microsoft.com/office/drawing/2014/main" id="{6829E04D-13D7-40B6-9CF7-D98D3CBE6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33551"/>
            <a:ext cx="4380672" cy="305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7E00F8F-3B71-407F-8C4E-E7172ABCCCEC}"/>
              </a:ext>
            </a:extLst>
          </p:cNvPr>
          <p:cNvSpPr/>
          <p:nvPr/>
        </p:nvSpPr>
        <p:spPr>
          <a:xfrm>
            <a:off x="4437821" y="6249927"/>
            <a:ext cx="46490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PH" sz="1000" dirty="0">
                <a:latin typeface="Helvetica" panose="020B0604020202020204" pitchFamily="34" charset="0"/>
                <a:cs typeface="Helvetica" panose="020B0604020202020204" pitchFamily="34" charset="0"/>
              </a:rPr>
              <a:t>Images retrieved from https://pbs.twimg.com/media/DVeiiwtVQAALSkX.jpg and https://i.pinimg.com/236x/19/9a/2d/199a2d64bbab56a0199485a9ca838b52.jpg</a:t>
            </a:r>
          </a:p>
        </p:txBody>
      </p:sp>
      <p:pic>
        <p:nvPicPr>
          <p:cNvPr id="4100" name="Picture 4" descr="https://pbs.twimg.com/media/DVeiiwtVQAALSkX.jpg">
            <a:extLst>
              <a:ext uri="{FF2B5EF4-FFF2-40B4-BE49-F238E27FC236}">
                <a16:creationId xmlns="" xmlns:a16="http://schemas.microsoft.com/office/drawing/2014/main" id="{A44C36BD-6523-4B62-8CC0-CF3BE1DDB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08" y="2733551"/>
            <a:ext cx="4049434" cy="30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DB06F7AB-BC88-4C33-85A8-1A3800E7578B}"/>
              </a:ext>
            </a:extLst>
          </p:cNvPr>
          <p:cNvSpPr txBox="1">
            <a:spLocks/>
          </p:cNvSpPr>
          <p:nvPr/>
        </p:nvSpPr>
        <p:spPr>
          <a:xfrm>
            <a:off x="859735" y="1289039"/>
            <a:ext cx="8092937" cy="11187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fil-PH" sz="3200" dirty="0">
                <a:latin typeface="Helvetica" panose="020B0604020202020204" pitchFamily="34" charset="0"/>
                <a:cs typeface="Helvetica" panose="020B0604020202020204" pitchFamily="34" charset="0"/>
              </a:rPr>
              <a:t>How do you think the concept of numeracy relate to ordinary people?</a:t>
            </a:r>
          </a:p>
        </p:txBody>
      </p:sp>
    </p:spTree>
    <p:extLst>
      <p:ext uri="{BB962C8B-B14F-4D97-AF65-F5344CB8AC3E}">
        <p14:creationId xmlns:p14="http://schemas.microsoft.com/office/powerpoint/2010/main" val="116410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5FCE8F12-B3F8-4E10-B6A1-3CFA16C43DA9}"/>
              </a:ext>
            </a:extLst>
          </p:cNvPr>
          <p:cNvSpPr txBox="1">
            <a:spLocks/>
          </p:cNvSpPr>
          <p:nvPr/>
        </p:nvSpPr>
        <p:spPr>
          <a:xfrm>
            <a:off x="5956832" y="2176670"/>
            <a:ext cx="3187168" cy="468133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fil-PH" sz="3200" dirty="0">
                <a:latin typeface="Helvetica" panose="020B0604020202020204" pitchFamily="34" charset="0"/>
                <a:cs typeface="Helvetica" panose="020B0604020202020204" pitchFamily="34" charset="0"/>
              </a:rPr>
              <a:t>How would you define now literacy and numeracy?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51DDE02-6BD8-4EFA-B465-747F06BE5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89" y="1212866"/>
            <a:ext cx="5284323" cy="443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0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8D2E97E-958C-49CC-8677-4D2A7104CBF6}"/>
              </a:ext>
            </a:extLst>
          </p:cNvPr>
          <p:cNvGrpSpPr/>
          <p:nvPr/>
        </p:nvGrpSpPr>
        <p:grpSpPr>
          <a:xfrm>
            <a:off x="0" y="1194836"/>
            <a:ext cx="9149894" cy="3012240"/>
            <a:chOff x="0" y="936417"/>
            <a:chExt cx="9149894" cy="3012240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A68FA77D-EE81-4AAA-B7AA-99AAD3B80163}"/>
                </a:ext>
              </a:extLst>
            </p:cNvPr>
            <p:cNvGrpSpPr/>
            <p:nvPr/>
          </p:nvGrpSpPr>
          <p:grpSpPr>
            <a:xfrm>
              <a:off x="0" y="936417"/>
              <a:ext cx="9149894" cy="2919968"/>
              <a:chOff x="0" y="2248380"/>
              <a:chExt cx="9281786" cy="30193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A7FABBBB-5B8A-4986-801A-85979DA5F5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77566" b="2252"/>
              <a:stretch/>
            </p:blipFill>
            <p:spPr>
              <a:xfrm>
                <a:off x="0" y="2248382"/>
                <a:ext cx="2683566" cy="3019357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="" xmlns:a16="http://schemas.microsoft.com/office/drawing/2014/main" id="{85B73FD8-F481-4296-8E04-82C394F3C1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85637" b="2252"/>
              <a:stretch/>
            </p:blipFill>
            <p:spPr>
              <a:xfrm>
                <a:off x="7563678" y="2248380"/>
                <a:ext cx="1718108" cy="3019357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6AAC9417-5787-4635-A25D-8698E3BE09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1991" r="74520" b="2252"/>
              <a:stretch/>
            </p:blipFill>
            <p:spPr>
              <a:xfrm>
                <a:off x="2683566" y="2248381"/>
                <a:ext cx="4880112" cy="3019357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BEB530C6-D085-46B7-8335-BB89ADDB9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088151"/>
              <a:ext cx="2464904" cy="2860506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4E976CD9-4CE0-49AF-9C4C-D4AD9F9B7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432" y="1828177"/>
            <a:ext cx="4958003" cy="1382164"/>
          </a:xfrm>
        </p:spPr>
        <p:txBody>
          <a:bodyPr>
            <a:noAutofit/>
          </a:bodyPr>
          <a:lstStyle/>
          <a:p>
            <a:r>
              <a:rPr lang="en-PH" sz="2800" dirty="0">
                <a:latin typeface="Helvetica" panose="020B0604020202020204" pitchFamily="34" charset="0"/>
                <a:cs typeface="Helvetica" panose="020B0604020202020204" pitchFamily="34" charset="0"/>
              </a:rPr>
              <a:t>Now, let me introduce you Module 2. You will find there an overview of the indicator, its key concepts, suggestions for improvement, and illustrations of practice.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19E3A42-891D-40C3-BAEA-BAEBB6F24D2A}"/>
              </a:ext>
            </a:extLst>
          </p:cNvPr>
          <p:cNvSpPr/>
          <p:nvPr/>
        </p:nvSpPr>
        <p:spPr>
          <a:xfrm>
            <a:off x="1530626" y="4278167"/>
            <a:ext cx="70403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Are you ready?</a:t>
            </a:r>
          </a:p>
          <a:p>
            <a:r>
              <a:rPr lang="en-PH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Cellphones away.</a:t>
            </a:r>
          </a:p>
          <a:p>
            <a:r>
              <a:rPr lang="en-PH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READ your modules for </a:t>
            </a:r>
            <a:r>
              <a:rPr lang="en-PH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 </a:t>
            </a:r>
            <a:r>
              <a:rPr lang="en-PH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minutes.</a:t>
            </a:r>
          </a:p>
        </p:txBody>
      </p:sp>
    </p:spTree>
    <p:extLst>
      <p:ext uri="{BB962C8B-B14F-4D97-AF65-F5344CB8AC3E}">
        <p14:creationId xmlns:p14="http://schemas.microsoft.com/office/powerpoint/2010/main" val="70537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11" y="-39757"/>
            <a:ext cx="7886700" cy="72079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Guide Questions: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681037"/>
            <a:ext cx="9144000" cy="525262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PH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1. What </a:t>
            </a:r>
            <a:r>
              <a:rPr lang="en-PH" dirty="0">
                <a:latin typeface="Helvetica" panose="020B0604020202020204" pitchFamily="34" charset="0"/>
                <a:cs typeface="Helvetica" panose="020B0604020202020204" pitchFamily="34" charset="0"/>
              </a:rPr>
              <a:t>concepts did you learn from the module</a:t>
            </a:r>
            <a:r>
              <a:rPr lang="en-PH" dirty="0" smtClean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PH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2. What are the different illustrations of practice (IP)?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PH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3. What are the different principles under each IP?</a:t>
            </a:r>
            <a:endParaRPr lang="en-PH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PH" dirty="0"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r>
              <a:rPr lang="en-PH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en-PH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What IP </a:t>
            </a:r>
            <a:r>
              <a:rPr lang="en-PH" dirty="0">
                <a:latin typeface="Helvetica" panose="020B0604020202020204" pitchFamily="34" charset="0"/>
                <a:cs typeface="Helvetica" panose="020B0604020202020204" pitchFamily="34" charset="0"/>
              </a:rPr>
              <a:t>do </a:t>
            </a:r>
            <a:r>
              <a:rPr lang="en-PH" dirty="0" smtClean="0">
                <a:latin typeface="Helvetica" panose="020B0604020202020204" pitchFamily="34" charset="0"/>
                <a:cs typeface="Helvetica" panose="020B0604020202020204" pitchFamily="34" charset="0"/>
              </a:rPr>
              <a:t>you find </a:t>
            </a:r>
            <a:r>
              <a:rPr lang="en-PH" dirty="0">
                <a:latin typeface="Helvetica" panose="020B0604020202020204" pitchFamily="34" charset="0"/>
                <a:cs typeface="Helvetica" panose="020B0604020202020204" pitchFamily="34" charset="0"/>
              </a:rPr>
              <a:t>to be most helpful for teachers?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PH" dirty="0"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r>
              <a:rPr lang="en-PH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en-PH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What </a:t>
            </a:r>
            <a:r>
              <a:rPr lang="en-PH" dirty="0">
                <a:latin typeface="Helvetica" panose="020B0604020202020204" pitchFamily="34" charset="0"/>
                <a:cs typeface="Helvetica" panose="020B0604020202020204" pitchFamily="34" charset="0"/>
              </a:rPr>
              <a:t>other possible examples can you provide that are not writtten in the module?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PH" dirty="0"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  <a:r>
              <a:rPr lang="en-PH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en-PH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If </a:t>
            </a:r>
            <a:r>
              <a:rPr lang="en-PH" dirty="0">
                <a:latin typeface="Helvetica" panose="020B0604020202020204" pitchFamily="34" charset="0"/>
                <a:cs typeface="Helvetica" panose="020B0604020202020204" pitchFamily="34" charset="0"/>
              </a:rPr>
              <a:t>you were to teach this module to teachers that need help in Indicator 1.4.2, how would you do it? </a:t>
            </a:r>
            <a:r>
              <a:rPr lang="en-PH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PH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Think in terms of your current position as Supervisor</a:t>
            </a:r>
            <a:r>
              <a:rPr lang="en-PH" sz="2400" dirty="0">
                <a:latin typeface="Helvetica" panose="020B0604020202020204" pitchFamily="34" charset="0"/>
                <a:cs typeface="Helvetica" panose="020B0604020202020204" pitchFamily="34" charset="0"/>
              </a:rPr>
              <a:t>, Principal or MT)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553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218C4DD-F68D-48C5-8E9A-31B58E94E357}"/>
              </a:ext>
            </a:extLst>
          </p:cNvPr>
          <p:cNvSpPr/>
          <p:nvPr/>
        </p:nvSpPr>
        <p:spPr>
          <a:xfrm>
            <a:off x="149086" y="3136612"/>
            <a:ext cx="862716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H" sz="3200" dirty="0">
                <a:latin typeface="Helvetica" panose="020B0604020202020204" pitchFamily="34" charset="0"/>
                <a:cs typeface="Helvetica" panose="020B0604020202020204" pitchFamily="34" charset="0"/>
              </a:rPr>
              <a:t>INDIVIDUAL READING TIME</a:t>
            </a:r>
          </a:p>
        </p:txBody>
      </p:sp>
    </p:spTree>
    <p:extLst>
      <p:ext uri="{BB962C8B-B14F-4D97-AF65-F5344CB8AC3E}">
        <p14:creationId xmlns:p14="http://schemas.microsoft.com/office/powerpoint/2010/main" val="412327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218C4DD-F68D-48C5-8E9A-31B58E94E357}"/>
              </a:ext>
            </a:extLst>
          </p:cNvPr>
          <p:cNvSpPr/>
          <p:nvPr/>
        </p:nvSpPr>
        <p:spPr>
          <a:xfrm>
            <a:off x="198615" y="1822489"/>
            <a:ext cx="874677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H" sz="3200" dirty="0">
                <a:latin typeface="Helvetica" panose="020B0604020202020204" pitchFamily="34" charset="0"/>
                <a:cs typeface="Helvetica" panose="020B0604020202020204" pitchFamily="34" charset="0"/>
              </a:rPr>
              <a:t>Answering the Guide Questions</a:t>
            </a:r>
          </a:p>
          <a:p>
            <a:pPr algn="ctr"/>
            <a:r>
              <a:rPr lang="en-PH" sz="3200" dirty="0">
                <a:latin typeface="Helvetica" panose="020B0604020202020204" pitchFamily="34" charset="0"/>
                <a:cs typeface="Helvetica" panose="020B0604020202020204" pitchFamily="34" charset="0"/>
              </a:rPr>
              <a:t>Sharing Answers in a Small Group</a:t>
            </a:r>
          </a:p>
          <a:p>
            <a:pPr algn="ctr"/>
            <a:r>
              <a:rPr lang="en-PH" sz="3200" i="1" dirty="0">
                <a:latin typeface="Helvetica" panose="020B0604020202020204" pitchFamily="34" charset="0"/>
                <a:cs typeface="Helvetica" panose="020B0604020202020204" pitchFamily="34" charset="0"/>
              </a:rPr>
              <a:t>15 minutes</a:t>
            </a:r>
          </a:p>
          <a:p>
            <a:pPr algn="ctr"/>
            <a:endParaRPr lang="en-PH" sz="32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PH" sz="3200" dirty="0">
                <a:latin typeface="Helvetica" panose="020B0604020202020204" pitchFamily="34" charset="0"/>
                <a:cs typeface="Helvetica" panose="020B0604020202020204" pitchFamily="34" charset="0"/>
              </a:rPr>
              <a:t>Sharing Answers in the Big Group</a:t>
            </a:r>
          </a:p>
          <a:p>
            <a:pPr algn="ctr"/>
            <a:r>
              <a:rPr lang="en-PH" sz="2400" i="1" dirty="0">
                <a:latin typeface="Helvetica" panose="020B0604020202020204" pitchFamily="34" charset="0"/>
                <a:cs typeface="Helvetica" panose="020B0604020202020204" pitchFamily="34" charset="0"/>
              </a:rPr>
              <a:t>(without repeating what earlier groups have discussed)</a:t>
            </a:r>
          </a:p>
        </p:txBody>
      </p:sp>
    </p:spTree>
    <p:extLst>
      <p:ext uri="{BB962C8B-B14F-4D97-AF65-F5344CB8AC3E}">
        <p14:creationId xmlns:p14="http://schemas.microsoft.com/office/powerpoint/2010/main" val="207596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218C4DD-F68D-48C5-8E9A-31B58E94E357}"/>
              </a:ext>
            </a:extLst>
          </p:cNvPr>
          <p:cNvSpPr/>
          <p:nvPr/>
        </p:nvSpPr>
        <p:spPr>
          <a:xfrm>
            <a:off x="516835" y="1228397"/>
            <a:ext cx="7951304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2800" i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Think as a teacher.</a:t>
            </a:r>
          </a:p>
          <a:p>
            <a:endParaRPr lang="en-PH" sz="28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PH" sz="2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 teachers of literacy and numeracy across the curriculum, we should provide our learners a range of different contexts in which they can use these skills. </a:t>
            </a:r>
            <a:r>
              <a:rPr lang="en-PH" sz="2800" b="1" dirty="0">
                <a:solidFill>
                  <a:srgbClr val="0432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 all have the responsibility to promote these skills in our classroom.</a:t>
            </a:r>
            <a:r>
              <a:rPr lang="en-PH" sz="2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PH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FC7F003-18C1-4409-8040-32CC98586D51}"/>
              </a:ext>
            </a:extLst>
          </p:cNvPr>
          <p:cNvSpPr/>
          <p:nvPr/>
        </p:nvSpPr>
        <p:spPr>
          <a:xfrm>
            <a:off x="154901" y="53874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2800" b="1" u="sng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CHALLENGE</a:t>
            </a:r>
            <a:r>
              <a:rPr lang="en-PH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4721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041" y="2986190"/>
            <a:ext cx="7886700" cy="885619"/>
          </a:xfrm>
        </p:spPr>
        <p:txBody>
          <a:bodyPr/>
          <a:lstStyle/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Reinforcement Activity</a:t>
            </a:r>
          </a:p>
        </p:txBody>
      </p:sp>
    </p:spTree>
    <p:extLst>
      <p:ext uri="{BB962C8B-B14F-4D97-AF65-F5344CB8AC3E}">
        <p14:creationId xmlns:p14="http://schemas.microsoft.com/office/powerpoint/2010/main" val="427705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218C4DD-F68D-48C5-8E9A-31B58E94E357}"/>
              </a:ext>
            </a:extLst>
          </p:cNvPr>
          <p:cNvSpPr/>
          <p:nvPr/>
        </p:nvSpPr>
        <p:spPr>
          <a:xfrm>
            <a:off x="487017" y="1228397"/>
            <a:ext cx="79513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2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With your group, think of strategies on how you can teach literacy and numeracy skills in your assigned subjects.</a:t>
            </a:r>
          </a:p>
          <a:p>
            <a:endParaRPr lang="en-PH" sz="28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PH" sz="2800" dirty="0">
                <a:latin typeface="Helvetica" panose="020B0604020202020204" pitchFamily="34" charset="0"/>
                <a:cs typeface="Helvetica" panose="020B0604020202020204" pitchFamily="34" charset="0"/>
              </a:rPr>
              <a:t>Mechanics: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PH" sz="2800" dirty="0">
                <a:latin typeface="Helvetica" panose="020B0604020202020204" pitchFamily="34" charset="0"/>
                <a:cs typeface="Helvetica" panose="020B0604020202020204" pitchFamily="34" charset="0"/>
              </a:rPr>
              <a:t>Discuss / plan for 10 minutes.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PH" sz="2800" dirty="0">
                <a:latin typeface="Helvetica" panose="020B0604020202020204" pitchFamily="34" charset="0"/>
                <a:cs typeface="Helvetica" panose="020B0604020202020204" pitchFamily="34" charset="0"/>
              </a:rPr>
              <a:t>Everyone stops so we can give all our attention to the presenters.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PH" sz="2800" dirty="0">
                <a:latin typeface="Helvetica" panose="020B0604020202020204" pitchFamily="34" charset="0"/>
                <a:cs typeface="Helvetica" panose="020B0604020202020204" pitchFamily="34" charset="0"/>
              </a:rPr>
              <a:t>3 to 5 minutes per group to present.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FC7F003-18C1-4409-8040-32CC98586D51}"/>
              </a:ext>
            </a:extLst>
          </p:cNvPr>
          <p:cNvSpPr/>
          <p:nvPr/>
        </p:nvSpPr>
        <p:spPr>
          <a:xfrm>
            <a:off x="154901" y="53874"/>
            <a:ext cx="4720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2800" b="1" u="sng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CHALLENGE ACCEPTED!</a:t>
            </a:r>
            <a:endParaRPr lang="en-PH" sz="28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06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FC7F003-18C1-4409-8040-32CC98586D51}"/>
              </a:ext>
            </a:extLst>
          </p:cNvPr>
          <p:cNvSpPr/>
          <p:nvPr/>
        </p:nvSpPr>
        <p:spPr>
          <a:xfrm>
            <a:off x="154901" y="53874"/>
            <a:ext cx="4720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2800" b="1" u="sng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CHALLENGE ACCEPTED!</a:t>
            </a:r>
            <a:endParaRPr lang="en-PH" sz="28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DB44E7B-7C95-4237-A849-2EE26C2A64E8}"/>
              </a:ext>
            </a:extLst>
          </p:cNvPr>
          <p:cNvSpPr/>
          <p:nvPr/>
        </p:nvSpPr>
        <p:spPr>
          <a:xfrm>
            <a:off x="224475" y="1058423"/>
            <a:ext cx="89195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3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Group 1: Science</a:t>
            </a:r>
          </a:p>
          <a:p>
            <a:endParaRPr lang="en-PH" sz="32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PH" sz="3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Group 2: </a:t>
            </a:r>
            <a:r>
              <a:rPr lang="en-PH" sz="320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Araling</a:t>
            </a:r>
            <a:r>
              <a:rPr lang="en-PH" sz="3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PH" sz="320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Panlipunan</a:t>
            </a:r>
            <a:endParaRPr lang="en-PH" sz="32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PH" sz="32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PH" sz="3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Group 3: ICT</a:t>
            </a:r>
          </a:p>
          <a:p>
            <a:endParaRPr lang="en-PH" sz="32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PH" sz="3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Group 4: TLE / EPP / Home Economics</a:t>
            </a:r>
          </a:p>
          <a:p>
            <a:endParaRPr lang="en-PH" sz="32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PH" sz="3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Group 5: ESP / Values</a:t>
            </a:r>
            <a:endParaRPr lang="en-PH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38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45A6756-7088-4D36-8592-82CDC94F8BC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3523371" y="2991019"/>
            <a:ext cx="1199076" cy="15510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24FD15C-5527-43DF-AA63-AD4428E8AD8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 rot="4771849">
            <a:off x="3476549" y="2259874"/>
            <a:ext cx="1200444" cy="15510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16DBBFC-5884-4AAB-9C06-77305C8018E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 rot="4175619">
            <a:off x="3339030" y="1669128"/>
            <a:ext cx="1201416" cy="15510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215F883-B1AA-42D1-B519-7EA24B36426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 rot="2658820">
            <a:off x="3146735" y="1435907"/>
            <a:ext cx="1200046" cy="15510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F558F34-0FBA-482C-B5B8-61EF357CBAC3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 rot="1233940">
            <a:off x="2593444" y="1235600"/>
            <a:ext cx="1204966" cy="15510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C059304-4F2E-44BF-B331-B39484E00A2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2101507" y="1190369"/>
            <a:ext cx="1207134" cy="15510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306C05FC-D949-4DB4-8581-86BC4E06A29B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 rot="20761996">
            <a:off x="1470883" y="1353158"/>
            <a:ext cx="1197056" cy="15510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4D23364-7716-4B48-AEE9-2F01CC2A8C01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</a:blip>
          <a:stretch>
            <a:fillRect/>
          </a:stretch>
        </p:blipFill>
        <p:spPr>
          <a:xfrm rot="19173746">
            <a:off x="1167324" y="1591494"/>
            <a:ext cx="1204570" cy="15510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55955F38-AF9D-4365-AC3B-20D70E2C7C79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 rot="18247256">
            <a:off x="792393" y="2061672"/>
            <a:ext cx="1199642" cy="15510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C057D0CD-A77D-428A-8371-36A48814FFC7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</a:blip>
          <a:stretch>
            <a:fillRect/>
          </a:stretch>
        </p:blipFill>
        <p:spPr>
          <a:xfrm rot="17405927">
            <a:off x="668488" y="2546224"/>
            <a:ext cx="1200044" cy="15510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B250C55-F471-4436-9ED1-94A4134BB77D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</a:blip>
          <a:stretch>
            <a:fillRect/>
          </a:stretch>
        </p:blipFill>
        <p:spPr>
          <a:xfrm rot="16200000">
            <a:off x="712642" y="2992582"/>
            <a:ext cx="1197058" cy="155101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CF364076-C102-4B8D-80B5-A3B07807F400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 bright="70000" contrast="-70000"/>
          </a:blip>
          <a:stretch>
            <a:fillRect/>
          </a:stretch>
        </p:blipFill>
        <p:spPr>
          <a:xfrm>
            <a:off x="1641319" y="2249859"/>
            <a:ext cx="2392201" cy="3095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34DBB94-545B-44E8-91D7-9031ADB37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523371" y="2991019"/>
            <a:ext cx="1199076" cy="1551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063A6AE-C8B0-4C0A-943C-6A18AD35F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771849">
            <a:off x="3476549" y="2259874"/>
            <a:ext cx="1200444" cy="15510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39582AE-B830-4269-B59A-487F91B47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175619">
            <a:off x="3339030" y="1669128"/>
            <a:ext cx="1201416" cy="15510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71D1021-9CA7-47E2-BC2B-1F9830D15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58820">
            <a:off x="3146735" y="1435907"/>
            <a:ext cx="1200046" cy="15510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C1F5CF8-2D4A-4235-8700-ECFD959743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33940">
            <a:off x="2593444" y="1235600"/>
            <a:ext cx="1204966" cy="15510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DF231C9-AB9B-456D-ABDE-6FA775A09F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1507" y="1190369"/>
            <a:ext cx="1207134" cy="15510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9EE4D5A-4160-4E20-B61D-40420E6CD8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761996">
            <a:off x="1470883" y="1353158"/>
            <a:ext cx="1197056" cy="15510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B11DA4A-9B85-4B8F-B1FC-B902FCE65A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173746">
            <a:off x="1167324" y="1591494"/>
            <a:ext cx="1204570" cy="15510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848AF45-6C06-4A6C-BE09-B4949E7B86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247256">
            <a:off x="792393" y="2061672"/>
            <a:ext cx="1199642" cy="1551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26CE1DC-FBBA-47DC-9643-C994B641AE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7405927">
            <a:off x="668488" y="2546224"/>
            <a:ext cx="1200044" cy="15510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DFB84AC-5E96-4B2C-A2F3-176D49B2B7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00000">
            <a:off x="712642" y="2992582"/>
            <a:ext cx="1197058" cy="15510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FE13EB5-7066-470E-876C-261216EE8C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1319" y="2249859"/>
            <a:ext cx="2392201" cy="30953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1EEA016-CD62-4AC3-9F79-3C4B2D585173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E0E2E0"/>
              </a:clrFrom>
              <a:clrTo>
                <a:srgbClr val="E0E2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8641" y="3207000"/>
            <a:ext cx="5308942" cy="262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9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20CE4A5-A147-47B6-9449-0980BC3A2FA9}"/>
              </a:ext>
            </a:extLst>
          </p:cNvPr>
          <p:cNvSpPr/>
          <p:nvPr/>
        </p:nvSpPr>
        <p:spPr>
          <a:xfrm>
            <a:off x="725556" y="1659285"/>
            <a:ext cx="769288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2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Fellow Teacher, literacy is not just about learning to read and write. It is necessary in order to learn any subject at school. Similarly, numeracy is more than counting numbers. </a:t>
            </a:r>
            <a:r>
              <a:rPr lang="en-PH" sz="2800" b="1" dirty="0">
                <a:solidFill>
                  <a:srgbClr val="0432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Both skills are at an interplay in the holistic performance of our learners. </a:t>
            </a:r>
            <a:r>
              <a:rPr lang="en-PH" sz="2800" dirty="0">
                <a:latin typeface="Helvetica" panose="020B0604020202020204" pitchFamily="34" charset="0"/>
                <a:cs typeface="Helvetica" panose="020B0604020202020204" pitchFamily="34" charset="0"/>
              </a:rPr>
              <a:t>We should give our children quality instruction so that they can have the best chances to succeed in life. </a:t>
            </a:r>
            <a:endParaRPr lang="en-PH" sz="2800" b="1" dirty="0">
              <a:solidFill>
                <a:srgbClr val="0432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71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152" y="1081706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GB" sz="4400" dirty="0" smtClean="0"/>
          </a:p>
          <a:p>
            <a:pPr marL="0" indent="0" algn="ctr">
              <a:buNone/>
            </a:pPr>
            <a:r>
              <a:rPr lang="en-GB" sz="4400" dirty="0" smtClean="0"/>
              <a:t>“According </a:t>
            </a:r>
            <a:r>
              <a:rPr lang="en-GB" sz="4400" dirty="0"/>
              <a:t>to studies, in a meaningful and fun-filled context, children can acquire skills without the pressure and fear of failure in quite the same way as they might feel in a more structured learning environment</a:t>
            </a:r>
            <a:r>
              <a:rPr lang="en-GB" sz="4400" dirty="0" smtClean="0"/>
              <a:t>.”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096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3DC33CD-F573-4678-ACBA-8A2FCEF54E5B}"/>
              </a:ext>
            </a:extLst>
          </p:cNvPr>
          <p:cNvSpPr/>
          <p:nvPr/>
        </p:nvSpPr>
        <p:spPr>
          <a:xfrm>
            <a:off x="238539" y="1027908"/>
            <a:ext cx="41943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2400" b="1" dirty="0">
                <a:solidFill>
                  <a:srgbClr val="000000"/>
                </a:solidFill>
                <a:latin typeface="Gabriel Sans Cond Bold"/>
              </a:rPr>
              <a:t>Which part/s of this module help me become better equipped with Indicator 1.4.2?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A1E06CD-3BCC-4532-8720-ABCCD5A7B0F1}"/>
              </a:ext>
            </a:extLst>
          </p:cNvPr>
          <p:cNvSpPr/>
          <p:nvPr/>
        </p:nvSpPr>
        <p:spPr>
          <a:xfrm>
            <a:off x="4668088" y="1027908"/>
            <a:ext cx="44725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2400" b="1" dirty="0">
                <a:solidFill>
                  <a:srgbClr val="000000"/>
                </a:solidFill>
                <a:latin typeface="Gabriel Sans Cond Bold"/>
              </a:rPr>
              <a:t>Given the examples in the module, what can I do to help my teachers better understand Indicator 1.4.2?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EA6381C5-DFF7-4B46-9B0F-D61B5F834F6C}"/>
              </a:ext>
            </a:extLst>
          </p:cNvPr>
          <p:cNvCxnSpPr/>
          <p:nvPr/>
        </p:nvCxnSpPr>
        <p:spPr>
          <a:xfrm>
            <a:off x="4475913" y="998952"/>
            <a:ext cx="0" cy="49099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D5974BDD-FE7C-45CC-99C7-07530DF62AC9}"/>
              </a:ext>
            </a:extLst>
          </p:cNvPr>
          <p:cNvCxnSpPr>
            <a:cxnSpLocks/>
          </p:cNvCxnSpPr>
          <p:nvPr/>
        </p:nvCxnSpPr>
        <p:spPr>
          <a:xfrm flipH="1">
            <a:off x="238539" y="2766395"/>
            <a:ext cx="85277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87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1191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 smtClean="0"/>
              <a:t>“The </a:t>
            </a:r>
            <a:r>
              <a:rPr lang="en-GB" sz="4800" dirty="0"/>
              <a:t>ultimate goal of literacy instruction is to build a learner’s comprehension, writing skills, and overall skills in communication</a:t>
            </a:r>
            <a:r>
              <a:rPr lang="en-GB" sz="4800" dirty="0" smtClean="0"/>
              <a:t>.” </a:t>
            </a:r>
            <a:endParaRPr lang="en-US" sz="4800" dirty="0"/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877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8717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b="1" dirty="0" smtClean="0"/>
              <a:t>“NUMERACY</a:t>
            </a:r>
            <a:r>
              <a:rPr lang="en-GB" sz="4400" b="1" dirty="0"/>
              <a:t>. </a:t>
            </a:r>
            <a:r>
              <a:rPr lang="en-GB" sz="4400" dirty="0" smtClean="0"/>
              <a:t> Developing learners ability </a:t>
            </a:r>
            <a:r>
              <a:rPr lang="en-GB" sz="4400" dirty="0"/>
              <a:t>to understand and use mathematical knowledge for calculating, problem solving, and interpreting information in order to arrive at educated and well-informed </a:t>
            </a:r>
            <a:r>
              <a:rPr lang="en-GB" sz="4400"/>
              <a:t>decisions</a:t>
            </a:r>
            <a:r>
              <a:rPr lang="en-GB" sz="4400" smtClean="0"/>
              <a:t>.”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2838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29224117-3B4C-4577-8F0B-5C36C326C525}"/>
              </a:ext>
            </a:extLst>
          </p:cNvPr>
          <p:cNvGrpSpPr/>
          <p:nvPr/>
        </p:nvGrpSpPr>
        <p:grpSpPr>
          <a:xfrm>
            <a:off x="9939" y="1840883"/>
            <a:ext cx="9149894" cy="2919968"/>
            <a:chOff x="0" y="2248380"/>
            <a:chExt cx="9281786" cy="3019359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260D1FD7-2CBA-4DCD-BFCC-DE555C1912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7566" b="2252"/>
            <a:stretch/>
          </p:blipFill>
          <p:spPr>
            <a:xfrm>
              <a:off x="0" y="2248382"/>
              <a:ext cx="2683566" cy="301935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D1D66BA1-010E-43AA-A9AC-BBFEB3290F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5637" b="2252"/>
            <a:stretch/>
          </p:blipFill>
          <p:spPr>
            <a:xfrm>
              <a:off x="7563678" y="2248380"/>
              <a:ext cx="1718108" cy="301935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0C703B7C-2E3E-4CF2-B569-90D5BCF89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991" r="74520" b="2252"/>
            <a:stretch/>
          </p:blipFill>
          <p:spPr>
            <a:xfrm>
              <a:off x="2683566" y="2248381"/>
              <a:ext cx="4880112" cy="301935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98FC0C-DCD0-4A71-B46D-24E9E71D1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660" y="2523920"/>
            <a:ext cx="5267740" cy="1325563"/>
          </a:xfrm>
        </p:spPr>
        <p:txBody>
          <a:bodyPr>
            <a:noAutofit/>
          </a:bodyPr>
          <a:lstStyle/>
          <a:p>
            <a:r>
              <a:rPr lang="en-PH" sz="3200" dirty="0">
                <a:latin typeface="Helvetica" panose="020B0604020202020204" pitchFamily="34" charset="0"/>
                <a:cs typeface="Helvetica" panose="020B0604020202020204" pitchFamily="34" charset="0"/>
              </a:rPr>
              <a:t>After exploring this module, we hope you have a better appreciation of the indicator.</a:t>
            </a:r>
          </a:p>
        </p:txBody>
      </p:sp>
    </p:spTree>
    <p:extLst>
      <p:ext uri="{BB962C8B-B14F-4D97-AF65-F5344CB8AC3E}">
        <p14:creationId xmlns:p14="http://schemas.microsoft.com/office/powerpoint/2010/main" val="370016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20CE4A5-A147-47B6-9449-0980BC3A2FA9}"/>
              </a:ext>
            </a:extLst>
          </p:cNvPr>
          <p:cNvSpPr/>
          <p:nvPr/>
        </p:nvSpPr>
        <p:spPr>
          <a:xfrm>
            <a:off x="655982" y="2742650"/>
            <a:ext cx="76928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H" sz="7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 you! </a:t>
            </a:r>
            <a:r>
              <a:rPr lang="en-PH" sz="7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</a:t>
            </a:r>
            <a:endParaRPr lang="en-PH" sz="7200" b="1" dirty="0">
              <a:solidFill>
                <a:srgbClr val="0432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29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8B0A5CA-888B-4E91-AFB5-F18CB3C79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96" y="1157150"/>
            <a:ext cx="3788691" cy="45436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7ADA42B-6C10-4CE3-A5C1-FD4E1F11539D}"/>
              </a:ext>
            </a:extLst>
          </p:cNvPr>
          <p:cNvSpPr txBox="1"/>
          <p:nvPr/>
        </p:nvSpPr>
        <p:spPr>
          <a:xfrm>
            <a:off x="4675670" y="2951946"/>
            <a:ext cx="3938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800" b="1" i="1" dirty="0">
                <a:solidFill>
                  <a:srgbClr val="FF5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Welcome to Module 2</a:t>
            </a:r>
          </a:p>
        </p:txBody>
      </p:sp>
    </p:spTree>
    <p:extLst>
      <p:ext uri="{BB962C8B-B14F-4D97-AF65-F5344CB8AC3E}">
        <p14:creationId xmlns:p14="http://schemas.microsoft.com/office/powerpoint/2010/main" val="125246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606F7D4-34E3-4042-A328-8EF9902986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305" y="1838011"/>
            <a:ext cx="1887483" cy="236696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6DF672BD-623C-45B0-9282-4F14BD588891}"/>
              </a:ext>
            </a:extLst>
          </p:cNvPr>
          <p:cNvSpPr txBox="1">
            <a:spLocks/>
          </p:cNvSpPr>
          <p:nvPr/>
        </p:nvSpPr>
        <p:spPr>
          <a:xfrm>
            <a:off x="3348190" y="1237039"/>
            <a:ext cx="5227797" cy="7243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l-PH" sz="3000" dirty="0">
                <a:latin typeface="Helvetica" panose="020B0604020202020204" pitchFamily="34" charset="0"/>
                <a:cs typeface="Helvetica" panose="020B0604020202020204" pitchFamily="34" charset="0"/>
              </a:rPr>
              <a:t>I am Teacher Mike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7ED2E9E9-E3FB-4B39-B0BB-E39E94EF302E}"/>
              </a:ext>
            </a:extLst>
          </p:cNvPr>
          <p:cNvSpPr txBox="1">
            <a:spLocks/>
          </p:cNvSpPr>
          <p:nvPr/>
        </p:nvSpPr>
        <p:spPr>
          <a:xfrm>
            <a:off x="3348190" y="1237039"/>
            <a:ext cx="5227797" cy="10092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l-PH" sz="3000" dirty="0">
                <a:latin typeface="Helvetica" panose="020B0604020202020204" pitchFamily="34" charset="0"/>
                <a:cs typeface="Helvetica" panose="020B0604020202020204" pitchFamily="34" charset="0"/>
              </a:rPr>
              <a:t>I am Teacher Mike and with me is Teacher Jen.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502F61D-355B-43A8-B046-4D00A46624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6345" y="3015436"/>
            <a:ext cx="1706825" cy="182103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6A55D583-5DC8-44C5-B047-1FA16F21C8CB}"/>
              </a:ext>
            </a:extLst>
          </p:cNvPr>
          <p:cNvSpPr txBox="1">
            <a:spLocks/>
          </p:cNvSpPr>
          <p:nvPr/>
        </p:nvSpPr>
        <p:spPr>
          <a:xfrm>
            <a:off x="3348190" y="2417431"/>
            <a:ext cx="5408188" cy="330750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l-PH" sz="3000" dirty="0">
                <a:latin typeface="Helvetica" panose="020B0604020202020204" pitchFamily="34" charset="0"/>
                <a:cs typeface="Helvetica" panose="020B0604020202020204" pitchFamily="34" charset="0"/>
              </a:rPr>
              <a:t>We will introduce you to a range of teaching strategies that promote literacy and numeracy and how becoming literate and numerate expand the learners’ opportunities to access wider understandings.</a:t>
            </a:r>
          </a:p>
        </p:txBody>
      </p:sp>
    </p:spTree>
    <p:extLst>
      <p:ext uri="{BB962C8B-B14F-4D97-AF65-F5344CB8AC3E}">
        <p14:creationId xmlns:p14="http://schemas.microsoft.com/office/powerpoint/2010/main" val="295828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5FCE8F12-B3F8-4E10-B6A1-3CFA16C43DA9}"/>
              </a:ext>
            </a:extLst>
          </p:cNvPr>
          <p:cNvSpPr txBox="1">
            <a:spLocks/>
          </p:cNvSpPr>
          <p:nvPr/>
        </p:nvSpPr>
        <p:spPr>
          <a:xfrm>
            <a:off x="-149087" y="824948"/>
            <a:ext cx="9142171" cy="330750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l-PH" b="1" dirty="0">
                <a:solidFill>
                  <a:srgbClr val="0432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In this module, we will focus on: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l-PH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il-PH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il-PH" dirty="0">
                <a:latin typeface="Helvetica" panose="020B0604020202020204" pitchFamily="34" charset="0"/>
                <a:cs typeface="Helvetica" panose="020B0604020202020204" pitchFamily="34" charset="0"/>
              </a:rPr>
              <a:t>		</a:t>
            </a:r>
            <a:r>
              <a:rPr lang="fil-PH" b="1" dirty="0">
                <a:latin typeface="Helvetica" panose="020B0604020202020204" pitchFamily="34" charset="0"/>
                <a:cs typeface="Helvetica" panose="020B0604020202020204" pitchFamily="34" charset="0"/>
              </a:rPr>
              <a:t>STRAND:</a:t>
            </a:r>
            <a:r>
              <a:rPr lang="fil-PH" dirty="0">
                <a:latin typeface="Helvetica" panose="020B0604020202020204" pitchFamily="34" charset="0"/>
                <a:cs typeface="Helvetica" panose="020B0604020202020204" pitchFamily="34" charset="0"/>
              </a:rPr>
              <a:t> Strategies for promoting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l-PH" dirty="0">
                <a:latin typeface="Helvetica" panose="020B0604020202020204" pitchFamily="34" charset="0"/>
                <a:cs typeface="Helvetica" panose="020B0604020202020204" pitchFamily="34" charset="0"/>
              </a:rPr>
              <a:t>			        literacy and numeracy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l-PH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il-PH" dirty="0">
                <a:latin typeface="Helvetica" panose="020B0604020202020204" pitchFamily="34" charset="0"/>
                <a:cs typeface="Helvetica" panose="020B0604020202020204" pitchFamily="34" charset="0"/>
              </a:rPr>
              <a:t>		</a:t>
            </a:r>
            <a:r>
              <a:rPr lang="fil-PH" b="1" dirty="0">
                <a:latin typeface="Helvetica" panose="020B0604020202020204" pitchFamily="34" charset="0"/>
                <a:cs typeface="Helvetica" panose="020B0604020202020204" pitchFamily="34" charset="0"/>
              </a:rPr>
              <a:t>INDICATOR:</a:t>
            </a:r>
            <a:r>
              <a:rPr lang="fil-PH" dirty="0">
                <a:latin typeface="Helvetica" panose="020B0604020202020204" pitchFamily="34" charset="0"/>
                <a:cs typeface="Helvetica" panose="020B0604020202020204" pitchFamily="34" charset="0"/>
              </a:rPr>
              <a:t> 1.4.2 Use a range of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l-PH" dirty="0">
                <a:latin typeface="Helvetica" panose="020B0604020202020204" pitchFamily="34" charset="0"/>
                <a:cs typeface="Helvetica" panose="020B0604020202020204" pitchFamily="34" charset="0"/>
              </a:rPr>
              <a:t>				   teaching strategies that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l-PH" dirty="0">
                <a:latin typeface="Helvetica" panose="020B0604020202020204" pitchFamily="34" charset="0"/>
                <a:cs typeface="Helvetica" panose="020B0604020202020204" pitchFamily="34" charset="0"/>
              </a:rPr>
              <a:t>				   enhance learner achivement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l-PH" dirty="0">
                <a:latin typeface="Helvetica" panose="020B0604020202020204" pitchFamily="34" charset="0"/>
                <a:cs typeface="Helvetica" panose="020B0604020202020204" pitchFamily="34" charset="0"/>
              </a:rPr>
              <a:t>				   in literacy and numeracy skills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E50D4F5-3B70-4F2F-90FD-33C9080AA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05" y="1974678"/>
            <a:ext cx="1115386" cy="10394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06A984A-DE23-4B10-85CB-E0A0D564C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35" y="3612719"/>
            <a:ext cx="1126526" cy="103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9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5FCE8F12-B3F8-4E10-B6A1-3CFA16C43DA9}"/>
              </a:ext>
            </a:extLst>
          </p:cNvPr>
          <p:cNvSpPr txBox="1">
            <a:spLocks/>
          </p:cNvSpPr>
          <p:nvPr/>
        </p:nvSpPr>
        <p:spPr>
          <a:xfrm>
            <a:off x="119270" y="1123123"/>
            <a:ext cx="8935277" cy="468133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l-PH" b="1" dirty="0">
                <a:solidFill>
                  <a:srgbClr val="0432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Objectives: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l-PH" dirty="0">
                <a:solidFill>
                  <a:srgbClr val="0432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 the end of the session, participants are expected to: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l-PH" dirty="0">
              <a:solidFill>
                <a:srgbClr val="0432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il-PH" dirty="0">
                <a:latin typeface="Helvetica" panose="020B0604020202020204" pitchFamily="34" charset="0"/>
                <a:cs typeface="Helvetica" panose="020B0604020202020204" pitchFamily="34" charset="0"/>
              </a:rPr>
              <a:t>be acquainted with literacy and numeracy concepts;</a:t>
            </a:r>
          </a:p>
          <a:p>
            <a:pPr marL="514350" indent="-514350">
              <a:buFont typeface="+mj-lt"/>
              <a:buAutoNum type="arabicPeriod"/>
            </a:pPr>
            <a:r>
              <a:rPr lang="fil-PH" dirty="0">
                <a:latin typeface="Helvetica" panose="020B0604020202020204" pitchFamily="34" charset="0"/>
                <a:cs typeface="Helvetica" panose="020B0604020202020204" pitchFamily="34" charset="0"/>
              </a:rPr>
              <a:t>reflect on current practice in using a range of teaching strategies that enhance learner achievement in literacy and numeracy skills; and</a:t>
            </a:r>
          </a:p>
          <a:p>
            <a:pPr marL="514350" indent="-514350">
              <a:buFont typeface="+mj-lt"/>
              <a:buAutoNum type="arabicPeriod"/>
            </a:pPr>
            <a:r>
              <a:rPr lang="fil-PH" dirty="0">
                <a:latin typeface="Helvetica" panose="020B0604020202020204" pitchFamily="34" charset="0"/>
                <a:cs typeface="Helvetica" panose="020B0604020202020204" pitchFamily="34" charset="0"/>
              </a:rPr>
              <a:t>develop ways to further enchance knowledge, skill and attitude in Indicator 1.4.2.</a:t>
            </a:r>
          </a:p>
        </p:txBody>
      </p:sp>
    </p:spTree>
    <p:extLst>
      <p:ext uri="{BB962C8B-B14F-4D97-AF65-F5344CB8AC3E}">
        <p14:creationId xmlns:p14="http://schemas.microsoft.com/office/powerpoint/2010/main" val="108363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if you can read this">
            <a:extLst>
              <a:ext uri="{FF2B5EF4-FFF2-40B4-BE49-F238E27FC236}">
                <a16:creationId xmlns="" xmlns:a16="http://schemas.microsoft.com/office/drawing/2014/main" id="{8613F630-281B-4018-A14F-F7602249E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AF72E70-1826-48E2-8532-6AA7709D0A72}"/>
              </a:ext>
            </a:extLst>
          </p:cNvPr>
          <p:cNvSpPr/>
          <p:nvPr/>
        </p:nvSpPr>
        <p:spPr>
          <a:xfrm>
            <a:off x="4393096" y="6097657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PH" sz="1050" dirty="0">
                <a:latin typeface="Helvetica" panose="020B0604020202020204" pitchFamily="34" charset="0"/>
                <a:cs typeface="Helvetica" panose="020B0604020202020204" pitchFamily="34" charset="0"/>
              </a:rPr>
              <a:t>Image retrieved from</a:t>
            </a:r>
          </a:p>
          <a:p>
            <a:pPr algn="r"/>
            <a:r>
              <a:rPr lang="en-PH" sz="1050" dirty="0">
                <a:latin typeface="Helvetica" panose="020B0604020202020204" pitchFamily="34" charset="0"/>
                <a:cs typeface="Helvetica" panose="020B0604020202020204" pitchFamily="34" charset="0"/>
              </a:rPr>
              <a:t>http://cdn.playbuzz.com/cdn/1d103ffe-5cb6-4df7-8261-251732fd2acb/b331980a-a42d-4782-a9d2-c97708e48914_560_420.jpg</a:t>
            </a:r>
          </a:p>
        </p:txBody>
      </p:sp>
    </p:spTree>
    <p:extLst>
      <p:ext uri="{BB962C8B-B14F-4D97-AF65-F5344CB8AC3E}">
        <p14:creationId xmlns:p14="http://schemas.microsoft.com/office/powerpoint/2010/main" val="44373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442C72-A79A-40B8-96AB-4A72342AB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382F47-8AF7-4363-9B7F-48C2F212D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3074" name="Picture 2" descr="http://icantseeyou.typepad.com/.a/6a00e5504cf4f78833016761de0608970b-pi">
            <a:extLst>
              <a:ext uri="{FF2B5EF4-FFF2-40B4-BE49-F238E27FC236}">
                <a16:creationId xmlns="" xmlns:a16="http://schemas.microsoft.com/office/drawing/2014/main" id="{81054BCD-191E-4B54-9004-FCCDA1E20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65126"/>
            <a:ext cx="8148485" cy="560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8EDE9E-1005-42E4-BB27-0AFD6C6F5862}"/>
              </a:ext>
            </a:extLst>
          </p:cNvPr>
          <p:cNvSpPr/>
          <p:nvPr/>
        </p:nvSpPr>
        <p:spPr>
          <a:xfrm>
            <a:off x="4203368" y="6231422"/>
            <a:ext cx="49406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PH" sz="1050" dirty="0">
                <a:latin typeface="Helvetica" panose="020B0604020202020204" pitchFamily="34" charset="0"/>
                <a:cs typeface="Helvetica" panose="020B0604020202020204" pitchFamily="34" charset="0"/>
              </a:rPr>
              <a:t>Image retrieved from http://icantseeyou.typepad.com/.a/6a00e5504cf4f78833016761de0608970b-pi</a:t>
            </a:r>
          </a:p>
        </p:txBody>
      </p:sp>
    </p:spTree>
    <p:extLst>
      <p:ext uri="{BB962C8B-B14F-4D97-AF65-F5344CB8AC3E}">
        <p14:creationId xmlns:p14="http://schemas.microsoft.com/office/powerpoint/2010/main" val="92851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43444-651F-4E66-9680-83CB25FC2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252" y="5287614"/>
            <a:ext cx="6967330" cy="520976"/>
          </a:xfrm>
        </p:spPr>
        <p:txBody>
          <a:bodyPr>
            <a:normAutofit/>
          </a:bodyPr>
          <a:lstStyle/>
          <a:p>
            <a:pPr algn="r"/>
            <a:r>
              <a:rPr lang="en-PH" sz="900" i="1" dirty="0">
                <a:latin typeface="Helvetica" panose="020B0604020202020204" pitchFamily="34" charset="0"/>
                <a:cs typeface="Helvetica" panose="020B0604020202020204" pitchFamily="34" charset="0"/>
              </a:rPr>
              <a:t>Image retrieved from</a:t>
            </a:r>
            <a:br>
              <a:rPr lang="en-PH" sz="900" i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PH" sz="900" i="1" dirty="0">
                <a:latin typeface="Helvetica" panose="020B0604020202020204" pitchFamily="34" charset="0"/>
                <a:cs typeface="Helvetica" panose="020B0604020202020204" pitchFamily="34" charset="0"/>
              </a:rPr>
              <a:t>https://img-s-msn-com.akamaized.net/tenant/amp/entityid/AAyKJ66.img?h=315&amp;w=600&amp;m=6&amp;q=60&amp;o=t&amp;l=f&amp;f=jpg</a:t>
            </a:r>
          </a:p>
        </p:txBody>
      </p:sp>
      <p:pic>
        <p:nvPicPr>
          <p:cNvPr id="1026" name="Picture 2" descr="https://img-s-msn-com.akamaized.net/tenant/amp/entityid/AAyKJ66.img?h=315&amp;w=600&amp;m=6&amp;q=60&amp;o=t&amp;l=f&amp;f=jpg">
            <a:extLst>
              <a:ext uri="{FF2B5EF4-FFF2-40B4-BE49-F238E27FC236}">
                <a16:creationId xmlns="" xmlns:a16="http://schemas.microsoft.com/office/drawing/2014/main" id="{762306CF-443D-4D2D-B54B-2357EC82F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6"/>
          <a:stretch/>
        </p:blipFill>
        <p:spPr bwMode="auto">
          <a:xfrm>
            <a:off x="3847295" y="1361037"/>
            <a:ext cx="5038287" cy="392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A66D81FD-5974-47EE-A331-A921ECA36EF3}"/>
              </a:ext>
            </a:extLst>
          </p:cNvPr>
          <p:cNvSpPr txBox="1">
            <a:spLocks/>
          </p:cNvSpPr>
          <p:nvPr/>
        </p:nvSpPr>
        <p:spPr>
          <a:xfrm>
            <a:off x="156541" y="1614485"/>
            <a:ext cx="3523421" cy="341968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fil-PH" sz="3200" dirty="0">
                <a:latin typeface="Helvetica" panose="020B0604020202020204" pitchFamily="34" charset="0"/>
                <a:cs typeface="Helvetica" panose="020B0604020202020204" pitchFamily="34" charset="0"/>
              </a:rPr>
              <a:t>What can you say about the picture?</a:t>
            </a:r>
          </a:p>
          <a:p>
            <a:pPr marL="514350" indent="-514350">
              <a:buFont typeface="+mj-lt"/>
              <a:buAutoNum type="arabicPeriod"/>
            </a:pPr>
            <a:endParaRPr lang="fil-PH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il-PH" sz="3200" dirty="0">
                <a:latin typeface="Helvetica" panose="020B0604020202020204" pitchFamily="34" charset="0"/>
                <a:cs typeface="Helvetica" panose="020B0604020202020204" pitchFamily="34" charset="0"/>
              </a:rPr>
              <a:t>How would you relate this to literacy?</a:t>
            </a:r>
          </a:p>
        </p:txBody>
      </p:sp>
    </p:spTree>
    <p:extLst>
      <p:ext uri="{BB962C8B-B14F-4D97-AF65-F5344CB8AC3E}">
        <p14:creationId xmlns:p14="http://schemas.microsoft.com/office/powerpoint/2010/main" val="87139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6141</TotalTime>
  <Words>887</Words>
  <Application>Microsoft Office PowerPoint</Application>
  <PresentationFormat>On-screen Show (4:3)</PresentationFormat>
  <Paragraphs>95</Paragraphs>
  <Slides>26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Image retrieved from https://img-s-msn-com.akamaized.net/tenant/amp/entityid/AAyKJ66.img?h=315&amp;w=600&amp;m=6&amp;q=60&amp;o=t&amp;l=f&amp;f=jpg</vt:lpstr>
      <vt:lpstr>PowerPoint Presentation</vt:lpstr>
      <vt:lpstr>PowerPoint Presentation</vt:lpstr>
      <vt:lpstr>Now, let me introduce you Module 2. You will find there an overview of the indicator, its key concepts, suggestions for improvement, and illustrations of practice.</vt:lpstr>
      <vt:lpstr>Guide Questions:</vt:lpstr>
      <vt:lpstr>PowerPoint Presentation</vt:lpstr>
      <vt:lpstr>PowerPoint Presentation</vt:lpstr>
      <vt:lpstr>PowerPoint Presentation</vt:lpstr>
      <vt:lpstr>Reinforcement 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After exploring this module, we hope you have a better appreciation of the indicator.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SIR</cp:lastModifiedBy>
  <cp:revision>414</cp:revision>
  <dcterms:created xsi:type="dcterms:W3CDTF">2018-01-10T01:26:53Z</dcterms:created>
  <dcterms:modified xsi:type="dcterms:W3CDTF">2018-10-16T02:07:57Z</dcterms:modified>
</cp:coreProperties>
</file>