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6"/>
  </p:handoutMasterIdLst>
  <p:sldIdLst>
    <p:sldId id="264" r:id="rId2"/>
    <p:sldId id="265" r:id="rId3"/>
    <p:sldId id="266" r:id="rId4"/>
    <p:sldId id="256" r:id="rId5"/>
    <p:sldId id="257" r:id="rId6"/>
    <p:sldId id="258" r:id="rId7"/>
    <p:sldId id="259" r:id="rId8"/>
    <p:sldId id="260" r:id="rId9"/>
    <p:sldId id="261" r:id="rId10"/>
    <p:sldId id="262" r:id="rId11"/>
    <p:sldId id="267" r:id="rId12"/>
    <p:sldId id="268"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43" autoAdjust="0"/>
  </p:normalViewPr>
  <p:slideViewPr>
    <p:cSldViewPr snapToGrid="0">
      <p:cViewPr varScale="1">
        <p:scale>
          <a:sx n="83" d="100"/>
          <a:sy n="83" d="100"/>
        </p:scale>
        <p:origin x="68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171F1B-0EF9-4DA0-B26F-87AA2D7E3834}" type="datetimeFigureOut">
              <a:rPr lang="en-US" smtClean="0"/>
              <a:t>6/22/2018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2732FD-C0F7-4E96-BF32-CB4006FBD010}" type="slidenum">
              <a:rPr lang="en-US" smtClean="0"/>
              <a:t>‹#›</a:t>
            </a:fld>
            <a:endParaRPr lang="en-US"/>
          </a:p>
        </p:txBody>
      </p:sp>
    </p:spTree>
    <p:extLst>
      <p:ext uri="{BB962C8B-B14F-4D97-AF65-F5344CB8AC3E}">
        <p14:creationId xmlns:p14="http://schemas.microsoft.com/office/powerpoint/2010/main" val="17855158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4122E16-A0E8-43AE-9B80-1B23B27090EF}" type="datetimeFigureOut">
              <a:rPr lang="en-US" smtClean="0"/>
              <a:t>6/22/2018</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7EA7757-B9AA-4426-A091-6DC0CF923B3D}" type="slidenum">
              <a:rPr lang="en-US" smtClean="0"/>
              <a:t>‹#›</a:t>
            </a:fld>
            <a:endParaRPr lang="en-US"/>
          </a:p>
        </p:txBody>
      </p:sp>
    </p:spTree>
    <p:extLst>
      <p:ext uri="{BB962C8B-B14F-4D97-AF65-F5344CB8AC3E}">
        <p14:creationId xmlns:p14="http://schemas.microsoft.com/office/powerpoint/2010/main" val="5842499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4122E16-A0E8-43AE-9B80-1B23B27090EF}" type="datetimeFigureOut">
              <a:rPr lang="en-US" smtClean="0"/>
              <a:t>6/22/2018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7EA7757-B9AA-4426-A091-6DC0CF923B3D}" type="slidenum">
              <a:rPr lang="en-US" smtClean="0"/>
              <a:t>‹#›</a:t>
            </a:fld>
            <a:endParaRPr lang="en-US"/>
          </a:p>
        </p:txBody>
      </p:sp>
    </p:spTree>
    <p:extLst>
      <p:ext uri="{BB962C8B-B14F-4D97-AF65-F5344CB8AC3E}">
        <p14:creationId xmlns:p14="http://schemas.microsoft.com/office/powerpoint/2010/main" val="18585945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54122E16-A0E8-43AE-9B80-1B23B27090EF}" type="datetimeFigureOut">
              <a:rPr lang="en-US" smtClean="0"/>
              <a:t>6/22/2018</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7EA7757-B9AA-4426-A091-6DC0CF923B3D}" type="slidenum">
              <a:rPr lang="en-US" smtClean="0"/>
              <a:t>‹#›</a:t>
            </a:fld>
            <a:endParaRPr lang="en-US"/>
          </a:p>
        </p:txBody>
      </p:sp>
    </p:spTree>
    <p:extLst>
      <p:ext uri="{BB962C8B-B14F-4D97-AF65-F5344CB8AC3E}">
        <p14:creationId xmlns:p14="http://schemas.microsoft.com/office/powerpoint/2010/main" val="20537617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54122E16-A0E8-43AE-9B80-1B23B27090EF}" type="datetimeFigureOut">
              <a:rPr lang="en-US" smtClean="0"/>
              <a:t>6/22/2018</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7EA7757-B9AA-4426-A091-6DC0CF923B3D}" type="slidenum">
              <a:rPr lang="en-US" smtClean="0"/>
              <a:t>‹#›</a:t>
            </a:fld>
            <a:endParaRPr lang="en-US"/>
          </a:p>
        </p:txBody>
      </p:sp>
    </p:spTree>
    <p:extLst>
      <p:ext uri="{BB962C8B-B14F-4D97-AF65-F5344CB8AC3E}">
        <p14:creationId xmlns:p14="http://schemas.microsoft.com/office/powerpoint/2010/main" val="4623230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4122E16-A0E8-43AE-9B80-1B23B27090EF}" type="datetimeFigureOut">
              <a:rPr lang="en-US" smtClean="0"/>
              <a:t>6/22/2018</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7EA7757-B9AA-4426-A091-6DC0CF923B3D}" type="slidenum">
              <a:rPr lang="en-US" smtClean="0"/>
              <a:t>‹#›</a:t>
            </a:fld>
            <a:endParaRPr lang="en-US"/>
          </a:p>
        </p:txBody>
      </p:sp>
    </p:spTree>
    <p:extLst>
      <p:ext uri="{BB962C8B-B14F-4D97-AF65-F5344CB8AC3E}">
        <p14:creationId xmlns:p14="http://schemas.microsoft.com/office/powerpoint/2010/main" val="13202187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4122E16-A0E8-43AE-9B80-1B23B27090EF}" type="datetimeFigureOut">
              <a:rPr lang="en-US" smtClean="0"/>
              <a:t>6/22/2018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A7757-B9AA-4426-A091-6DC0CF923B3D}" type="slidenum">
              <a:rPr lang="en-US" smtClean="0"/>
              <a:t>‹#›</a:t>
            </a:fld>
            <a:endParaRPr lang="en-US"/>
          </a:p>
        </p:txBody>
      </p:sp>
    </p:spTree>
    <p:extLst>
      <p:ext uri="{BB962C8B-B14F-4D97-AF65-F5344CB8AC3E}">
        <p14:creationId xmlns:p14="http://schemas.microsoft.com/office/powerpoint/2010/main" val="31669100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4122E16-A0E8-43AE-9B80-1B23B27090EF}" type="datetimeFigureOut">
              <a:rPr lang="en-US" smtClean="0"/>
              <a:t>6/22/2018</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D7EA7757-B9AA-4426-A091-6DC0CF923B3D}" type="slidenum">
              <a:rPr lang="en-US" smtClean="0"/>
              <a:t>‹#›</a:t>
            </a:fld>
            <a:endParaRPr lang="en-US"/>
          </a:p>
        </p:txBody>
      </p:sp>
    </p:spTree>
    <p:extLst>
      <p:ext uri="{BB962C8B-B14F-4D97-AF65-F5344CB8AC3E}">
        <p14:creationId xmlns:p14="http://schemas.microsoft.com/office/powerpoint/2010/main" val="23837366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4122E16-A0E8-43AE-9B80-1B23B27090EF}" type="datetimeFigureOut">
              <a:rPr lang="en-US" smtClean="0"/>
              <a:t>6/22/2018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A7757-B9AA-4426-A091-6DC0CF923B3D}" type="slidenum">
              <a:rPr lang="en-US" smtClean="0"/>
              <a:t>‹#›</a:t>
            </a:fld>
            <a:endParaRPr lang="en-US"/>
          </a:p>
        </p:txBody>
      </p:sp>
    </p:spTree>
    <p:extLst>
      <p:ext uri="{BB962C8B-B14F-4D97-AF65-F5344CB8AC3E}">
        <p14:creationId xmlns:p14="http://schemas.microsoft.com/office/powerpoint/2010/main" val="9002418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54122E16-A0E8-43AE-9B80-1B23B27090EF}" type="datetimeFigureOut">
              <a:rPr lang="en-US" smtClean="0"/>
              <a:t>6/22/2018</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7EA7757-B9AA-4426-A091-6DC0CF923B3D}" type="slidenum">
              <a:rPr lang="en-US" smtClean="0"/>
              <a:t>‹#›</a:t>
            </a:fld>
            <a:endParaRPr lang="en-US"/>
          </a:p>
        </p:txBody>
      </p:sp>
    </p:spTree>
    <p:extLst>
      <p:ext uri="{BB962C8B-B14F-4D97-AF65-F5344CB8AC3E}">
        <p14:creationId xmlns:p14="http://schemas.microsoft.com/office/powerpoint/2010/main" val="22240813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122E16-A0E8-43AE-9B80-1B23B27090EF}" type="datetimeFigureOut">
              <a:rPr lang="en-US" smtClean="0"/>
              <a:t>6/22/2018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A7757-B9AA-4426-A091-6DC0CF923B3D}" type="slidenum">
              <a:rPr lang="en-US" smtClean="0"/>
              <a:t>‹#›</a:t>
            </a:fld>
            <a:endParaRPr lang="en-US"/>
          </a:p>
        </p:txBody>
      </p:sp>
    </p:spTree>
    <p:extLst>
      <p:ext uri="{BB962C8B-B14F-4D97-AF65-F5344CB8AC3E}">
        <p14:creationId xmlns:p14="http://schemas.microsoft.com/office/powerpoint/2010/main" val="314517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4122E16-A0E8-43AE-9B80-1B23B27090EF}" type="datetimeFigureOut">
              <a:rPr lang="en-US" smtClean="0"/>
              <a:t>6/22/2018</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7EA7757-B9AA-4426-A091-6DC0CF923B3D}" type="slidenum">
              <a:rPr lang="en-US" smtClean="0"/>
              <a:t>‹#›</a:t>
            </a:fld>
            <a:endParaRPr lang="en-US"/>
          </a:p>
        </p:txBody>
      </p:sp>
    </p:spTree>
    <p:extLst>
      <p:ext uri="{BB962C8B-B14F-4D97-AF65-F5344CB8AC3E}">
        <p14:creationId xmlns:p14="http://schemas.microsoft.com/office/powerpoint/2010/main" val="33834990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4122E16-A0E8-43AE-9B80-1B23B27090EF}" type="datetimeFigureOut">
              <a:rPr lang="en-US" smtClean="0"/>
              <a:t>6/22/2018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A7757-B9AA-4426-A091-6DC0CF923B3D}" type="slidenum">
              <a:rPr lang="en-US" smtClean="0"/>
              <a:t>‹#›</a:t>
            </a:fld>
            <a:endParaRPr lang="en-US"/>
          </a:p>
        </p:txBody>
      </p:sp>
    </p:spTree>
    <p:extLst>
      <p:ext uri="{BB962C8B-B14F-4D97-AF65-F5344CB8AC3E}">
        <p14:creationId xmlns:p14="http://schemas.microsoft.com/office/powerpoint/2010/main" val="30047867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4122E16-A0E8-43AE-9B80-1B23B27090EF}" type="datetimeFigureOut">
              <a:rPr lang="en-US" smtClean="0"/>
              <a:t>6/22/2018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A7757-B9AA-4426-A091-6DC0CF923B3D}" type="slidenum">
              <a:rPr lang="en-US" smtClean="0"/>
              <a:t>‹#›</a:t>
            </a:fld>
            <a:endParaRPr lang="en-US"/>
          </a:p>
        </p:txBody>
      </p:sp>
    </p:spTree>
    <p:extLst>
      <p:ext uri="{BB962C8B-B14F-4D97-AF65-F5344CB8AC3E}">
        <p14:creationId xmlns:p14="http://schemas.microsoft.com/office/powerpoint/2010/main" val="13041016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4122E16-A0E8-43AE-9B80-1B23B27090EF}" type="datetimeFigureOut">
              <a:rPr lang="en-US" smtClean="0"/>
              <a:t>6/22/2018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A7757-B9AA-4426-A091-6DC0CF923B3D}" type="slidenum">
              <a:rPr lang="en-US" smtClean="0"/>
              <a:t>‹#›</a:t>
            </a:fld>
            <a:endParaRPr lang="en-US"/>
          </a:p>
        </p:txBody>
      </p:sp>
    </p:spTree>
    <p:extLst>
      <p:ext uri="{BB962C8B-B14F-4D97-AF65-F5344CB8AC3E}">
        <p14:creationId xmlns:p14="http://schemas.microsoft.com/office/powerpoint/2010/main" val="35042797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122E16-A0E8-43AE-9B80-1B23B27090EF}" type="datetimeFigureOut">
              <a:rPr lang="en-US" smtClean="0"/>
              <a:t>6/22/2018</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7EA7757-B9AA-4426-A091-6DC0CF923B3D}" type="slidenum">
              <a:rPr lang="en-US" smtClean="0"/>
              <a:t>‹#›</a:t>
            </a:fld>
            <a:endParaRPr lang="en-US"/>
          </a:p>
        </p:txBody>
      </p:sp>
    </p:spTree>
    <p:extLst>
      <p:ext uri="{BB962C8B-B14F-4D97-AF65-F5344CB8AC3E}">
        <p14:creationId xmlns:p14="http://schemas.microsoft.com/office/powerpoint/2010/main" val="36167759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4122E16-A0E8-43AE-9B80-1B23B27090EF}" type="datetimeFigureOut">
              <a:rPr lang="en-US" smtClean="0"/>
              <a:t>6/22/2018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7EA7757-B9AA-4426-A091-6DC0CF923B3D}" type="slidenum">
              <a:rPr lang="en-US" smtClean="0"/>
              <a:t>‹#›</a:t>
            </a:fld>
            <a:endParaRPr lang="en-US"/>
          </a:p>
        </p:txBody>
      </p:sp>
    </p:spTree>
    <p:extLst>
      <p:ext uri="{BB962C8B-B14F-4D97-AF65-F5344CB8AC3E}">
        <p14:creationId xmlns:p14="http://schemas.microsoft.com/office/powerpoint/2010/main" val="12343798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4122E16-A0E8-43AE-9B80-1B23B27090EF}" type="datetimeFigureOut">
              <a:rPr lang="en-US" smtClean="0"/>
              <a:t>6/22/2018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7EA7757-B9AA-4426-A091-6DC0CF923B3D}" type="slidenum">
              <a:rPr lang="en-US" smtClean="0"/>
              <a:t>‹#›</a:t>
            </a:fld>
            <a:endParaRPr lang="en-US"/>
          </a:p>
        </p:txBody>
      </p:sp>
    </p:spTree>
    <p:extLst>
      <p:ext uri="{BB962C8B-B14F-4D97-AF65-F5344CB8AC3E}">
        <p14:creationId xmlns:p14="http://schemas.microsoft.com/office/powerpoint/2010/main" val="13292294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4122E16-A0E8-43AE-9B80-1B23B27090EF}" type="datetimeFigureOut">
              <a:rPr lang="en-US" smtClean="0"/>
              <a:t>6/22/2018</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7EA7757-B9AA-4426-A091-6DC0CF923B3D}" type="slidenum">
              <a:rPr lang="en-US" smtClean="0"/>
              <a:t>‹#›</a:t>
            </a:fld>
            <a:endParaRPr lang="en-US"/>
          </a:p>
        </p:txBody>
      </p:sp>
    </p:spTree>
    <p:extLst>
      <p:ext uri="{BB962C8B-B14F-4D97-AF65-F5344CB8AC3E}">
        <p14:creationId xmlns:p14="http://schemas.microsoft.com/office/powerpoint/2010/main" val="3701816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Describe the situation shown in the picture</a:t>
            </a:r>
          </a:p>
        </p:txBody>
      </p:sp>
      <p:pic>
        <p:nvPicPr>
          <p:cNvPr id="4" name="Content Placeholder 3"/>
          <p:cNvPicPr>
            <a:picLocks noGrp="1" noChangeAspect="1"/>
          </p:cNvPicPr>
          <p:nvPr>
            <p:ph idx="1"/>
          </p:nvPr>
        </p:nvPicPr>
        <p:blipFill rotWithShape="1">
          <a:blip r:embed="rId2"/>
          <a:srcRect t="22241"/>
          <a:stretch/>
        </p:blipFill>
        <p:spPr>
          <a:xfrm>
            <a:off x="2451100" y="2362200"/>
            <a:ext cx="6057900" cy="4215256"/>
          </a:xfrm>
          <a:prstGeom prst="rect">
            <a:avLst/>
          </a:prstGeom>
        </p:spPr>
      </p:pic>
    </p:spTree>
    <p:extLst>
      <p:ext uri="{BB962C8B-B14F-4D97-AF65-F5344CB8AC3E}">
        <p14:creationId xmlns:p14="http://schemas.microsoft.com/office/powerpoint/2010/main" val="30973150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1378617"/>
            <a:ext cx="8761413" cy="706964"/>
          </a:xfrm>
        </p:spPr>
        <p:txBody>
          <a:bodyPr/>
          <a:lstStyle/>
          <a:p>
            <a:pPr algn="ctr"/>
            <a:r>
              <a:rPr lang="en-PH" b="1" dirty="0"/>
              <a:t>Effective Purchasing Steps and Procedures</a:t>
            </a:r>
            <a:r>
              <a:rPr lang="en-US" dirty="0"/>
              <a:t/>
            </a:r>
            <a:br>
              <a:rPr lang="en-US" dirty="0"/>
            </a:br>
            <a:endParaRPr lang="en-US" dirty="0"/>
          </a:p>
        </p:txBody>
      </p:sp>
      <p:sp>
        <p:nvSpPr>
          <p:cNvPr id="6" name="Rectangle 5"/>
          <p:cNvSpPr/>
          <p:nvPr/>
        </p:nvSpPr>
        <p:spPr>
          <a:xfrm>
            <a:off x="4317411" y="2351068"/>
            <a:ext cx="3569686" cy="574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Identify needs by planning new reviewing existing menus for each business unit of the food service organization</a:t>
            </a:r>
          </a:p>
        </p:txBody>
      </p:sp>
      <p:sp>
        <p:nvSpPr>
          <p:cNvPr id="7" name="Rectangle 6"/>
          <p:cNvSpPr/>
          <p:nvPr/>
        </p:nvSpPr>
        <p:spPr>
          <a:xfrm>
            <a:off x="8023831" y="3218966"/>
            <a:ext cx="3657792" cy="591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Determine standards of quality for each food item and write specifications. </a:t>
            </a:r>
          </a:p>
        </p:txBody>
      </p:sp>
      <p:sp>
        <p:nvSpPr>
          <p:cNvPr id="8" name="Rectangle 7"/>
          <p:cNvSpPr/>
          <p:nvPr/>
        </p:nvSpPr>
        <p:spPr>
          <a:xfrm>
            <a:off x="8089708" y="5223829"/>
            <a:ext cx="3526039" cy="574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Calculate desired inventory or stock levels for each item. </a:t>
            </a:r>
          </a:p>
        </p:txBody>
      </p:sp>
      <p:sp>
        <p:nvSpPr>
          <p:cNvPr id="9" name="Rectangle 8"/>
          <p:cNvSpPr/>
          <p:nvPr/>
        </p:nvSpPr>
        <p:spPr>
          <a:xfrm>
            <a:off x="4317411" y="6152155"/>
            <a:ext cx="3569686" cy="574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Identify the amounts to purchase by subtracting stock levels from desired quantities. </a:t>
            </a:r>
          </a:p>
        </p:txBody>
      </p:sp>
      <p:sp>
        <p:nvSpPr>
          <p:cNvPr id="10" name="Rectangle 9"/>
          <p:cNvSpPr/>
          <p:nvPr/>
        </p:nvSpPr>
        <p:spPr>
          <a:xfrm>
            <a:off x="416767" y="5223830"/>
            <a:ext cx="3530599" cy="574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Develop purchase orders.</a:t>
            </a:r>
          </a:p>
        </p:txBody>
      </p:sp>
      <p:sp>
        <p:nvSpPr>
          <p:cNvPr id="11" name="Rectangle 10"/>
          <p:cNvSpPr/>
          <p:nvPr/>
        </p:nvSpPr>
        <p:spPr>
          <a:xfrm>
            <a:off x="416767" y="3218966"/>
            <a:ext cx="3530599" cy="574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Select and negotiate with vendors</a:t>
            </a:r>
          </a:p>
        </p:txBody>
      </p:sp>
      <p:sp>
        <p:nvSpPr>
          <p:cNvPr id="12" name="Rectangle 11"/>
          <p:cNvSpPr/>
          <p:nvPr/>
        </p:nvSpPr>
        <p:spPr>
          <a:xfrm>
            <a:off x="8576698" y="4121814"/>
            <a:ext cx="3462902" cy="6279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Estimate quantities needed.</a:t>
            </a:r>
          </a:p>
        </p:txBody>
      </p:sp>
      <p:sp>
        <p:nvSpPr>
          <p:cNvPr id="13" name="Rectangle 12"/>
          <p:cNvSpPr/>
          <p:nvPr/>
        </p:nvSpPr>
        <p:spPr>
          <a:xfrm>
            <a:off x="211276" y="4121814"/>
            <a:ext cx="3225800" cy="6279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Conduct market research on potential vendors product availability</a:t>
            </a:r>
          </a:p>
        </p:txBody>
      </p:sp>
      <p:sp>
        <p:nvSpPr>
          <p:cNvPr id="19" name="Bent Arrow 18"/>
          <p:cNvSpPr/>
          <p:nvPr/>
        </p:nvSpPr>
        <p:spPr>
          <a:xfrm rot="5400000">
            <a:off x="9188448" y="2022319"/>
            <a:ext cx="605947" cy="154035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Bent Arrow 19"/>
          <p:cNvSpPr/>
          <p:nvPr/>
        </p:nvSpPr>
        <p:spPr>
          <a:xfrm rot="10800000">
            <a:off x="8089708" y="6152154"/>
            <a:ext cx="2027526" cy="42009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Bent Arrow 20"/>
          <p:cNvSpPr/>
          <p:nvPr/>
        </p:nvSpPr>
        <p:spPr>
          <a:xfrm rot="16200000">
            <a:off x="2325207" y="5007535"/>
            <a:ext cx="714138" cy="25301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Bent Arrow 21"/>
          <p:cNvSpPr/>
          <p:nvPr/>
        </p:nvSpPr>
        <p:spPr>
          <a:xfrm>
            <a:off x="1417186" y="2559610"/>
            <a:ext cx="2530179" cy="465765"/>
          </a:xfrm>
          <a:prstGeom prst="bentArrow">
            <a:avLst>
              <a:gd name="adj1" fmla="val 25000"/>
              <a:gd name="adj2" fmla="val 26294"/>
              <a:gd name="adj3" fmla="val 25000"/>
              <a:gd name="adj4" fmla="val 498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own Arrow 22"/>
          <p:cNvSpPr/>
          <p:nvPr/>
        </p:nvSpPr>
        <p:spPr>
          <a:xfrm>
            <a:off x="10033841" y="3843669"/>
            <a:ext cx="166785" cy="2444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a:off x="9998916" y="4858839"/>
            <a:ext cx="166785" cy="2444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flipH="1" flipV="1">
            <a:off x="1417186" y="4728416"/>
            <a:ext cx="346559" cy="3973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flipH="1" flipV="1">
            <a:off x="1417186" y="3810000"/>
            <a:ext cx="240462" cy="2457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922982" y="4077329"/>
            <a:ext cx="2358544" cy="923330"/>
          </a:xfrm>
          <a:prstGeom prst="rect">
            <a:avLst/>
          </a:prstGeom>
        </p:spPr>
        <p:txBody>
          <a:bodyPr wrap="square">
            <a:spAutoFit/>
          </a:bodyPr>
          <a:lstStyle/>
          <a:p>
            <a:pPr algn="ctr"/>
            <a:r>
              <a:rPr lang="en-PH" b="1" i="1" dirty="0">
                <a:latin typeface="Arial" panose="020B0604020202020204" pitchFamily="34" charset="0"/>
                <a:ea typeface="MS Mincho" panose="02020609040205080304" pitchFamily="49" charset="-128"/>
              </a:rPr>
              <a:t>Figure 1: </a:t>
            </a:r>
            <a:r>
              <a:rPr lang="en-PH" b="1" dirty="0">
                <a:latin typeface="Arial" panose="020B0604020202020204" pitchFamily="34" charset="0"/>
                <a:ea typeface="MS Mincho" panose="02020609040205080304" pitchFamily="49" charset="-128"/>
              </a:rPr>
              <a:t>The basic flow of purchasing activities</a:t>
            </a:r>
            <a:endParaRPr lang="en-US" dirty="0"/>
          </a:p>
        </p:txBody>
      </p:sp>
    </p:spTree>
    <p:extLst>
      <p:ext uri="{BB962C8B-B14F-4D97-AF65-F5344CB8AC3E}">
        <p14:creationId xmlns:p14="http://schemas.microsoft.com/office/powerpoint/2010/main" val="33210105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767" y="1273169"/>
            <a:ext cx="11042073" cy="706964"/>
          </a:xfrm>
        </p:spPr>
        <p:txBody>
          <a:bodyPr/>
          <a:lstStyle/>
          <a:p>
            <a:pPr algn="ctr"/>
            <a:r>
              <a:rPr lang="en-US" dirty="0"/>
              <a:t>Application: Arrange the effective purchasing steps and procedures chronologically</a:t>
            </a:r>
            <a:br>
              <a:rPr lang="en-US" dirty="0"/>
            </a:br>
            <a:endParaRPr lang="en-US" dirty="0"/>
          </a:p>
        </p:txBody>
      </p:sp>
      <p:sp>
        <p:nvSpPr>
          <p:cNvPr id="6" name="Rectangle 5"/>
          <p:cNvSpPr/>
          <p:nvPr/>
        </p:nvSpPr>
        <p:spPr>
          <a:xfrm>
            <a:off x="8332390" y="5265575"/>
            <a:ext cx="3569686" cy="574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Identify needs by planning new reviewing existing menus for each business unit of the food service organization</a:t>
            </a:r>
          </a:p>
        </p:txBody>
      </p:sp>
      <p:sp>
        <p:nvSpPr>
          <p:cNvPr id="7" name="Rectangle 6"/>
          <p:cNvSpPr/>
          <p:nvPr/>
        </p:nvSpPr>
        <p:spPr>
          <a:xfrm>
            <a:off x="154450" y="5278823"/>
            <a:ext cx="3657792" cy="591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Determine standards of quality for each food item and write specifications. </a:t>
            </a:r>
          </a:p>
        </p:txBody>
      </p:sp>
      <p:sp>
        <p:nvSpPr>
          <p:cNvPr id="8" name="Rectangle 7"/>
          <p:cNvSpPr/>
          <p:nvPr/>
        </p:nvSpPr>
        <p:spPr>
          <a:xfrm>
            <a:off x="8235896" y="4153651"/>
            <a:ext cx="3526039" cy="574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Calculate desired inventory or stock levels for each item. </a:t>
            </a:r>
          </a:p>
        </p:txBody>
      </p:sp>
      <p:sp>
        <p:nvSpPr>
          <p:cNvPr id="9" name="Rectangle 8"/>
          <p:cNvSpPr/>
          <p:nvPr/>
        </p:nvSpPr>
        <p:spPr>
          <a:xfrm>
            <a:off x="63476" y="3121540"/>
            <a:ext cx="3569686" cy="574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Identify the amounts to purchase by subtracting stock levels from desired quantities. </a:t>
            </a:r>
          </a:p>
        </p:txBody>
      </p:sp>
      <p:sp>
        <p:nvSpPr>
          <p:cNvPr id="10" name="Rectangle 9"/>
          <p:cNvSpPr/>
          <p:nvPr/>
        </p:nvSpPr>
        <p:spPr>
          <a:xfrm>
            <a:off x="0" y="4123062"/>
            <a:ext cx="3530599" cy="574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Develop purchase orders.</a:t>
            </a:r>
          </a:p>
        </p:txBody>
      </p:sp>
      <p:sp>
        <p:nvSpPr>
          <p:cNvPr id="11" name="Rectangle 10"/>
          <p:cNvSpPr/>
          <p:nvPr/>
        </p:nvSpPr>
        <p:spPr>
          <a:xfrm>
            <a:off x="4424195" y="6144452"/>
            <a:ext cx="3530599" cy="574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Select and negotiate with vendors</a:t>
            </a:r>
          </a:p>
        </p:txBody>
      </p:sp>
      <p:sp>
        <p:nvSpPr>
          <p:cNvPr id="12" name="Rectangle 11"/>
          <p:cNvSpPr/>
          <p:nvPr/>
        </p:nvSpPr>
        <p:spPr>
          <a:xfrm>
            <a:off x="4424195" y="2397389"/>
            <a:ext cx="3462902" cy="6279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Estimate quantities needed.</a:t>
            </a:r>
          </a:p>
        </p:txBody>
      </p:sp>
      <p:sp>
        <p:nvSpPr>
          <p:cNvPr id="13" name="Rectangle 12"/>
          <p:cNvSpPr/>
          <p:nvPr/>
        </p:nvSpPr>
        <p:spPr>
          <a:xfrm>
            <a:off x="8737762" y="2862198"/>
            <a:ext cx="3225800" cy="6279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Conduct market research on potential vendors product availability</a:t>
            </a:r>
          </a:p>
        </p:txBody>
      </p:sp>
      <p:sp>
        <p:nvSpPr>
          <p:cNvPr id="19" name="Bent Arrow 18"/>
          <p:cNvSpPr/>
          <p:nvPr/>
        </p:nvSpPr>
        <p:spPr>
          <a:xfrm rot="5400000">
            <a:off x="9188448" y="2022319"/>
            <a:ext cx="605947" cy="154035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Bent Arrow 19"/>
          <p:cNvSpPr/>
          <p:nvPr/>
        </p:nvSpPr>
        <p:spPr>
          <a:xfrm rot="10800000">
            <a:off x="8089708" y="6152154"/>
            <a:ext cx="2027526" cy="42009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Bent Arrow 20"/>
          <p:cNvSpPr/>
          <p:nvPr/>
        </p:nvSpPr>
        <p:spPr>
          <a:xfrm rot="16200000">
            <a:off x="2325207" y="5007535"/>
            <a:ext cx="714138" cy="25301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Bent Arrow 21"/>
          <p:cNvSpPr/>
          <p:nvPr/>
        </p:nvSpPr>
        <p:spPr>
          <a:xfrm>
            <a:off x="1417186" y="2559610"/>
            <a:ext cx="2530179" cy="465765"/>
          </a:xfrm>
          <a:prstGeom prst="bentArrow">
            <a:avLst>
              <a:gd name="adj1" fmla="val 25000"/>
              <a:gd name="adj2" fmla="val 26294"/>
              <a:gd name="adj3" fmla="val 25000"/>
              <a:gd name="adj4" fmla="val 498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own Arrow 22"/>
          <p:cNvSpPr/>
          <p:nvPr/>
        </p:nvSpPr>
        <p:spPr>
          <a:xfrm>
            <a:off x="10033841" y="3843669"/>
            <a:ext cx="166785" cy="2444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a:off x="9998916" y="4858839"/>
            <a:ext cx="166785" cy="2444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flipH="1" flipV="1">
            <a:off x="1417186" y="4728416"/>
            <a:ext cx="346559" cy="3973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flipH="1" flipV="1">
            <a:off x="1417186" y="3810000"/>
            <a:ext cx="240462" cy="2457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56951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a:t>
            </a:r>
            <a:endParaRPr lang="en-US" dirty="0"/>
          </a:p>
        </p:txBody>
      </p:sp>
      <p:sp>
        <p:nvSpPr>
          <p:cNvPr id="3" name="Content Placeholder 2"/>
          <p:cNvSpPr>
            <a:spLocks noGrp="1"/>
          </p:cNvSpPr>
          <p:nvPr>
            <p:ph idx="1"/>
          </p:nvPr>
        </p:nvSpPr>
        <p:spPr>
          <a:xfrm>
            <a:off x="0" y="2408947"/>
            <a:ext cx="12192000" cy="3416300"/>
          </a:xfrm>
        </p:spPr>
        <p:txBody>
          <a:bodyPr>
            <a:noAutofit/>
          </a:bodyPr>
          <a:lstStyle/>
          <a:p>
            <a:r>
              <a:rPr lang="en-PH" sz="3600" dirty="0"/>
              <a:t>Pencil and Paper test:</a:t>
            </a:r>
            <a:br>
              <a:rPr lang="en-PH" sz="3600" dirty="0"/>
            </a:br>
            <a:r>
              <a:rPr lang="en-PH" sz="3600" dirty="0"/>
              <a:t>1. Enumerate </a:t>
            </a:r>
            <a:r>
              <a:rPr lang="en-PH" sz="3600" dirty="0" smtClean="0"/>
              <a:t>at least </a:t>
            </a:r>
            <a:r>
              <a:rPr lang="en-PH" sz="3600" dirty="0"/>
              <a:t>3  main objectives of an effective purchasing program. </a:t>
            </a:r>
            <a:br>
              <a:rPr lang="en-PH" sz="3600" dirty="0"/>
            </a:br>
            <a:r>
              <a:rPr lang="en-PH" sz="3600" dirty="0"/>
              <a:t>2. What is purchasing? (5 pts.)</a:t>
            </a:r>
            <a:br>
              <a:rPr lang="en-PH" sz="3600" dirty="0"/>
            </a:br>
            <a:r>
              <a:rPr lang="en-PH" sz="3600" dirty="0"/>
              <a:t/>
            </a:r>
            <a:br>
              <a:rPr lang="en-PH" sz="3600" dirty="0"/>
            </a:br>
            <a:r>
              <a:rPr lang="en-PH" sz="3600" dirty="0"/>
              <a:t>4. Enumerate the following guidelines that you should remember for effective purchasing activity.</a:t>
            </a:r>
            <a:endParaRPr lang="en-PH" sz="3600" dirty="0">
              <a:solidFill>
                <a:srgbClr val="000000"/>
              </a:solidFill>
              <a:latin typeface="Arial" panose="020B0604020202020204" pitchFamily="34" charset="0"/>
            </a:endParaRPr>
          </a:p>
          <a:p>
            <a:endParaRPr lang="en-US" sz="3600" dirty="0"/>
          </a:p>
        </p:txBody>
      </p:sp>
      <p:graphicFrame>
        <p:nvGraphicFramePr>
          <p:cNvPr id="4" name="Table 3"/>
          <p:cNvGraphicFramePr>
            <a:graphicFrameLocks noGrp="1"/>
          </p:cNvGraphicFramePr>
          <p:nvPr>
            <p:extLst>
              <p:ext uri="{D42A27DB-BD31-4B8C-83A1-F6EECF244321}">
                <p14:modId xmlns:p14="http://schemas.microsoft.com/office/powerpoint/2010/main" val="588485596"/>
              </p:ext>
            </p:extLst>
          </p:nvPr>
        </p:nvGraphicFramePr>
        <p:xfrm>
          <a:off x="0" y="0"/>
          <a:ext cx="4051299" cy="177165"/>
        </p:xfrm>
        <a:graphic>
          <a:graphicData uri="http://schemas.openxmlformats.org/drawingml/2006/table">
            <a:tbl>
              <a:tblPr>
                <a:tableStyleId>{5C22544A-7EE6-4342-B048-85BDC9FD1C3A}</a:tableStyleId>
              </a:tblPr>
              <a:tblGrid>
                <a:gridCol w="4051299">
                  <a:extLst>
                    <a:ext uri="{9D8B030D-6E8A-4147-A177-3AD203B41FA5}">
                      <a16:colId xmlns:a16="http://schemas.microsoft.com/office/drawing/2014/main" val="20000"/>
                    </a:ext>
                  </a:extLst>
                </a:gridCol>
              </a:tblGrid>
              <a:tr h="0">
                <a:tc>
                  <a:txBody>
                    <a:bodyPr/>
                    <a:lstStyle/>
                    <a:p>
                      <a:pPr algn="l" fontAlgn="t"/>
                      <a:endParaRPr lang="en-PH" sz="1100" b="0" i="0" u="none" strike="noStrike" dirty="0">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313763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1"/>
          </p:nvPr>
        </p:nvSpPr>
        <p:spPr/>
        <p:txBody>
          <a:bodyPr>
            <a:noAutofit/>
          </a:bodyPr>
          <a:lstStyle/>
          <a:p>
            <a:r>
              <a:rPr lang="en-US" sz="4000" dirty="0" smtClean="0"/>
              <a:t>Interview </a:t>
            </a:r>
            <a:r>
              <a:rPr lang="en-US" sz="4000" dirty="0" err="1" smtClean="0"/>
              <a:t>atleast</a:t>
            </a:r>
            <a:r>
              <a:rPr lang="en-US" sz="4000" dirty="0" smtClean="0"/>
              <a:t> three owner managers or the chief cook.</a:t>
            </a:r>
          </a:p>
          <a:p>
            <a:r>
              <a:rPr lang="en-US" sz="4000" dirty="0" smtClean="0"/>
              <a:t>Ask their considerations in preparing the recipe, its quantity and determine the price of their menu.</a:t>
            </a:r>
            <a:endParaRPr lang="en-US" sz="4000" dirty="0"/>
          </a:p>
        </p:txBody>
      </p:sp>
    </p:spTree>
    <p:extLst>
      <p:ext uri="{BB962C8B-B14F-4D97-AF65-F5344CB8AC3E}">
        <p14:creationId xmlns:p14="http://schemas.microsoft.com/office/powerpoint/2010/main" val="15032774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marL="0" indent="0" algn="ctr">
              <a:buNone/>
            </a:pPr>
            <a:r>
              <a:rPr lang="en-US" sz="7200" dirty="0" smtClean="0"/>
              <a:t>“Life has its woes so learn to be on your toes, be alert”</a:t>
            </a:r>
            <a:endParaRPr lang="en-US" sz="7200" dirty="0"/>
          </a:p>
        </p:txBody>
      </p:sp>
    </p:spTree>
    <p:extLst>
      <p:ext uri="{BB962C8B-B14F-4D97-AF65-F5344CB8AC3E}">
        <p14:creationId xmlns:p14="http://schemas.microsoft.com/office/powerpoint/2010/main" val="8980155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Activity</a:t>
            </a:r>
            <a:endParaRPr lang="en-US" dirty="0"/>
          </a:p>
        </p:txBody>
      </p:sp>
      <p:sp>
        <p:nvSpPr>
          <p:cNvPr id="3" name="Content Placeholder 2"/>
          <p:cNvSpPr>
            <a:spLocks noGrp="1"/>
          </p:cNvSpPr>
          <p:nvPr>
            <p:ph idx="1"/>
          </p:nvPr>
        </p:nvSpPr>
        <p:spPr>
          <a:xfrm>
            <a:off x="1154954" y="2603500"/>
            <a:ext cx="8825659" cy="3644900"/>
          </a:xfrm>
        </p:spPr>
        <p:txBody>
          <a:bodyPr>
            <a:normAutofit/>
          </a:bodyPr>
          <a:lstStyle/>
          <a:p>
            <a:r>
              <a:rPr lang="en-US" sz="2400" dirty="0" smtClean="0"/>
              <a:t>Role Playing: The class is divided into 5 groups</a:t>
            </a:r>
          </a:p>
          <a:p>
            <a:r>
              <a:rPr lang="en-US" sz="2400" dirty="0" smtClean="0"/>
              <a:t>Each group is given a certain situation</a:t>
            </a:r>
          </a:p>
          <a:p>
            <a:pPr marL="0" indent="0">
              <a:buNone/>
            </a:pPr>
            <a:r>
              <a:rPr lang="en-US" sz="2400" dirty="0" smtClean="0"/>
              <a:t>        	1. the costumer will </a:t>
            </a:r>
            <a:r>
              <a:rPr lang="en-US" sz="2400" b="1" dirty="0" smtClean="0"/>
              <a:t>buy the right quantity</a:t>
            </a:r>
          </a:p>
          <a:p>
            <a:pPr marL="0" indent="0">
              <a:buNone/>
            </a:pPr>
            <a:r>
              <a:rPr lang="en-US" sz="2400" dirty="0"/>
              <a:t>	</a:t>
            </a:r>
            <a:r>
              <a:rPr lang="en-US" sz="2400" dirty="0" smtClean="0"/>
              <a:t>     2. the costumer will </a:t>
            </a:r>
            <a:r>
              <a:rPr lang="en-PH" sz="2400" dirty="0"/>
              <a:t> </a:t>
            </a:r>
            <a:r>
              <a:rPr lang="en-PH" sz="2400" b="1" dirty="0" smtClean="0"/>
              <a:t>Buy </a:t>
            </a:r>
            <a:r>
              <a:rPr lang="en-PH" sz="2400" b="1" dirty="0"/>
              <a:t>the Right Quality </a:t>
            </a:r>
            <a:endParaRPr lang="en-PH" sz="2400" b="1" dirty="0" smtClean="0"/>
          </a:p>
          <a:p>
            <a:pPr marL="914400" lvl="2" indent="0">
              <a:buNone/>
            </a:pPr>
            <a:r>
              <a:rPr lang="en-US" sz="2400" dirty="0" smtClean="0"/>
              <a:t>3. </a:t>
            </a:r>
            <a:r>
              <a:rPr lang="en-US" sz="2400" dirty="0"/>
              <a:t>the costumer </a:t>
            </a:r>
            <a:r>
              <a:rPr lang="en-US" sz="2400" dirty="0" smtClean="0"/>
              <a:t>will </a:t>
            </a:r>
            <a:r>
              <a:rPr lang="en-PH" sz="2400" b="1" dirty="0" smtClean="0"/>
              <a:t>Buy </a:t>
            </a:r>
            <a:r>
              <a:rPr lang="en-PH" sz="2400" b="1" dirty="0"/>
              <a:t>at the Right Price</a:t>
            </a:r>
            <a:endParaRPr lang="en-US" sz="2400" dirty="0"/>
          </a:p>
          <a:p>
            <a:pPr marL="914400" lvl="2" indent="0">
              <a:buNone/>
            </a:pPr>
            <a:r>
              <a:rPr lang="en-US" sz="2400" dirty="0" smtClean="0"/>
              <a:t>4. </a:t>
            </a:r>
            <a:r>
              <a:rPr lang="en-US" sz="2400" dirty="0"/>
              <a:t>the costumer </a:t>
            </a:r>
            <a:r>
              <a:rPr lang="en-US" sz="2400" dirty="0" smtClean="0"/>
              <a:t>will </a:t>
            </a:r>
            <a:r>
              <a:rPr lang="en-PH" sz="2400" b="1" dirty="0" smtClean="0"/>
              <a:t>Buy </a:t>
            </a:r>
            <a:r>
              <a:rPr lang="en-PH" sz="2400" b="1" dirty="0"/>
              <a:t>from the Right Source.</a:t>
            </a:r>
            <a:endParaRPr lang="en-US" sz="2400" dirty="0"/>
          </a:p>
          <a:p>
            <a:pPr marL="914400" lvl="2" indent="0">
              <a:buNone/>
            </a:pPr>
            <a:r>
              <a:rPr lang="en-US" sz="2400" dirty="0" smtClean="0"/>
              <a:t>5. </a:t>
            </a:r>
            <a:r>
              <a:rPr lang="en-US" sz="2400" dirty="0"/>
              <a:t>the costumer </a:t>
            </a:r>
            <a:r>
              <a:rPr lang="en-US" sz="2400" dirty="0" smtClean="0"/>
              <a:t>will </a:t>
            </a:r>
            <a:r>
              <a:rPr lang="en-PH" sz="2400" b="1" dirty="0" smtClean="0"/>
              <a:t>Buy at the </a:t>
            </a:r>
            <a:r>
              <a:rPr lang="en-PH" sz="2400" b="1" dirty="0"/>
              <a:t>Right Time</a:t>
            </a:r>
            <a:endParaRPr lang="en-US" sz="2400" dirty="0"/>
          </a:p>
          <a:p>
            <a:pPr lvl="0"/>
            <a:endParaRPr lang="en-US" sz="2400" dirty="0"/>
          </a:p>
        </p:txBody>
      </p:sp>
    </p:spTree>
    <p:extLst>
      <p:ext uri="{BB962C8B-B14F-4D97-AF65-F5344CB8AC3E}">
        <p14:creationId xmlns:p14="http://schemas.microsoft.com/office/powerpoint/2010/main" val="2543739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Rubrics in Role playing</a:t>
            </a:r>
            <a:endParaRPr lang="en-US" dirty="0"/>
          </a:p>
        </p:txBody>
      </p:sp>
      <p:pic>
        <p:nvPicPr>
          <p:cNvPr id="4" name="Content Placeholder 3"/>
          <p:cNvPicPr>
            <a:picLocks noGrp="1" noChangeAspect="1"/>
          </p:cNvPicPr>
          <p:nvPr>
            <p:ph idx="1"/>
          </p:nvPr>
        </p:nvPicPr>
        <p:blipFill rotWithShape="1">
          <a:blip r:embed="rId2"/>
          <a:srcRect l="21037" t="15204" r="24242" b="10415"/>
          <a:stretch/>
        </p:blipFill>
        <p:spPr>
          <a:xfrm>
            <a:off x="669635" y="2078183"/>
            <a:ext cx="10418619" cy="4779817"/>
          </a:xfrm>
          <a:prstGeom prst="rect">
            <a:avLst/>
          </a:prstGeom>
        </p:spPr>
      </p:pic>
    </p:spTree>
    <p:extLst>
      <p:ext uri="{BB962C8B-B14F-4D97-AF65-F5344CB8AC3E}">
        <p14:creationId xmlns:p14="http://schemas.microsoft.com/office/powerpoint/2010/main" val="10592706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EFFECTIVE PURCHASING STEPS AND PROCEDURES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8110041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t>Purchasing of food and supplies </a:t>
            </a:r>
            <a:endParaRPr lang="en-US" dirty="0"/>
          </a:p>
        </p:txBody>
      </p:sp>
      <p:sp>
        <p:nvSpPr>
          <p:cNvPr id="3" name="Content Placeholder 2"/>
          <p:cNvSpPr>
            <a:spLocks noGrp="1"/>
          </p:cNvSpPr>
          <p:nvPr>
            <p:ph idx="1"/>
          </p:nvPr>
        </p:nvSpPr>
        <p:spPr>
          <a:xfrm>
            <a:off x="287384" y="2603500"/>
            <a:ext cx="11403874" cy="4163060"/>
          </a:xfrm>
        </p:spPr>
        <p:txBody>
          <a:bodyPr>
            <a:noAutofit/>
          </a:bodyPr>
          <a:lstStyle/>
          <a:p>
            <a:r>
              <a:rPr lang="en-PH" sz="2800" dirty="0"/>
              <a:t>one of the most important activities in home and in any food establishment</a:t>
            </a:r>
            <a:r>
              <a:rPr lang="en-PH" sz="2800" dirty="0" smtClean="0"/>
              <a:t>.</a:t>
            </a:r>
          </a:p>
          <a:p>
            <a:r>
              <a:rPr lang="en-PH" sz="2800" dirty="0"/>
              <a:t>It is defined as the process of buying the right amount of food at the right time, from the right place and from the right </a:t>
            </a:r>
            <a:r>
              <a:rPr lang="en-PH" sz="2800" dirty="0" smtClean="0"/>
              <a:t>source</a:t>
            </a:r>
          </a:p>
          <a:p>
            <a:r>
              <a:rPr lang="en-PH" sz="2800" dirty="0"/>
              <a:t>It is a complex and dynamic process with the goal of securing the pre-established standards for quantity and with economical price to meet the needs of the food service operation.</a:t>
            </a:r>
            <a:endParaRPr lang="en-US" sz="2800" dirty="0"/>
          </a:p>
          <a:p>
            <a:pPr marL="0" indent="0">
              <a:buNone/>
            </a:pPr>
            <a:endParaRPr lang="en-US" sz="2800" dirty="0"/>
          </a:p>
        </p:txBody>
      </p:sp>
    </p:spTree>
    <p:extLst>
      <p:ext uri="{BB962C8B-B14F-4D97-AF65-F5344CB8AC3E}">
        <p14:creationId xmlns:p14="http://schemas.microsoft.com/office/powerpoint/2010/main" val="25948365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761413" cy="1495212"/>
          </a:xfrm>
        </p:spPr>
        <p:txBody>
          <a:bodyPr/>
          <a:lstStyle/>
          <a:p>
            <a:r>
              <a:rPr lang="en-PH" dirty="0"/>
              <a:t>The main objectives of an effective purchasing program are to: </a:t>
            </a:r>
            <a:r>
              <a:rPr lang="en-US" dirty="0"/>
              <a:t/>
            </a:r>
            <a:br>
              <a:rPr lang="en-US" dirty="0"/>
            </a:br>
            <a:r>
              <a:rPr lang="en-PH" dirty="0"/>
              <a:t> </a:t>
            </a:r>
            <a:r>
              <a:rPr lang="en-US" dirty="0"/>
              <a:t/>
            </a:r>
            <a:br>
              <a:rPr lang="en-US" dirty="0"/>
            </a:br>
            <a:endParaRPr lang="en-US" dirty="0"/>
          </a:p>
        </p:txBody>
      </p:sp>
      <p:sp>
        <p:nvSpPr>
          <p:cNvPr id="3" name="Content Placeholder 2"/>
          <p:cNvSpPr>
            <a:spLocks noGrp="1"/>
          </p:cNvSpPr>
          <p:nvPr>
            <p:ph idx="1"/>
          </p:nvPr>
        </p:nvSpPr>
        <p:spPr>
          <a:xfrm>
            <a:off x="1154954" y="2603500"/>
            <a:ext cx="9935412" cy="3862614"/>
          </a:xfrm>
        </p:spPr>
        <p:txBody>
          <a:bodyPr>
            <a:normAutofit/>
          </a:bodyPr>
          <a:lstStyle/>
          <a:p>
            <a:pPr lvl="0"/>
            <a:r>
              <a:rPr lang="en-PH" sz="3600" dirty="0"/>
              <a:t>Buy the product that is best suited for the menu </a:t>
            </a:r>
            <a:endParaRPr lang="en-US" sz="3600" dirty="0"/>
          </a:p>
          <a:p>
            <a:pPr lvl="0"/>
            <a:r>
              <a:rPr lang="en-PH" sz="3600" dirty="0"/>
              <a:t>Buy the proper quantity of the item. </a:t>
            </a:r>
            <a:endParaRPr lang="en-US" sz="3600" dirty="0"/>
          </a:p>
          <a:p>
            <a:pPr lvl="0"/>
            <a:r>
              <a:rPr lang="en-PH" sz="3600" dirty="0"/>
              <a:t>Pay the proper quantity of the item.</a:t>
            </a:r>
            <a:endParaRPr lang="en-US" sz="3600" dirty="0"/>
          </a:p>
          <a:p>
            <a:pPr lvl="0"/>
            <a:r>
              <a:rPr lang="en-PH" sz="3600" dirty="0"/>
              <a:t>Deal with only reputable and dependable suppliers.</a:t>
            </a:r>
            <a:endParaRPr lang="en-US" sz="3600" dirty="0"/>
          </a:p>
          <a:p>
            <a:endParaRPr lang="en-US" sz="3600" dirty="0"/>
          </a:p>
        </p:txBody>
      </p:sp>
    </p:spTree>
    <p:extLst>
      <p:ext uri="{BB962C8B-B14F-4D97-AF65-F5344CB8AC3E}">
        <p14:creationId xmlns:p14="http://schemas.microsoft.com/office/powerpoint/2010/main" val="12598268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t>Purchasing techniques </a:t>
            </a:r>
            <a:r>
              <a:rPr lang="en-PH" dirty="0" smtClean="0"/>
              <a:t>include:</a:t>
            </a:r>
            <a:endParaRPr lang="en-US" dirty="0"/>
          </a:p>
        </p:txBody>
      </p:sp>
      <p:sp>
        <p:nvSpPr>
          <p:cNvPr id="3" name="Content Placeholder 2"/>
          <p:cNvSpPr>
            <a:spLocks noGrp="1"/>
          </p:cNvSpPr>
          <p:nvPr>
            <p:ph idx="1"/>
          </p:nvPr>
        </p:nvSpPr>
        <p:spPr/>
        <p:txBody>
          <a:bodyPr>
            <a:normAutofit/>
          </a:bodyPr>
          <a:lstStyle/>
          <a:p>
            <a:r>
              <a:rPr lang="en-PH" sz="3200" dirty="0" smtClean="0"/>
              <a:t>comparative </a:t>
            </a:r>
            <a:r>
              <a:rPr lang="en-PH" sz="3200" dirty="0"/>
              <a:t>shopping, </a:t>
            </a:r>
            <a:endParaRPr lang="en-PH" sz="3200" dirty="0" smtClean="0"/>
          </a:p>
          <a:p>
            <a:r>
              <a:rPr lang="en-PH" sz="3200" dirty="0" smtClean="0"/>
              <a:t>evaluation </a:t>
            </a:r>
            <a:r>
              <a:rPr lang="en-PH" sz="3200" dirty="0"/>
              <a:t>of new products, </a:t>
            </a:r>
            <a:endParaRPr lang="en-PH" sz="3200" dirty="0" smtClean="0"/>
          </a:p>
          <a:p>
            <a:r>
              <a:rPr lang="en-PH" sz="3200" dirty="0" smtClean="0"/>
              <a:t>wise </a:t>
            </a:r>
            <a:r>
              <a:rPr lang="en-PH" sz="3200" dirty="0"/>
              <a:t>judgment in timing large purchases of seasonal items and selection of the most efficient supplier. </a:t>
            </a:r>
            <a:endParaRPr lang="en-US" sz="3200" dirty="0"/>
          </a:p>
        </p:txBody>
      </p:sp>
    </p:spTree>
    <p:extLst>
      <p:ext uri="{BB962C8B-B14F-4D97-AF65-F5344CB8AC3E}">
        <p14:creationId xmlns:p14="http://schemas.microsoft.com/office/powerpoint/2010/main" val="11536659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10183606" cy="1129452"/>
          </a:xfrm>
        </p:spPr>
        <p:txBody>
          <a:bodyPr/>
          <a:lstStyle/>
          <a:p>
            <a:r>
              <a:rPr lang="en-PH" sz="3200" dirty="0"/>
              <a:t>The following are essential guidelines that you should remember for effective purchasing activity:</a:t>
            </a:r>
            <a:r>
              <a:rPr lang="en-US" sz="3200" dirty="0"/>
              <a:t/>
            </a:r>
            <a:br>
              <a:rPr lang="en-US" sz="3200" dirty="0"/>
            </a:br>
            <a:endParaRPr lang="en-US" sz="3200" dirty="0"/>
          </a:p>
        </p:txBody>
      </p:sp>
      <p:sp>
        <p:nvSpPr>
          <p:cNvPr id="3" name="Content Placeholder 2"/>
          <p:cNvSpPr>
            <a:spLocks noGrp="1"/>
          </p:cNvSpPr>
          <p:nvPr>
            <p:ph idx="1"/>
          </p:nvPr>
        </p:nvSpPr>
        <p:spPr>
          <a:xfrm>
            <a:off x="352697" y="2207623"/>
            <a:ext cx="11416937" cy="4415246"/>
          </a:xfrm>
        </p:spPr>
        <p:txBody>
          <a:bodyPr>
            <a:normAutofit fontScale="92500" lnSpcReduction="10000"/>
          </a:bodyPr>
          <a:lstStyle/>
          <a:p>
            <a:pPr lvl="0"/>
            <a:r>
              <a:rPr lang="en-PH" b="1" dirty="0"/>
              <a:t>Buy the Right Quantity.</a:t>
            </a:r>
            <a:endParaRPr lang="en-US" dirty="0"/>
          </a:p>
          <a:p>
            <a:pPr marL="0" indent="0">
              <a:buNone/>
            </a:pPr>
            <a:r>
              <a:rPr lang="en-PH" dirty="0"/>
              <a:t>Buy quantities based on the operation’s needs and par stocks to avoid storage cost, wastage, pilferage, and too much money tied up in the storeroom. </a:t>
            </a:r>
            <a:endParaRPr lang="en-US" dirty="0"/>
          </a:p>
          <a:p>
            <a:pPr marL="0" indent="0">
              <a:buNone/>
            </a:pPr>
            <a:endParaRPr lang="en-US" dirty="0"/>
          </a:p>
          <a:p>
            <a:pPr lvl="0"/>
            <a:r>
              <a:rPr lang="en-PH" b="1" dirty="0"/>
              <a:t>Buy the Right Quality </a:t>
            </a:r>
            <a:endParaRPr lang="en-US" dirty="0"/>
          </a:p>
          <a:p>
            <a:pPr marL="0" indent="0">
              <a:buNone/>
            </a:pPr>
            <a:r>
              <a:rPr lang="en-PH" dirty="0"/>
              <a:t>The right quality is not always the best qualities. The right quality is that determined by the needs of operations and communicated through food specifications. This is what must be strictly followed and monitored.  </a:t>
            </a:r>
            <a:endParaRPr lang="en-US" dirty="0"/>
          </a:p>
          <a:p>
            <a:pPr marL="0" indent="0">
              <a:buNone/>
            </a:pPr>
            <a:r>
              <a:rPr lang="en-PH" dirty="0"/>
              <a:t> </a:t>
            </a:r>
            <a:endParaRPr lang="en-US" dirty="0"/>
          </a:p>
          <a:p>
            <a:pPr lvl="0"/>
            <a:r>
              <a:rPr lang="en-PH" b="1" dirty="0"/>
              <a:t>Buy at the Right Price</a:t>
            </a:r>
            <a:endParaRPr lang="en-US" dirty="0"/>
          </a:p>
          <a:p>
            <a:pPr marL="0" indent="0">
              <a:buNone/>
            </a:pPr>
            <a:r>
              <a:rPr lang="en-PH" dirty="0"/>
              <a:t>Canvass, canvass, and canvass. Do not be satisfied with just one or two suppliers. Go out of your way to find establishments with good prices. </a:t>
            </a:r>
            <a:endParaRPr lang="en-US" dirty="0"/>
          </a:p>
          <a:p>
            <a:pPr marL="0" indent="0">
              <a:buNone/>
            </a:pPr>
            <a:r>
              <a:rPr lang="en-PH" dirty="0"/>
              <a:t> </a:t>
            </a:r>
            <a:endParaRPr lang="en-US" dirty="0"/>
          </a:p>
        </p:txBody>
      </p:sp>
    </p:spTree>
    <p:extLst>
      <p:ext uri="{BB962C8B-B14F-4D97-AF65-F5344CB8AC3E}">
        <p14:creationId xmlns:p14="http://schemas.microsoft.com/office/powerpoint/2010/main" val="33110759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897" y="1012856"/>
            <a:ext cx="10646229" cy="1051075"/>
          </a:xfrm>
        </p:spPr>
        <p:txBody>
          <a:bodyPr/>
          <a:lstStyle/>
          <a:p>
            <a:r>
              <a:rPr lang="en-PH" sz="3200" dirty="0"/>
              <a:t>The following are essential guidelines that you should remember for effective purchasing activity:</a:t>
            </a:r>
            <a:r>
              <a:rPr lang="en-US" sz="3200" dirty="0"/>
              <a:t/>
            </a:r>
            <a:br>
              <a:rPr lang="en-US" sz="3200" dirty="0"/>
            </a:br>
            <a:endParaRPr lang="en-US" sz="3200" dirty="0"/>
          </a:p>
        </p:txBody>
      </p:sp>
      <p:sp>
        <p:nvSpPr>
          <p:cNvPr id="3" name="Content Placeholder 2"/>
          <p:cNvSpPr>
            <a:spLocks noGrp="1"/>
          </p:cNvSpPr>
          <p:nvPr>
            <p:ph idx="1"/>
          </p:nvPr>
        </p:nvSpPr>
        <p:spPr/>
        <p:txBody>
          <a:bodyPr/>
          <a:lstStyle/>
          <a:p>
            <a:pPr lvl="0"/>
            <a:r>
              <a:rPr lang="en-PH" b="1" dirty="0"/>
              <a:t>Buy from the Right Source.</a:t>
            </a:r>
            <a:endParaRPr lang="en-US" dirty="0"/>
          </a:p>
          <a:p>
            <a:pPr marL="0" indent="0">
              <a:buNone/>
            </a:pPr>
            <a:r>
              <a:rPr lang="en-PH" dirty="0"/>
              <a:t>Be sure that your supplier is reputable and reliable. Their products must be safe and come from good sources. They must also deliver what they promise within the given period of time. </a:t>
            </a:r>
            <a:endParaRPr lang="en-US" dirty="0"/>
          </a:p>
          <a:p>
            <a:pPr marL="0" indent="0">
              <a:buNone/>
            </a:pPr>
            <a:r>
              <a:rPr lang="en-PH" dirty="0"/>
              <a:t> </a:t>
            </a:r>
            <a:endParaRPr lang="en-US" dirty="0"/>
          </a:p>
          <a:p>
            <a:pPr lvl="0"/>
            <a:r>
              <a:rPr lang="en-PH" b="1" dirty="0"/>
              <a:t>Buy at the Right Time</a:t>
            </a:r>
            <a:r>
              <a:rPr lang="en-PH" dirty="0"/>
              <a:t>.</a:t>
            </a:r>
            <a:endParaRPr lang="en-US" dirty="0"/>
          </a:p>
          <a:p>
            <a:pPr marL="0" indent="0">
              <a:buNone/>
            </a:pPr>
            <a:r>
              <a:rPr lang="en-PH" dirty="0"/>
              <a:t>Observe the needs of the production area carefully. Schedule regular purchases based on the needs. Avoid emergency purchases as this costs money. Consider ingredients in season and delivery lead-time of suppliers. Practice “just-in-time” whenever practical</a:t>
            </a:r>
            <a:endParaRPr lang="en-US" dirty="0"/>
          </a:p>
          <a:p>
            <a:endParaRPr lang="en-US" dirty="0"/>
          </a:p>
          <a:p>
            <a:endParaRPr lang="en-US" dirty="0"/>
          </a:p>
        </p:txBody>
      </p:sp>
    </p:spTree>
    <p:extLst>
      <p:ext uri="{BB962C8B-B14F-4D97-AF65-F5344CB8AC3E}">
        <p14:creationId xmlns:p14="http://schemas.microsoft.com/office/powerpoint/2010/main" val="10444069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117</TotalTime>
  <Words>552</Words>
  <Application>Microsoft Office PowerPoint</Application>
  <PresentationFormat>Widescreen</PresentationFormat>
  <Paragraphs>65</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Century Gothic</vt:lpstr>
      <vt:lpstr>MS Mincho</vt:lpstr>
      <vt:lpstr>Wingdings 3</vt:lpstr>
      <vt:lpstr>Ion Boardroom</vt:lpstr>
      <vt:lpstr>Describe the situation shown in the picture</vt:lpstr>
      <vt:lpstr>Activity</vt:lpstr>
      <vt:lpstr>Rubrics in Role playing</vt:lpstr>
      <vt:lpstr>EFFECTIVE PURCHASING STEPS AND PROCEDURES</vt:lpstr>
      <vt:lpstr>Purchasing of food and supplies </vt:lpstr>
      <vt:lpstr>The main objectives of an effective purchasing program are to:    </vt:lpstr>
      <vt:lpstr>Purchasing techniques include:</vt:lpstr>
      <vt:lpstr>The following are essential guidelines that you should remember for effective purchasing activity: </vt:lpstr>
      <vt:lpstr>The following are essential guidelines that you should remember for effective purchasing activity: </vt:lpstr>
      <vt:lpstr>Effective Purchasing Steps and Procedures </vt:lpstr>
      <vt:lpstr>Application: Arrange the effective purchasing steps and procedures chronologically </vt:lpstr>
      <vt:lpstr>Assessment: </vt:lpstr>
      <vt:lpstr>Assignment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PURCHASING STEPS AND PROCEDURES</dc:title>
  <dc:creator>EL</dc:creator>
  <cp:lastModifiedBy>Windows User</cp:lastModifiedBy>
  <cp:revision>14</cp:revision>
  <cp:lastPrinted>2017-06-15T16:56:27Z</cp:lastPrinted>
  <dcterms:created xsi:type="dcterms:W3CDTF">2017-06-15T16:04:35Z</dcterms:created>
  <dcterms:modified xsi:type="dcterms:W3CDTF">2018-06-22T17:38:31Z</dcterms:modified>
</cp:coreProperties>
</file>