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996729-E3F5-454C-B8C4-B7E4472AC7C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BA00A09-AD9C-4FBA-A12A-F5A3A99834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743200"/>
            <a:ext cx="3627120" cy="1702160"/>
          </a:xfrm>
        </p:spPr>
        <p:txBody>
          <a:bodyPr/>
          <a:lstStyle/>
          <a:p>
            <a:r>
              <a:rPr lang="en-US" alt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800600"/>
            <a:ext cx="3775968" cy="1260629"/>
          </a:xfrm>
        </p:spPr>
        <p:txBody>
          <a:bodyPr/>
          <a:lstStyle/>
          <a:p>
            <a:r>
              <a:rPr lang="en-US" dirty="0" smtClean="0"/>
              <a:t>MARIA  KAREN B. CASIL</a:t>
            </a:r>
          </a:p>
          <a:p>
            <a:r>
              <a:rPr lang="en-US" dirty="0" smtClean="0"/>
              <a:t>PINAMUNGAJAN NHS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"/>
            <a:ext cx="3276600" cy="202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88085"/>
            <a:ext cx="6777317" cy="3508977"/>
          </a:xfrm>
        </p:spPr>
        <p:txBody>
          <a:bodyPr/>
          <a:lstStyle/>
          <a:p>
            <a:r>
              <a:rPr lang="en-US" altLang="en-US" sz="3200" dirty="0"/>
              <a:t>Photosynthesis</a:t>
            </a:r>
          </a:p>
          <a:p>
            <a:pPr marL="365760" lvl="1" indent="0">
              <a:buNone/>
            </a:pPr>
            <a:r>
              <a:rPr lang="en-US" altLang="en-US" dirty="0" smtClean="0"/>
              <a:t>----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sz="3200" dirty="0" smtClean="0"/>
              <a:t>Is </a:t>
            </a:r>
            <a:r>
              <a:rPr lang="en-US" altLang="en-US" sz="3200" dirty="0"/>
              <a:t>the process that converts solar energy into chemical energy</a:t>
            </a:r>
          </a:p>
          <a:p>
            <a:endParaRPr lang="en-US" sz="32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87362"/>
            <a:ext cx="6781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38710" cy="1143000"/>
          </a:xfrm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</a:rPr>
              <a:t>The leaves of plants</a:t>
            </a:r>
            <a:br>
              <a:rPr lang="en-US" altLang="en-US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</a:rPr>
              <a:t>Are the major sites of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photosynthesis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14400" y="2154158"/>
            <a:ext cx="6313488" cy="3589337"/>
            <a:chOff x="576" y="1387"/>
            <a:chExt cx="3977" cy="2261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387"/>
              <a:ext cx="3638" cy="2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AutoShape 6"/>
            <p:cNvSpPr>
              <a:spLocks/>
            </p:cNvSpPr>
            <p:nvPr/>
          </p:nvSpPr>
          <p:spPr bwMode="auto">
            <a:xfrm>
              <a:off x="2799" y="2011"/>
              <a:ext cx="48" cy="492"/>
            </a:xfrm>
            <a:prstGeom prst="leftBrace">
              <a:avLst>
                <a:gd name="adj1" fmla="val 85417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3936" y="1824"/>
              <a:ext cx="38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246" y="1669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Vein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1478"/>
              <a:ext cx="95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 b="1" dirty="0"/>
                <a:t>Leaf cross section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99" y="2177"/>
              <a:ext cx="5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 b="1"/>
                <a:t>Mesophyll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480" y="3028"/>
              <a:ext cx="2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CO</a:t>
              </a:r>
              <a:r>
                <a:rPr lang="en-US" altLang="en-US" sz="1200" baseline="-25000"/>
                <a:t>2</a:t>
              </a:r>
              <a:endParaRPr lang="en-US" altLang="en-US" sz="12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868" y="3034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O</a:t>
              </a:r>
              <a:r>
                <a:rPr lang="en-US" altLang="en-US" sz="1200" baseline="-25000"/>
                <a:t>2</a:t>
              </a:r>
              <a:endParaRPr lang="en-US" altLang="en-US" sz="1200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3216" y="2832"/>
              <a:ext cx="96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120" y="2640"/>
              <a:ext cx="96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981" y="3091"/>
              <a:ext cx="4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Stomata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86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567110" cy="11430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Chloroplasts</a:t>
            </a:r>
            <a:br>
              <a:rPr lang="en-US" altLang="en-US" sz="2400" dirty="0"/>
            </a:br>
            <a:r>
              <a:rPr lang="en-US" altLang="en-US" sz="2400" dirty="0"/>
              <a:t>Are the organelles in which photosynthesis occurs</a:t>
            </a:r>
            <a:br>
              <a:rPr lang="en-US" alt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447800" y="1752600"/>
            <a:ext cx="6934200" cy="4443413"/>
            <a:chOff x="1872" y="1344"/>
            <a:chExt cx="2990" cy="2799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85"/>
              <a:ext cx="2435" cy="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320" y="1344"/>
              <a:ext cx="2542" cy="2799"/>
              <a:chOff x="2320" y="1344"/>
              <a:chExt cx="2542" cy="2799"/>
            </a:xfrm>
          </p:grpSpPr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2584" y="1748"/>
                <a:ext cx="51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Chloroplast</a:t>
                </a:r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3168" y="1821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3168" y="1821"/>
                <a:ext cx="128" cy="44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3635" y="13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Mesophyll</a:t>
                </a: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4084" y="2220"/>
                <a:ext cx="26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800"/>
                  <a:t>5 µm</a:t>
                </a:r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3768" y="2765"/>
                <a:ext cx="346" cy="5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4079" y="2752"/>
                <a:ext cx="4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Outer</a:t>
                </a:r>
              </a:p>
              <a:p>
                <a:pPr algn="l"/>
                <a:r>
                  <a:rPr lang="en-US" altLang="en-US" sz="1000"/>
                  <a:t>membrane</a:t>
                </a: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3749" y="2953"/>
                <a:ext cx="499" cy="1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4206" y="3051"/>
                <a:ext cx="6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Intermembrane</a:t>
                </a:r>
              </a:p>
              <a:p>
                <a:pPr algn="l"/>
                <a:r>
                  <a:rPr lang="en-US" altLang="en-US" sz="1000"/>
                  <a:t>space</a:t>
                </a:r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3591" y="2987"/>
                <a:ext cx="451" cy="2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4012" y="3218"/>
                <a:ext cx="4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Inner</a:t>
                </a:r>
              </a:p>
              <a:p>
                <a:pPr algn="l"/>
                <a:r>
                  <a:rPr lang="en-US" altLang="en-US" sz="1000"/>
                  <a:t>membrane</a:t>
                </a: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3394" y="2857"/>
                <a:ext cx="46" cy="2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3336" y="3060"/>
                <a:ext cx="45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Thylakoid</a:t>
                </a:r>
              </a:p>
              <a:p>
                <a:pPr algn="l"/>
                <a:r>
                  <a:rPr lang="en-US" altLang="en-US" sz="1000"/>
                  <a:t>space</a:t>
                </a: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2928" y="3044"/>
                <a:ext cx="45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Thylakoid</a:t>
                </a:r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H="1">
                <a:off x="3238" y="2848"/>
                <a:ext cx="90" cy="2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 flipH="1">
                <a:off x="2800" y="2796"/>
                <a:ext cx="146" cy="3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3" name="AutoShape 23"/>
              <p:cNvSpPr>
                <a:spLocks/>
              </p:cNvSpPr>
              <p:nvPr/>
            </p:nvSpPr>
            <p:spPr bwMode="auto">
              <a:xfrm>
                <a:off x="2952" y="2672"/>
                <a:ext cx="48" cy="24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4" name="Text Box 24"/>
              <p:cNvSpPr txBox="1">
                <a:spLocks noChangeArrowheads="1"/>
              </p:cNvSpPr>
              <p:nvPr/>
            </p:nvSpPr>
            <p:spPr bwMode="auto">
              <a:xfrm>
                <a:off x="2616" y="3140"/>
                <a:ext cx="40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Granum</a:t>
                </a:r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2828" y="3280"/>
                <a:ext cx="172" cy="3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6" name="AutoShape 26"/>
              <p:cNvSpPr>
                <a:spLocks/>
              </p:cNvSpPr>
              <p:nvPr/>
            </p:nvSpPr>
            <p:spPr bwMode="auto">
              <a:xfrm>
                <a:off x="3004" y="3560"/>
                <a:ext cx="72" cy="72"/>
              </a:xfrm>
              <a:prstGeom prst="leftBrace">
                <a:avLst>
                  <a:gd name="adj1" fmla="val 8333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7" name="Line 27"/>
              <p:cNvSpPr>
                <a:spLocks noChangeShapeType="1"/>
              </p:cNvSpPr>
              <p:nvPr/>
            </p:nvSpPr>
            <p:spPr bwMode="auto">
              <a:xfrm flipH="1">
                <a:off x="2540" y="2812"/>
                <a:ext cx="318" cy="39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>
                <a:off x="2548" y="3312"/>
                <a:ext cx="432" cy="3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2320" y="3160"/>
                <a:ext cx="3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Stroma</a:t>
                </a: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>
                <a:off x="3788" y="4008"/>
                <a:ext cx="26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800"/>
                  <a:t>1 µm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22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Photosynthesis is summarized as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8825" y="3216275"/>
            <a:ext cx="7626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2200"/>
              <a:t>6 CO</a:t>
            </a:r>
            <a:r>
              <a:rPr lang="en-US" altLang="en-US" sz="2200" baseline="-25000"/>
              <a:t>2</a:t>
            </a:r>
            <a:r>
              <a:rPr lang="en-US" altLang="en-US" sz="2200"/>
              <a:t> + 12 H</a:t>
            </a:r>
            <a:r>
              <a:rPr lang="en-US" altLang="en-US" sz="2200" baseline="-25000"/>
              <a:t>2</a:t>
            </a:r>
            <a:r>
              <a:rPr lang="en-US" altLang="en-US" sz="2200"/>
              <a:t>O + Light energy </a:t>
            </a:r>
            <a:r>
              <a:rPr lang="en-US" altLang="en-US" sz="2200">
                <a:sym typeface="Symbol" charset="2"/>
              </a:rPr>
              <a:t> C</a:t>
            </a:r>
            <a:r>
              <a:rPr lang="en-US" altLang="en-US" sz="2200" baseline="-25000">
                <a:sym typeface="Symbol" charset="2"/>
              </a:rPr>
              <a:t>6</a:t>
            </a:r>
            <a:r>
              <a:rPr lang="en-US" altLang="en-US" sz="2200">
                <a:sym typeface="Symbol" charset="2"/>
              </a:rPr>
              <a:t>H</a:t>
            </a:r>
            <a:r>
              <a:rPr lang="en-US" altLang="en-US" sz="2200" baseline="-25000">
                <a:sym typeface="Symbol" charset="2"/>
              </a:rPr>
              <a:t>12</a:t>
            </a:r>
            <a:r>
              <a:rPr lang="en-US" altLang="en-US" sz="2200">
                <a:sym typeface="Symbol" charset="2"/>
              </a:rPr>
              <a:t>O</a:t>
            </a:r>
            <a:r>
              <a:rPr lang="en-US" altLang="en-US" sz="2200" baseline="-25000">
                <a:sym typeface="Symbol" charset="2"/>
              </a:rPr>
              <a:t>6</a:t>
            </a:r>
            <a:r>
              <a:rPr lang="en-US" altLang="en-US" sz="2200">
                <a:sym typeface="Symbol" charset="2"/>
              </a:rPr>
              <a:t> + 6 O</a:t>
            </a:r>
            <a:r>
              <a:rPr lang="en-US" altLang="en-US" sz="2200" baseline="-25000">
                <a:sym typeface="Symbol" charset="2"/>
              </a:rPr>
              <a:t>2</a:t>
            </a:r>
            <a:r>
              <a:rPr lang="en-US" altLang="en-US" sz="2200">
                <a:sym typeface="Symbol" charset="2"/>
              </a:rPr>
              <a:t> + 6 H</a:t>
            </a:r>
            <a:r>
              <a:rPr lang="en-US" altLang="en-US" sz="2200" baseline="-25000">
                <a:sym typeface="Symbol" charset="2"/>
              </a:rPr>
              <a:t>2</a:t>
            </a:r>
            <a:r>
              <a:rPr lang="en-US" altLang="en-US" sz="2200">
                <a:sym typeface="Symbol" charset="2"/>
              </a:rPr>
              <a:t> O </a:t>
            </a:r>
          </a:p>
        </p:txBody>
      </p:sp>
    </p:spTree>
    <p:extLst>
      <p:ext uri="{BB962C8B-B14F-4D97-AF65-F5344CB8AC3E}">
        <p14:creationId xmlns:p14="http://schemas.microsoft.com/office/powerpoint/2010/main" val="9656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An overview of </a:t>
            </a:r>
            <a:r>
              <a:rPr lang="en-US" alt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66800" y="2304790"/>
            <a:ext cx="6960393" cy="3556043"/>
            <a:chOff x="981" y="809"/>
            <a:chExt cx="3723" cy="3223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" y="809"/>
              <a:ext cx="3723" cy="3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272" y="1467"/>
              <a:ext cx="2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altLang="en-US" sz="1200" b="1"/>
                <a:t>H</a:t>
              </a:r>
              <a:r>
                <a:rPr kumimoji="0" lang="en-US" altLang="en-US" sz="1200" b="1" baseline="-25000"/>
                <a:t>2</a:t>
              </a:r>
              <a:r>
                <a:rPr kumimoji="0" lang="en-US" altLang="en-US" sz="1200" b="1"/>
                <a:t>O</a:t>
              </a:r>
              <a:endParaRPr kumimoji="0" lang="en-US" altLang="en-US" sz="120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544" y="1480"/>
              <a:ext cx="2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altLang="en-US" sz="1200" b="1"/>
                <a:t>CO</a:t>
              </a:r>
              <a:r>
                <a:rPr kumimoji="0" lang="en-US" altLang="en-US" sz="1200" b="1" baseline="-25000"/>
                <a:t>2</a:t>
              </a:r>
              <a:endParaRPr kumimoji="0" lang="en-US" altLang="en-US" sz="1200" b="1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389" y="1852"/>
              <a:ext cx="307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Light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040" y="2552"/>
              <a:ext cx="76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LIGHT REACTIONS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317" y="2554"/>
              <a:ext cx="76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CALVIN</a:t>
              </a:r>
            </a:p>
            <a:p>
              <a:pPr algn="ctr"/>
              <a:r>
                <a:rPr lang="en-US" altLang="en-US" sz="1100"/>
                <a:t>CYCLE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360" y="3556"/>
              <a:ext cx="56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Chloroplast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1632" y="34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65" y="3720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1200" b="1"/>
                <a:t>[CH</a:t>
              </a:r>
              <a:r>
                <a:rPr lang="en-US" altLang="en-US" sz="1200" b="1" baseline="-25000"/>
                <a:t>2</a:t>
              </a:r>
              <a:r>
                <a:rPr lang="en-US" altLang="en-US" sz="1200" b="1"/>
                <a:t>O]</a:t>
              </a:r>
            </a:p>
            <a:p>
              <a:pPr algn="ctr"/>
              <a:r>
                <a:rPr lang="en-US" altLang="en-US" sz="1200" b="1"/>
                <a:t>(sugar)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768" y="3126"/>
              <a:ext cx="426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NADPH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760" y="2109"/>
              <a:ext cx="46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NADP </a:t>
              </a:r>
              <a:r>
                <a:rPr lang="en-US" altLang="en-US" sz="1100" baseline="30000">
                  <a:sym typeface="Symbol" charset="2"/>
                </a:rPr>
                <a:t>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768" y="2292"/>
              <a:ext cx="46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ADP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744" y="2416"/>
              <a:ext cx="46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+  P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298" y="3787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altLang="en-US" sz="1200" b="1"/>
                <a:t>O</a:t>
              </a:r>
              <a:r>
                <a:rPr kumimoji="0" lang="en-US" altLang="en-US" sz="1200" b="1" baseline="-25000"/>
                <a:t>2</a:t>
              </a:r>
              <a:endParaRPr kumimoji="0" lang="en-US" altLang="en-US" sz="1200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837" y="2910"/>
              <a:ext cx="28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100"/>
                <a:t>ATP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44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400" dirty="0"/>
              <a:t>Light</a:t>
            </a:r>
            <a:br>
              <a:rPr lang="en-US" altLang="en-US" sz="2400" dirty="0"/>
            </a:br>
            <a:r>
              <a:rPr lang="en-US" altLang="en-US" sz="2400" dirty="0"/>
              <a:t>Is a form of electromagnetic energy, which travels in </a:t>
            </a:r>
            <a:r>
              <a:rPr lang="en-US" altLang="en-US" sz="2400" dirty="0" smtClean="0"/>
              <a:t>waves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Pigments</a:t>
            </a:r>
          </a:p>
          <a:p>
            <a:pPr lvl="1"/>
            <a:r>
              <a:rPr lang="en-US" altLang="en-US" dirty="0"/>
              <a:t>Are substances that absorb visible light</a:t>
            </a:r>
          </a:p>
          <a:p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752600" y="3086100"/>
            <a:ext cx="6172200" cy="3009900"/>
            <a:chOff x="1104" y="805"/>
            <a:chExt cx="3888" cy="3235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851"/>
              <a:ext cx="3479" cy="2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146" y="805"/>
              <a:ext cx="3846" cy="3235"/>
              <a:chOff x="1146" y="805"/>
              <a:chExt cx="3846" cy="3235"/>
            </a:xfrm>
          </p:grpSpPr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1494" y="3126"/>
                <a:ext cx="3498" cy="914"/>
                <a:chOff x="1296" y="3127"/>
                <a:chExt cx="3696" cy="1031"/>
              </a:xfrm>
            </p:grpSpPr>
            <p:sp>
              <p:nvSpPr>
                <p:cNvPr id="3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96" y="3185"/>
                  <a:ext cx="1800" cy="9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l"/>
                  <a:r>
                    <a:rPr lang="en-US" altLang="en-US" sz="1200" b="1"/>
                    <a:t>Light reactions:</a:t>
                  </a:r>
                </a:p>
                <a:p>
                  <a:pPr algn="l"/>
                  <a:r>
                    <a:rPr lang="en-US" altLang="en-US" sz="1200"/>
                    <a:t>• Are carried out by molecules in the</a:t>
                  </a:r>
                </a:p>
                <a:p>
                  <a:pPr algn="l"/>
                  <a:r>
                    <a:rPr lang="en-US" altLang="en-US" sz="1200"/>
                    <a:t>  thylakoid membranes</a:t>
                  </a:r>
                </a:p>
                <a:p>
                  <a:pPr algn="l"/>
                  <a:r>
                    <a:rPr lang="en-US" altLang="en-US" sz="1200"/>
                    <a:t>• Convert light energy to the chemical</a:t>
                  </a:r>
                </a:p>
                <a:p>
                  <a:pPr algn="l"/>
                  <a:r>
                    <a:rPr lang="en-US" altLang="en-US" sz="1200"/>
                    <a:t>   energy of ATP and NADPH</a:t>
                  </a:r>
                </a:p>
                <a:p>
                  <a:pPr algn="l"/>
                  <a:r>
                    <a:rPr lang="en-US" altLang="en-US" sz="1200"/>
                    <a:t>• Split H</a:t>
                  </a:r>
                  <a:r>
                    <a:rPr lang="en-US" altLang="en-US" sz="1200" baseline="-25000"/>
                    <a:t>2</a:t>
                  </a:r>
                  <a:r>
                    <a:rPr lang="en-US" altLang="en-US" sz="1200"/>
                    <a:t>O and release O</a:t>
                  </a:r>
                  <a:r>
                    <a:rPr lang="en-US" altLang="en-US" sz="1200" baseline="-25000"/>
                    <a:t>2</a:t>
                  </a:r>
                  <a:r>
                    <a:rPr lang="en-US" altLang="en-US" sz="1200"/>
                    <a:t> to the</a:t>
                  </a:r>
                </a:p>
                <a:p>
                  <a:pPr algn="l"/>
                  <a:r>
                    <a:rPr lang="en-US" altLang="en-US" sz="1200"/>
                    <a:t>   atmosphere </a:t>
                  </a:r>
                </a:p>
              </p:txBody>
            </p:sp>
            <p:sp>
              <p:nvSpPr>
                <p:cNvPr id="3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68" y="3127"/>
                  <a:ext cx="1824" cy="9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/>
                <a:p>
                  <a:pPr algn="l"/>
                  <a:r>
                    <a:rPr lang="en-US" altLang="en-US" sz="1200" b="1"/>
                    <a:t>Calvin cycle reactions:</a:t>
                  </a:r>
                </a:p>
                <a:p>
                  <a:pPr algn="l"/>
                  <a:r>
                    <a:rPr lang="en-US" altLang="en-US" sz="1200"/>
                    <a:t>• Take place in the stroma</a:t>
                  </a:r>
                </a:p>
                <a:p>
                  <a:pPr algn="l"/>
                  <a:r>
                    <a:rPr lang="en-US" altLang="en-US" sz="1200"/>
                    <a:t>• Use ATP and NADPH to convert</a:t>
                  </a:r>
                </a:p>
                <a:p>
                  <a:pPr algn="l"/>
                  <a:r>
                    <a:rPr lang="en-US" altLang="en-US" sz="1200"/>
                    <a:t>   CO</a:t>
                  </a:r>
                  <a:r>
                    <a:rPr lang="en-US" altLang="en-US" sz="1200" baseline="-25000"/>
                    <a:t>2</a:t>
                  </a:r>
                  <a:r>
                    <a:rPr lang="en-US" altLang="en-US" sz="1200"/>
                    <a:t> to the sugar G3P</a:t>
                  </a:r>
                </a:p>
                <a:p>
                  <a:pPr algn="l"/>
                  <a:r>
                    <a:rPr lang="en-US" altLang="en-US" sz="1200"/>
                    <a:t>• Return ADP, inorganic phosphate, and   </a:t>
                  </a:r>
                  <a:br>
                    <a:rPr lang="en-US" altLang="en-US" sz="1200"/>
                  </a:br>
                  <a:r>
                    <a:rPr lang="en-US" altLang="en-US" sz="1200"/>
                    <a:t>  NADP+ to the light  reactions</a:t>
                  </a:r>
                </a:p>
              </p:txBody>
            </p:sp>
          </p:grp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2011" y="2946"/>
                <a:ext cx="24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>
                    <a:solidFill>
                      <a:schemeClr val="bg1"/>
                    </a:solidFill>
                  </a:rPr>
                  <a:t>O</a:t>
                </a:r>
                <a:r>
                  <a:rPr lang="en-US" altLang="en-US" sz="1400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3666" y="1003"/>
                <a:ext cx="32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>
                    <a:solidFill>
                      <a:schemeClr val="bg1"/>
                    </a:solidFill>
                  </a:rPr>
                  <a:t>CO</a:t>
                </a:r>
                <a:r>
                  <a:rPr lang="en-US" altLang="en-US" sz="1400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1970" y="982"/>
                <a:ext cx="32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H</a:t>
                </a:r>
                <a:r>
                  <a:rPr lang="en-US" altLang="en-US" sz="1400" baseline="-25000"/>
                  <a:t>2</a:t>
                </a:r>
                <a:r>
                  <a:rPr lang="en-US" altLang="en-US" sz="1400"/>
                  <a:t>O</a:t>
                </a:r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1146" y="1251"/>
                <a:ext cx="35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 dirty="0"/>
                  <a:t>Light</a:t>
                </a: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1702" y="805"/>
                <a:ext cx="85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 b="1"/>
                  <a:t>Light reaction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3434" y="832"/>
                <a:ext cx="76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 b="1"/>
                  <a:t>Calvin cycle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790" y="1373"/>
                <a:ext cx="4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NADP</a:t>
                </a:r>
                <a:r>
                  <a:rPr lang="en-US" altLang="en-US" sz="1200" baseline="30000"/>
                  <a:t>+</a:t>
                </a:r>
                <a:endParaRPr lang="en-US" altLang="en-US" sz="1200"/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2849" y="1490"/>
                <a:ext cx="31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ADP</a:t>
                </a: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2869" y="2267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ATP</a:t>
                </a:r>
              </a:p>
            </p:txBody>
          </p:sp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2799" y="2468"/>
                <a:ext cx="45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NADPH</a:t>
                </a:r>
              </a:p>
            </p:txBody>
          </p:sp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2891" y="1600"/>
                <a:ext cx="31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+ </a:t>
                </a:r>
                <a:r>
                  <a:rPr lang="en-US" altLang="en-US" sz="1000"/>
                  <a:t>P</a:t>
                </a:r>
                <a:r>
                  <a:rPr lang="en-US" altLang="en-US" sz="1200"/>
                  <a:t> </a:t>
                </a:r>
                <a:r>
                  <a:rPr lang="en-US" altLang="en-US" sz="1200" baseline="-25000"/>
                  <a:t>1</a:t>
                </a:r>
                <a:endParaRPr lang="en-US" altLang="en-US" sz="1200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>
                <a:off x="3207" y="1771"/>
                <a:ext cx="36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RuBP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3561" y="1799"/>
                <a:ext cx="96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3-Phosphoglycerate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3872" y="2700"/>
                <a:ext cx="55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Amino acids</a:t>
                </a:r>
              </a:p>
              <a:p>
                <a:pPr algn="l"/>
                <a:r>
                  <a:rPr lang="en-US" altLang="en-US" sz="1000"/>
                  <a:t>Fatty acids</a:t>
                </a:r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3887" y="2466"/>
                <a:ext cx="4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l"/>
                <a:r>
                  <a:rPr lang="en-US" altLang="en-US" sz="1000"/>
                  <a:t>Starch</a:t>
                </a:r>
              </a:p>
              <a:p>
                <a:pPr algn="l"/>
                <a:r>
                  <a:rPr lang="en-US" altLang="en-US" sz="1000"/>
                  <a:t>(storage)</a:t>
                </a:r>
              </a:p>
            </p:txBody>
          </p:sp>
          <p:sp>
            <p:nvSpPr>
              <p:cNvPr id="25" name="Text Box 26"/>
              <p:cNvSpPr txBox="1">
                <a:spLocks noChangeArrowheads="1"/>
              </p:cNvSpPr>
              <p:nvPr/>
            </p:nvSpPr>
            <p:spPr bwMode="auto">
              <a:xfrm>
                <a:off x="3445" y="2984"/>
                <a:ext cx="75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000" b="1"/>
                  <a:t>Sucrose (export)</a:t>
                </a: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3621" y="2295"/>
                <a:ext cx="30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G3P</a:t>
                </a:r>
              </a:p>
            </p:txBody>
          </p: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1616" y="1903"/>
                <a:ext cx="112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200"/>
                  <a:t>Photosystem II</a:t>
                </a:r>
              </a:p>
              <a:p>
                <a:pPr algn="ctr"/>
                <a:r>
                  <a:rPr lang="en-US" altLang="en-US" sz="1200"/>
                  <a:t>Electron transport chain</a:t>
                </a:r>
              </a:p>
              <a:p>
                <a:pPr algn="ctr"/>
                <a:r>
                  <a:rPr lang="en-US" altLang="en-US" sz="1200"/>
                  <a:t>Photosystem I</a:t>
                </a:r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 flipH="1">
                <a:off x="1676" y="2631"/>
                <a:ext cx="136" cy="2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9" name="Text Box 30"/>
              <p:cNvSpPr txBox="1">
                <a:spLocks noChangeArrowheads="1"/>
              </p:cNvSpPr>
              <p:nvPr/>
            </p:nvSpPr>
            <p:spPr bwMode="auto">
              <a:xfrm>
                <a:off x="1366" y="2869"/>
                <a:ext cx="59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200"/>
                  <a:t>Chloroplast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21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213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Photosynthesis</vt:lpstr>
      <vt:lpstr>PowerPoint Presentation</vt:lpstr>
      <vt:lpstr>The leaves of plants Are the major sites of photosynthesis</vt:lpstr>
      <vt:lpstr>Chloroplasts Are the organelles in which photosynthesis occurs </vt:lpstr>
      <vt:lpstr>PowerPoint Presentation</vt:lpstr>
      <vt:lpstr>An overview of photosynthesis</vt:lpstr>
      <vt:lpstr>Light Is a form of electromagnetic energy, which travels in waves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karevin</dc:creator>
  <cp:lastModifiedBy>karevin</cp:lastModifiedBy>
  <cp:revision>3</cp:revision>
  <dcterms:created xsi:type="dcterms:W3CDTF">2017-07-24T12:43:33Z</dcterms:created>
  <dcterms:modified xsi:type="dcterms:W3CDTF">2017-07-24T12:59:22Z</dcterms:modified>
</cp:coreProperties>
</file>