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7" r:id="rId21"/>
    <p:sldId id="273" r:id="rId22"/>
    <p:sldId id="278" r:id="rId23"/>
    <p:sldId id="274" r:id="rId24"/>
    <p:sldId id="275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 TO FACILITATOR:</a:t>
            </a:r>
          </a:p>
          <a:p>
            <a:r>
              <a:t>1</a:t>
            </a:r>
            <a:r>
              <a:rPr baseline="30000"/>
              <a:t>ST</a:t>
            </a:r>
            <a:r>
              <a:t> ATTEMPT: Only the one who will give instructions is allowed to talk.</a:t>
            </a:r>
          </a:p>
          <a:p>
            <a:r>
              <a:t>2</a:t>
            </a:r>
            <a:r>
              <a:rPr baseline="30000"/>
              <a:t>ND</a:t>
            </a:r>
            <a:r>
              <a:t> ATTEMPT: Both representatives may talk to clarify things.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 TO FACILITATOR:</a:t>
            </a:r>
          </a:p>
          <a:p>
            <a:r>
              <a:t>1</a:t>
            </a:r>
            <a:r>
              <a:rPr baseline="30000"/>
              <a:t>ST</a:t>
            </a:r>
            <a:r>
              <a:t> ATTEMPT: Only the one who will give instructions is allowed to talk.</a:t>
            </a:r>
          </a:p>
          <a:p>
            <a:r>
              <a:t>2</a:t>
            </a:r>
            <a:r>
              <a:rPr baseline="30000"/>
              <a:t>ND</a:t>
            </a:r>
            <a:r>
              <a:t> ATTEMPT: Both representatives may talk to clarify things.</a:t>
            </a:r>
          </a:p>
        </p:txBody>
      </p:sp>
    </p:spTree>
    <p:extLst>
      <p:ext uri="{BB962C8B-B14F-4D97-AF65-F5344CB8AC3E}">
        <p14:creationId xmlns:p14="http://schemas.microsoft.com/office/powerpoint/2010/main" val="51056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 TO FACILITATOR:</a:t>
            </a:r>
          </a:p>
          <a:p>
            <a:r>
              <a:t>The activity aims to generate and solicit ideas from the participants the importance of addressing the goal through properly coursed activity.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Ask the participants about their insights of the quotation.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ines-line-1.png" descr="lines-lin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9414" y="6232921"/>
            <a:ext cx="8295680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094" t="63" r="38168"/>
          <a:stretch>
            <a:fillRect/>
          </a:stretch>
        </p:blipFill>
        <p:spPr>
          <a:xfrm>
            <a:off x="2086358" y="419757"/>
            <a:ext cx="7992632" cy="9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0"/>
                </a:moveTo>
                <a:lnTo>
                  <a:pt x="1" y="0"/>
                </a:lnTo>
                <a:lnTo>
                  <a:pt x="0" y="21550"/>
                </a:lnTo>
                <a:lnTo>
                  <a:pt x="21599" y="21600"/>
                </a:lnTo>
                <a:lnTo>
                  <a:pt x="21600" y="5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2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504" r="50434"/>
          <a:stretch>
            <a:fillRect/>
          </a:stretch>
        </p:blipFill>
        <p:spPr>
          <a:xfrm rot="5400000">
            <a:off x="-851412" y="3294941"/>
            <a:ext cx="5777509" cy="98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4761" t="2928" r="10188"/>
          <a:stretch>
            <a:fillRect/>
          </a:stretch>
        </p:blipFill>
        <p:spPr>
          <a:xfrm rot="16199985">
            <a:off x="-1460739" y="3355320"/>
            <a:ext cx="6858001" cy="147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t="5872" b="5892"/>
          <a:stretch>
            <a:fillRect/>
          </a:stretch>
        </p:blipFill>
        <p:spPr>
          <a:xfrm rot="21599984">
            <a:off x="2015132" y="330404"/>
            <a:ext cx="8063512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3986" t="2927" r="41140"/>
          <a:stretch>
            <a:fillRect/>
          </a:stretch>
        </p:blipFill>
        <p:spPr>
          <a:xfrm rot="21599984">
            <a:off x="10270628" y="6335610"/>
            <a:ext cx="392908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37929" t="2926" r="56976"/>
          <a:stretch>
            <a:fillRect/>
          </a:stretch>
        </p:blipFill>
        <p:spPr>
          <a:xfrm rot="21599984">
            <a:off x="1528464" y="6335614"/>
            <a:ext cx="410767" cy="14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lines-vert-line.png" descr="lines-vert-line.pn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69710" y="254495"/>
            <a:ext cx="223244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602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120" y="6536531"/>
            <a:ext cx="286830" cy="3000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400"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>
            <a:spLocks noGrp="1"/>
          </p:cNvSpPr>
          <p:nvPr>
            <p:ph type="ctrTitle"/>
          </p:nvPr>
        </p:nvSpPr>
        <p:spPr>
          <a:xfrm>
            <a:off x="1638300" y="285750"/>
            <a:ext cx="8620125" cy="9906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Walkthrough of the</a:t>
            </a:r>
          </a:p>
        </p:txBody>
      </p:sp>
      <p:sp>
        <p:nvSpPr>
          <p:cNvPr id="129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600200" y="48212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spcBef>
                <a:spcPts val="0"/>
              </a:spcBef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Mark Anthony P. Idang</a:t>
            </a:r>
          </a:p>
          <a:p>
            <a:pPr>
              <a:spcBef>
                <a:spcPts val="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SDO Laguna, Region IV-A CALABARZON</a:t>
            </a:r>
          </a:p>
        </p:txBody>
      </p:sp>
      <p:pic>
        <p:nvPicPr>
          <p:cNvPr id="13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219200"/>
            <a:ext cx="7391400" cy="3650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3200" b="1"/>
            </a:pPr>
            <a:r>
              <a:rPr sz="5400" dirty="0"/>
              <a:t>Have a small group discussion for 10 minutes then share your discussion in the big group for another 5 minutes</a:t>
            </a:r>
            <a:r>
              <a:rPr sz="5400" b="0" dirty="0"/>
              <a:t>.</a:t>
            </a:r>
          </a:p>
        </p:txBody>
      </p:sp>
      <p:pic>
        <p:nvPicPr>
          <p:cNvPr id="16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Pre-reading Guide Questions</a:t>
            </a:r>
          </a:p>
        </p:txBody>
      </p:sp>
      <p:sp>
        <p:nvSpPr>
          <p:cNvPr id="17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10515600" cy="4351338"/>
          </a:xfrm>
          <a:prstGeom prst="rect">
            <a:avLst/>
          </a:prstGeom>
        </p:spPr>
        <p:txBody>
          <a:bodyPr/>
          <a:lstStyle/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What indicator is being addressed by the module?</a:t>
            </a:r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Were the initial activities or parts of the module give the overview of what to expect for the entire document?</a:t>
            </a:r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What samples or illustrations of practice do you find helpful?</a:t>
            </a:r>
            <a:endParaRPr strike="sngStrike"/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Can you give other examples of practice that are not presented in the module which can supplement the ones written?</a:t>
            </a:r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What significance can we get from the module?</a:t>
            </a:r>
          </a:p>
        </p:txBody>
      </p:sp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5400" b="1"/>
            </a:pPr>
            <a:endParaRPr/>
          </a:p>
          <a:p>
            <a:pPr marL="0" indent="0" algn="ctr">
              <a:buSzTx/>
              <a:buNone/>
              <a:defRPr sz="5400" b="1"/>
            </a:pPr>
            <a:r>
              <a:t>Reading Proper</a:t>
            </a:r>
          </a:p>
          <a:p>
            <a:pPr marL="0" indent="0" algn="ctr">
              <a:buSzTx/>
              <a:buNone/>
              <a:defRPr sz="4400" i="1"/>
            </a:pPr>
            <a:r>
              <a:t>(15 minutes)</a:t>
            </a:r>
          </a:p>
        </p:txBody>
      </p:sp>
      <p:pic>
        <p:nvPicPr>
          <p:cNvPr id="17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11734800" cy="1325563"/>
          </a:xfrm>
          <a:prstGeom prst="rect">
            <a:avLst/>
          </a:prstGeom>
        </p:spPr>
        <p:txBody>
          <a:bodyPr/>
          <a:lstStyle>
            <a:lvl1pPr defTabSz="713231">
              <a:defRPr sz="2807"/>
            </a:lvl1pPr>
          </a:lstStyle>
          <a:p>
            <a:r>
              <a:t>Post Reading. Discuss your answers to the following questions in 10 minutes in small group and be ready to share your consolidated responses in the big group for another 5 minutes.</a:t>
            </a:r>
          </a:p>
        </p:txBody>
      </p:sp>
      <p:sp>
        <p:nvSpPr>
          <p:cNvPr id="17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62000" y="1744661"/>
            <a:ext cx="10515600" cy="4351339"/>
          </a:xfrm>
          <a:prstGeom prst="rect">
            <a:avLst/>
          </a:prstGeom>
        </p:spPr>
        <p:txBody>
          <a:bodyPr/>
          <a:lstStyle/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What indicator is being addressed by the module?</a:t>
            </a:r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Were the initial activities or parts of the module give the overview of what to expect for the entire document?</a:t>
            </a:r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What samples or illustrations of practice do you find helpful?</a:t>
            </a:r>
            <a:endParaRPr strike="sngStrike"/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Can you give other examples of practice that are not presented in the module which can supplement the ones written?</a:t>
            </a:r>
          </a:p>
          <a:p>
            <a:pPr marL="488632" indent="-488632" defTabSz="868680">
              <a:spcBef>
                <a:spcPts val="900"/>
              </a:spcBef>
              <a:buFontTx/>
              <a:buAutoNum type="arabicPeriod"/>
              <a:defRPr sz="3040"/>
            </a:pPr>
            <a:r>
              <a:t>What significance can we get from the module?</a:t>
            </a:r>
          </a:p>
        </p:txBody>
      </p:sp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F0B87CCA-DFFA-488C-8BA3-F62F867CA17F-L0-001.jpeg" descr="F0B87CCA-DFFA-488C-8BA3-F62F867CA17F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278" b="1278"/>
          <a:stretch>
            <a:fillRect/>
          </a:stretch>
        </p:blipFill>
        <p:spPr>
          <a:xfrm>
            <a:off x="2132334" y="299080"/>
            <a:ext cx="7829146" cy="58737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Rectangle 2"/>
          <p:cNvSpPr/>
          <p:nvPr/>
        </p:nvSpPr>
        <p:spPr>
          <a:xfrm>
            <a:off x="4109721" y="2967335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Let’s Practice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142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B5D250A5-2A2B-42B6-9699-A43214B0AA3C-L0-001.jpeg" descr="B5D250A5-2A2B-42B6-9699-A43214B0AA3C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377" b="9377"/>
          <a:stretch>
            <a:fillRect/>
          </a:stretch>
        </p:blipFill>
        <p:spPr>
          <a:xfrm rot="9437">
            <a:off x="2036759" y="712142"/>
            <a:ext cx="8020207" cy="52192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B4BB698-E071-45F8-B182-5D396778D5A8-L0-001.jpeg" descr="8B4BB698-E071-45F8-B182-5D396778D5A8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489" b="4489"/>
          <a:stretch>
            <a:fillRect/>
          </a:stretch>
        </p:blipFill>
        <p:spPr>
          <a:xfrm>
            <a:off x="2164983" y="349653"/>
            <a:ext cx="7982661" cy="5988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F0805177-ECEC-40EC-8A60-F81741DCBC6E-L0-001.jpeg" descr="F0805177-ECEC-40EC-8A60-F81741DCBC6E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698" r="5698"/>
          <a:stretch>
            <a:fillRect/>
          </a:stretch>
        </p:blipFill>
        <p:spPr>
          <a:xfrm>
            <a:off x="2132195" y="409928"/>
            <a:ext cx="8048106" cy="60380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494A0E29-2C6F-4C78-80FA-D86AC28C7208-L0-001.png" descr="494A0E29-2C6F-4C78-80FA-D86AC28C7208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" r="16"/>
          <a:stretch>
            <a:fillRect/>
          </a:stretch>
        </p:blipFill>
        <p:spPr>
          <a:xfrm>
            <a:off x="2413201" y="558802"/>
            <a:ext cx="7365658" cy="55260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sz="3100" dirty="0" smtClean="0">
                <a:latin typeface="Brush Script MT" panose="03060802040406070304" pitchFamily="66" charset="0"/>
              </a:rPr>
              <a:t>Objectives</a:t>
            </a:r>
            <a:r>
              <a:rPr lang="en-PH" dirty="0" smtClean="0"/>
              <a:t/>
            </a:r>
            <a:br>
              <a:rPr lang="en-PH" dirty="0" smtClean="0"/>
            </a:br>
            <a:r>
              <a:rPr dirty="0"/>
              <a:t/>
            </a:r>
            <a:br>
              <a:rPr dirty="0"/>
            </a:br>
            <a:r>
              <a:rPr dirty="0"/>
              <a:t>Main: Understand and appreciate Module 9</a:t>
            </a:r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2490623"/>
            <a:ext cx="10591800" cy="29035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Identify key concepts in Module 9</a:t>
            </a:r>
          </a:p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Read the module and respond to questions</a:t>
            </a:r>
            <a:endParaRPr strike="sngStrike" dirty="0"/>
          </a:p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Express reflections on the uses of the modules for other </a:t>
            </a:r>
            <a:r>
              <a:rPr dirty="0" smtClean="0"/>
              <a:t>teachers</a:t>
            </a:r>
            <a:endParaRPr lang="en-PH" dirty="0" smtClean="0"/>
          </a:p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rPr lang="en-PH" dirty="0" smtClean="0"/>
              <a:t>Practice skills in determining appropriate TLRs.</a:t>
            </a:r>
            <a:endParaRPr dirty="0"/>
          </a:p>
        </p:txBody>
      </p:sp>
      <p:pic>
        <p:nvPicPr>
          <p:cNvPr id="1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Rectangle 2"/>
          <p:cNvSpPr/>
          <p:nvPr/>
        </p:nvSpPr>
        <p:spPr>
          <a:xfrm>
            <a:off x="4629895" y="2967335"/>
            <a:ext cx="2932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plan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45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Activity 2. Let’s Plan It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900"/>
              </a:spcBef>
              <a:buSzTx/>
              <a:buNone/>
              <a:defRPr sz="3455"/>
            </a:pPr>
            <a:r>
              <a:t>In your respective groups, make a plan on how this module can be used by teachers in:</a:t>
            </a:r>
          </a:p>
          <a:p>
            <a:pPr marL="493775" indent="-493775" defTabSz="877823">
              <a:spcBef>
                <a:spcPts val="900"/>
              </a:spcBef>
              <a:buFontTx/>
              <a:buAutoNum type="alphaLcPeriod"/>
              <a:defRPr sz="3455"/>
            </a:pPr>
            <a:r>
              <a:t>Personal Reflection</a:t>
            </a:r>
          </a:p>
          <a:p>
            <a:pPr marL="493775" indent="-493775" defTabSz="877823">
              <a:spcBef>
                <a:spcPts val="900"/>
              </a:spcBef>
              <a:buFontTx/>
              <a:buAutoNum type="alphaLcPeriod"/>
              <a:defRPr sz="3455"/>
            </a:pPr>
            <a:r>
              <a:t>School Learning Action Cell Session/District LAC Session</a:t>
            </a:r>
          </a:p>
          <a:p>
            <a:pPr marL="493775" indent="-493775" defTabSz="877823">
              <a:spcBef>
                <a:spcPts val="900"/>
              </a:spcBef>
              <a:buFontTx/>
              <a:buAutoNum type="alphaLcPeriod"/>
              <a:defRPr sz="3455"/>
            </a:pPr>
            <a:endParaRPr/>
          </a:p>
          <a:p>
            <a:pPr marL="493775" indent="-493775" defTabSz="877823">
              <a:spcBef>
                <a:spcPts val="900"/>
              </a:spcBef>
              <a:buSzTx/>
              <a:buNone/>
              <a:defRPr sz="3455"/>
            </a:pPr>
            <a:r>
              <a:t>Each group is given 5 minutes to present their answers.</a:t>
            </a:r>
          </a:p>
        </p:txBody>
      </p:sp>
      <p:pic>
        <p:nvPicPr>
          <p:cNvPr id="19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38200" y="533400"/>
            <a:ext cx="10515600" cy="993775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900"/>
              </a:spcBef>
              <a:buSzTx/>
              <a:buNone/>
              <a:defRPr sz="2576"/>
            </a:lvl1pPr>
          </a:lstStyle>
          <a:p>
            <a:r>
              <a:t>Using the Professional Development found in the last part of the module, what plan of action can a teacher do to improve his practice?</a:t>
            </a:r>
          </a:p>
        </p:txBody>
      </p: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2518" t="29167" r="10175" b="15624"/>
          <a:stretch>
            <a:fillRect/>
          </a:stretch>
        </p:blipFill>
        <p:spPr>
          <a:xfrm>
            <a:off x="0" y="1754304"/>
            <a:ext cx="12192000" cy="489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2931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14169" b="17144"/>
          <a:stretch>
            <a:fillRect/>
          </a:stretch>
        </p:blipFill>
        <p:spPr>
          <a:xfrm>
            <a:off x="1905000" y="380999"/>
            <a:ext cx="8305800" cy="5704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3636"/>
          <a:stretch>
            <a:fillRect/>
          </a:stretch>
        </p:blipFill>
        <p:spPr>
          <a:xfrm>
            <a:off x="3305354" y="533400"/>
            <a:ext cx="5762446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ubtitle 2"/>
          <p:cNvSpPr txBox="1"/>
          <p:nvPr/>
        </p:nvSpPr>
        <p:spPr>
          <a:xfrm>
            <a:off x="1447800" y="4191000"/>
            <a:ext cx="9144000" cy="201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8600" indent="-228600">
              <a:lnSpc>
                <a:spcPct val="90000"/>
              </a:lnSpc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8600" indent="-228600" algn="ctr">
              <a:lnSpc>
                <a:spcPct val="90000"/>
              </a:lnSpc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Mark Anthony P. Idang</a:t>
            </a:r>
          </a:p>
          <a:p>
            <a:pPr marL="228600" indent="-228600" algn="ctr">
              <a:lnSpc>
                <a:spcPct val="9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SDO Laguna, Region IV-A CALABARZON</a:t>
            </a:r>
          </a:p>
          <a:p>
            <a:pPr marL="228600" indent="-228600" algn="ctr">
              <a:lnSpc>
                <a:spcPct val="9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mark.idang@deped.gov.ph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600" y="2839453"/>
            <a:ext cx="10591800" cy="10587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rPr lang="en-PH" sz="6000" dirty="0" smtClean="0">
                <a:latin typeface="Arial Rounded MT Bold" panose="020F0704030504030204" pitchFamily="34" charset="0"/>
              </a:rPr>
              <a:t>Let’s have an activity…</a:t>
            </a:r>
            <a:endParaRPr sz="6000" dirty="0">
              <a:latin typeface="Arial Rounded MT Bold" panose="020F0704030504030204" pitchFamily="34" charset="0"/>
            </a:endParaRPr>
          </a:p>
        </p:txBody>
      </p:sp>
      <p:pic>
        <p:nvPicPr>
          <p:cNvPr id="1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333576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Each district should have two (2) representatives.</a:t>
            </a:r>
          </a:p>
          <a:p>
            <a:pPr marL="514350" indent="-514350">
              <a:buFontTx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representatives need to have someone who will draw and someone who will tell instructions.</a:t>
            </a:r>
          </a:p>
          <a:p>
            <a:pPr marL="514350" indent="-514350">
              <a:buFontTx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 activity card will be given to the one who will give instructions while the other one follows.</a:t>
            </a:r>
          </a:p>
          <a:p>
            <a:pPr marL="514350" indent="-514350">
              <a:buFontTx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partner is given only two attempts to perform the activity.</a:t>
            </a:r>
          </a:p>
          <a:p>
            <a:pPr marL="514350" indent="-514350">
              <a:buFontTx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Present the output in the group.</a:t>
            </a:r>
          </a:p>
        </p:txBody>
      </p:sp>
      <p:sp>
        <p:nvSpPr>
          <p:cNvPr id="137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Activity 1. Paint me a Picture</a:t>
            </a:r>
          </a:p>
        </p:txBody>
      </p:sp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5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sosceles Triangle 3"/>
          <p:cNvSpPr/>
          <p:nvPr/>
        </p:nvSpPr>
        <p:spPr>
          <a:xfrm>
            <a:off x="1981200" y="381000"/>
            <a:ext cx="8229600" cy="2057400"/>
          </a:xfrm>
          <a:prstGeom prst="triangle">
            <a:avLst/>
          </a:prstGeom>
          <a:ln w="28575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Rectangle 4"/>
          <p:cNvSpPr/>
          <p:nvPr/>
        </p:nvSpPr>
        <p:spPr>
          <a:xfrm>
            <a:off x="2300989" y="2438400"/>
            <a:ext cx="7543801" cy="3352800"/>
          </a:xfrm>
          <a:prstGeom prst="rect">
            <a:avLst/>
          </a:prstGeom>
          <a:ln w="28575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Rectangle 5"/>
          <p:cNvSpPr/>
          <p:nvPr/>
        </p:nvSpPr>
        <p:spPr>
          <a:xfrm>
            <a:off x="3048000" y="3124200"/>
            <a:ext cx="1600200" cy="1371600"/>
          </a:xfrm>
          <a:prstGeom prst="rect">
            <a:avLst/>
          </a:pr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Rectangle 6"/>
          <p:cNvSpPr/>
          <p:nvPr/>
        </p:nvSpPr>
        <p:spPr>
          <a:xfrm>
            <a:off x="7391400" y="3124200"/>
            <a:ext cx="1600200" cy="1371600"/>
          </a:xfrm>
          <a:prstGeom prst="rect">
            <a:avLst/>
          </a:pr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Rectangle 7"/>
          <p:cNvSpPr/>
          <p:nvPr/>
        </p:nvSpPr>
        <p:spPr>
          <a:xfrm>
            <a:off x="5410200" y="3733800"/>
            <a:ext cx="1295400" cy="2057400"/>
          </a:xfrm>
          <a:prstGeom prst="rect">
            <a:avLst/>
          </a:prstGeom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Oval 8"/>
          <p:cNvSpPr/>
          <p:nvPr/>
        </p:nvSpPr>
        <p:spPr>
          <a:xfrm>
            <a:off x="5486400" y="4648200"/>
            <a:ext cx="2286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How will you describe your drawing?</a:t>
            </a:r>
          </a:p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How effective is the one giving instructions? How about the one doing the drawing?</a:t>
            </a:r>
          </a:p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What made the activity more effective? Less effective?</a:t>
            </a:r>
          </a:p>
          <a:p>
            <a:pPr marL="514350" indent="-514350">
              <a:buFontTx/>
              <a:buAutoNum type="arabicPeriod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What are your realizations in the activity?</a:t>
            </a:r>
          </a:p>
        </p:txBody>
      </p:sp>
      <p:sp>
        <p:nvSpPr>
          <p:cNvPr id="15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219669"/>
            <a:ext cx="9144001" cy="6103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15600" y="5991397"/>
            <a:ext cx="1600200" cy="79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8023" t="18750" r="27964" b="9375"/>
          <a:stretch>
            <a:fillRect/>
          </a:stretch>
        </p:blipFill>
        <p:spPr>
          <a:xfrm>
            <a:off x="8229600" y="304800"/>
            <a:ext cx="3733801" cy="6283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57979" t="17709" r="23280" b="27083"/>
          <a:stretch>
            <a:fillRect/>
          </a:stretch>
        </p:blipFill>
        <p:spPr>
          <a:xfrm>
            <a:off x="76200" y="152400"/>
            <a:ext cx="2438401" cy="403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5490" t="28125" r="42387" b="35416"/>
          <a:stretch>
            <a:fillRect/>
          </a:stretch>
        </p:blipFill>
        <p:spPr>
          <a:xfrm>
            <a:off x="2590799" y="1295400"/>
            <a:ext cx="5619207" cy="220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  <p:bldP spid="162" grpId="2" animBg="1" advAuto="0"/>
      <p:bldP spid="163" grpId="3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551</Words>
  <Application>Microsoft Office PowerPoint</Application>
  <PresentationFormat>Widescreen</PresentationFormat>
  <Paragraphs>60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Brush Script MT</vt:lpstr>
      <vt:lpstr>Calibri</vt:lpstr>
      <vt:lpstr>Calibri Light</vt:lpstr>
      <vt:lpstr>Marker Felt</vt:lpstr>
      <vt:lpstr>Office Theme</vt:lpstr>
      <vt:lpstr>Walkthrough of the</vt:lpstr>
      <vt:lpstr>Objectives  Main: Understand and appreciate Module 9</vt:lpstr>
      <vt:lpstr>PowerPoint Presentation</vt:lpstr>
      <vt:lpstr>Activity 1. Paint me a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Pre-reading Guide Questions</vt:lpstr>
      <vt:lpstr>PowerPoint Presentation</vt:lpstr>
      <vt:lpstr>Post Reading. Discuss your answers to the following questions in 10 minutes in small group and be ready to share your consolidated responses in the big group for another 5 minutes.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2. Let’s Plan 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Walkthrough of the</dc:title>
  <cp:lastModifiedBy>Jandy S. Wagas</cp:lastModifiedBy>
  <cp:revision>4</cp:revision>
  <dcterms:modified xsi:type="dcterms:W3CDTF">2018-10-18T05:53:10Z</dcterms:modified>
</cp:coreProperties>
</file>