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48"/>
  </p:notesMasterIdLst>
  <p:sldIdLst>
    <p:sldId id="466" r:id="rId2"/>
    <p:sldId id="430" r:id="rId3"/>
    <p:sldId id="352" r:id="rId4"/>
    <p:sldId id="426" r:id="rId5"/>
    <p:sldId id="470" r:id="rId6"/>
    <p:sldId id="469" r:id="rId7"/>
    <p:sldId id="468" r:id="rId8"/>
    <p:sldId id="467" r:id="rId9"/>
    <p:sldId id="454" r:id="rId10"/>
    <p:sldId id="354" r:id="rId11"/>
    <p:sldId id="355" r:id="rId12"/>
    <p:sldId id="455" r:id="rId13"/>
    <p:sldId id="456" r:id="rId14"/>
    <p:sldId id="457" r:id="rId15"/>
    <p:sldId id="476" r:id="rId16"/>
    <p:sldId id="478" r:id="rId17"/>
    <p:sldId id="479" r:id="rId18"/>
    <p:sldId id="480" r:id="rId19"/>
    <p:sldId id="481" r:id="rId20"/>
    <p:sldId id="482" r:id="rId21"/>
    <p:sldId id="483" r:id="rId22"/>
    <p:sldId id="484" r:id="rId23"/>
    <p:sldId id="485" r:id="rId24"/>
    <p:sldId id="486" r:id="rId25"/>
    <p:sldId id="487" r:id="rId26"/>
    <p:sldId id="488" r:id="rId27"/>
    <p:sldId id="477" r:id="rId28"/>
    <p:sldId id="458" r:id="rId29"/>
    <p:sldId id="460" r:id="rId30"/>
    <p:sldId id="461" r:id="rId31"/>
    <p:sldId id="472" r:id="rId32"/>
    <p:sldId id="473" r:id="rId33"/>
    <p:sldId id="474" r:id="rId34"/>
    <p:sldId id="464" r:id="rId35"/>
    <p:sldId id="453" r:id="rId36"/>
    <p:sldId id="447" r:id="rId37"/>
    <p:sldId id="448" r:id="rId38"/>
    <p:sldId id="356" r:id="rId39"/>
    <p:sldId id="462" r:id="rId40"/>
    <p:sldId id="444" r:id="rId41"/>
    <p:sldId id="445" r:id="rId42"/>
    <p:sldId id="471" r:id="rId43"/>
    <p:sldId id="428" r:id="rId44"/>
    <p:sldId id="427" r:id="rId45"/>
    <p:sldId id="429" r:id="rId46"/>
    <p:sldId id="47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66"/>
    <a:srgbClr val="0432FF"/>
    <a:srgbClr val="245E96"/>
    <a:srgbClr val="0F3A66"/>
    <a:srgbClr val="86BAEE"/>
    <a:srgbClr val="144F8A"/>
    <a:srgbClr val="F0F0F0"/>
    <a:srgbClr val="509BE6"/>
    <a:srgbClr val="338AE1"/>
    <a:srgbClr val="1B69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77199" autoAdjust="0"/>
  </p:normalViewPr>
  <p:slideViewPr>
    <p:cSldViewPr snapToGrid="0">
      <p:cViewPr varScale="1">
        <p:scale>
          <a:sx n="56" d="100"/>
          <a:sy n="56" d="100"/>
        </p:scale>
        <p:origin x="2202"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25DEA-93B5-42FA-A1B9-0DA6D73A958B}"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n-PH"/>
        </a:p>
      </dgm:t>
    </dgm:pt>
    <dgm:pt modelId="{597EC429-EC31-448C-9ABF-53BB00390EAE}">
      <dgm:prSet phldrT="[Text]"/>
      <dgm:spPr/>
      <dgm:t>
        <a:bodyPr/>
        <a:lstStyle/>
        <a:p>
          <a:r>
            <a:rPr lang="en-PH" dirty="0"/>
            <a:t>RATERS</a:t>
          </a:r>
        </a:p>
      </dgm:t>
    </dgm:pt>
    <dgm:pt modelId="{4007FE26-E4D5-425A-B822-3D163EA5CC26}" type="parTrans" cxnId="{30FED7F0-A695-4E4A-9C77-EEF7129ABC4C}">
      <dgm:prSet/>
      <dgm:spPr/>
      <dgm:t>
        <a:bodyPr/>
        <a:lstStyle/>
        <a:p>
          <a:endParaRPr lang="en-PH"/>
        </a:p>
      </dgm:t>
    </dgm:pt>
    <dgm:pt modelId="{F2E71BA9-BC77-4429-B059-155FA3BAC3D4}" type="sibTrans" cxnId="{30FED7F0-A695-4E4A-9C77-EEF7129ABC4C}">
      <dgm:prSet/>
      <dgm:spPr/>
      <dgm:t>
        <a:bodyPr/>
        <a:lstStyle/>
        <a:p>
          <a:endParaRPr lang="en-PH"/>
        </a:p>
      </dgm:t>
    </dgm:pt>
    <dgm:pt modelId="{5AA184A8-599B-466A-9178-84A628B34100}">
      <dgm:prSet phldrT="[Text]"/>
      <dgm:spPr/>
      <dgm:t>
        <a:bodyPr/>
        <a:lstStyle/>
        <a:p>
          <a:r>
            <a:rPr lang="en-PH" dirty="0"/>
            <a:t>School Heads</a:t>
          </a:r>
        </a:p>
      </dgm:t>
    </dgm:pt>
    <dgm:pt modelId="{ED4F5BED-2C7E-441D-8A8F-09423935F8A8}" type="parTrans" cxnId="{86378269-B543-4748-B980-C294050D126A}">
      <dgm:prSet/>
      <dgm:spPr/>
      <dgm:t>
        <a:bodyPr/>
        <a:lstStyle/>
        <a:p>
          <a:endParaRPr lang="en-PH"/>
        </a:p>
      </dgm:t>
    </dgm:pt>
    <dgm:pt modelId="{65F1242A-A4E3-4DE0-9635-DE639EB22771}" type="sibTrans" cxnId="{86378269-B543-4748-B980-C294050D126A}">
      <dgm:prSet/>
      <dgm:spPr/>
      <dgm:t>
        <a:bodyPr/>
        <a:lstStyle/>
        <a:p>
          <a:endParaRPr lang="en-PH"/>
        </a:p>
      </dgm:t>
    </dgm:pt>
    <dgm:pt modelId="{D2307235-17C7-43D0-B8DA-7949F50416DD}">
      <dgm:prSet phldrT="[Text]"/>
      <dgm:spPr/>
      <dgm:t>
        <a:bodyPr/>
        <a:lstStyle/>
        <a:p>
          <a:r>
            <a:rPr lang="en-PH" dirty="0"/>
            <a:t>Head Teachers</a:t>
          </a:r>
        </a:p>
      </dgm:t>
    </dgm:pt>
    <dgm:pt modelId="{FD7ED89C-8198-437E-A934-43A4348BF261}" type="parTrans" cxnId="{32834E47-23D7-4117-9186-C5701B308195}">
      <dgm:prSet/>
      <dgm:spPr/>
      <dgm:t>
        <a:bodyPr/>
        <a:lstStyle/>
        <a:p>
          <a:endParaRPr lang="en-PH"/>
        </a:p>
      </dgm:t>
    </dgm:pt>
    <dgm:pt modelId="{E7F1C5CC-0C7F-4A01-ABAE-3A4D4AD32991}" type="sibTrans" cxnId="{32834E47-23D7-4117-9186-C5701B308195}">
      <dgm:prSet/>
      <dgm:spPr/>
      <dgm:t>
        <a:bodyPr/>
        <a:lstStyle/>
        <a:p>
          <a:endParaRPr lang="en-PH"/>
        </a:p>
      </dgm:t>
    </dgm:pt>
    <dgm:pt modelId="{3F7758F2-B8CE-4B2E-A18C-9E0B8C3438C7}">
      <dgm:prSet phldrT="[Text]"/>
      <dgm:spPr/>
      <dgm:t>
        <a:bodyPr/>
        <a:lstStyle/>
        <a:p>
          <a:r>
            <a:rPr lang="en-PH" dirty="0"/>
            <a:t>RATEES</a:t>
          </a:r>
        </a:p>
      </dgm:t>
    </dgm:pt>
    <dgm:pt modelId="{0FEE9BA9-C8E4-48C1-9A73-F3242F10BD50}" type="parTrans" cxnId="{7084D63D-EF01-4198-8547-80A70CBB19B8}">
      <dgm:prSet/>
      <dgm:spPr/>
      <dgm:t>
        <a:bodyPr/>
        <a:lstStyle/>
        <a:p>
          <a:endParaRPr lang="en-PH"/>
        </a:p>
      </dgm:t>
    </dgm:pt>
    <dgm:pt modelId="{EDCEF1B1-6232-48F8-90BF-7B143E28BC47}" type="sibTrans" cxnId="{7084D63D-EF01-4198-8547-80A70CBB19B8}">
      <dgm:prSet/>
      <dgm:spPr/>
      <dgm:t>
        <a:bodyPr/>
        <a:lstStyle/>
        <a:p>
          <a:endParaRPr lang="en-PH"/>
        </a:p>
      </dgm:t>
    </dgm:pt>
    <dgm:pt modelId="{FA1A66DB-7510-44F2-8A66-44CFAB2A5FBB}">
      <dgm:prSet phldrT="[Text]"/>
      <dgm:spPr/>
      <dgm:t>
        <a:bodyPr/>
        <a:lstStyle/>
        <a:p>
          <a:r>
            <a:rPr lang="en-PH" dirty="0"/>
            <a:t>Teachers I-III (Proficient Teachers)</a:t>
          </a:r>
        </a:p>
      </dgm:t>
    </dgm:pt>
    <dgm:pt modelId="{550C32EF-B7FC-4781-8D77-F0234967FF26}" type="parTrans" cxnId="{175F447F-E018-46BA-BAA6-EF750C2FACB3}">
      <dgm:prSet/>
      <dgm:spPr/>
      <dgm:t>
        <a:bodyPr/>
        <a:lstStyle/>
        <a:p>
          <a:endParaRPr lang="en-PH"/>
        </a:p>
      </dgm:t>
    </dgm:pt>
    <dgm:pt modelId="{1C3E6649-F7D2-42D2-A26B-43781D30B4C5}" type="sibTrans" cxnId="{175F447F-E018-46BA-BAA6-EF750C2FACB3}">
      <dgm:prSet/>
      <dgm:spPr/>
      <dgm:t>
        <a:bodyPr/>
        <a:lstStyle/>
        <a:p>
          <a:endParaRPr lang="en-PH"/>
        </a:p>
      </dgm:t>
    </dgm:pt>
    <dgm:pt modelId="{DD721DCF-F3F3-41BE-9002-15A6773F43F4}">
      <dgm:prSet phldrT="[Text]"/>
      <dgm:spPr/>
      <dgm:t>
        <a:bodyPr/>
        <a:lstStyle/>
        <a:p>
          <a:r>
            <a:rPr lang="en-PH" dirty="0"/>
            <a:t>Master Teachers I-IV (Highly Proficient Teachers)</a:t>
          </a:r>
        </a:p>
      </dgm:t>
    </dgm:pt>
    <dgm:pt modelId="{7A3B5D29-E34B-4E8C-8B5E-8D4E7BDD6BE3}" type="parTrans" cxnId="{93715EC3-3270-439E-B5BB-D086C03C235F}">
      <dgm:prSet/>
      <dgm:spPr/>
      <dgm:t>
        <a:bodyPr/>
        <a:lstStyle/>
        <a:p>
          <a:endParaRPr lang="en-PH"/>
        </a:p>
      </dgm:t>
    </dgm:pt>
    <dgm:pt modelId="{7385B086-94E4-4A15-A5B2-7A63FA39192A}" type="sibTrans" cxnId="{93715EC3-3270-439E-B5BB-D086C03C235F}">
      <dgm:prSet/>
      <dgm:spPr/>
      <dgm:t>
        <a:bodyPr/>
        <a:lstStyle/>
        <a:p>
          <a:endParaRPr lang="en-PH"/>
        </a:p>
      </dgm:t>
    </dgm:pt>
    <dgm:pt modelId="{2FC9BED3-2533-42E9-BE74-EFCC89AEC833}">
      <dgm:prSet phldrT="[Text]"/>
      <dgm:spPr/>
      <dgm:t>
        <a:bodyPr/>
        <a:lstStyle/>
        <a:p>
          <a:r>
            <a:rPr lang="en-PH" dirty="0"/>
            <a:t>Master Teachers</a:t>
          </a:r>
        </a:p>
      </dgm:t>
    </dgm:pt>
    <dgm:pt modelId="{A086B57D-436D-4124-B567-F9A5F31B6606}" type="parTrans" cxnId="{1EFD1020-8117-43E1-84DE-9AE2CDE263EA}">
      <dgm:prSet/>
      <dgm:spPr/>
      <dgm:t>
        <a:bodyPr/>
        <a:lstStyle/>
        <a:p>
          <a:endParaRPr lang="en-PH"/>
        </a:p>
      </dgm:t>
    </dgm:pt>
    <dgm:pt modelId="{AB9C350E-47D3-4E01-991F-EB6F5C4A6888}" type="sibTrans" cxnId="{1EFD1020-8117-43E1-84DE-9AE2CDE263EA}">
      <dgm:prSet/>
      <dgm:spPr/>
      <dgm:t>
        <a:bodyPr/>
        <a:lstStyle/>
        <a:p>
          <a:endParaRPr lang="en-PH"/>
        </a:p>
      </dgm:t>
    </dgm:pt>
    <dgm:pt modelId="{032C2E65-C8FF-44EA-9236-86AEFC79A57C}">
      <dgm:prSet phldrT="[Text]"/>
      <dgm:spPr/>
      <dgm:t>
        <a:bodyPr/>
        <a:lstStyle/>
        <a:p>
          <a:r>
            <a:rPr lang="en-PH" dirty="0"/>
            <a:t>Department Heads</a:t>
          </a:r>
        </a:p>
      </dgm:t>
    </dgm:pt>
    <dgm:pt modelId="{AA75317E-1981-48FB-B70B-1B7BF1B99B45}" type="parTrans" cxnId="{F44DED69-980A-415B-B548-30ED38462CCF}">
      <dgm:prSet/>
      <dgm:spPr/>
      <dgm:t>
        <a:bodyPr/>
        <a:lstStyle/>
        <a:p>
          <a:endParaRPr lang="en-PH"/>
        </a:p>
      </dgm:t>
    </dgm:pt>
    <dgm:pt modelId="{C27CC494-66B5-4AC2-BF19-78C41DC30C69}" type="sibTrans" cxnId="{F44DED69-980A-415B-B548-30ED38462CCF}">
      <dgm:prSet/>
      <dgm:spPr/>
      <dgm:t>
        <a:bodyPr/>
        <a:lstStyle/>
        <a:p>
          <a:endParaRPr lang="en-PH"/>
        </a:p>
      </dgm:t>
    </dgm:pt>
    <dgm:pt modelId="{4896E967-054C-49CB-9395-A55C4BF428EE}">
      <dgm:prSet phldrT="[Text]"/>
      <dgm:spPr/>
      <dgm:t>
        <a:bodyPr/>
        <a:lstStyle/>
        <a:p>
          <a:r>
            <a:rPr lang="en-PH" dirty="0"/>
            <a:t>Designated Teachers-in-Charge</a:t>
          </a:r>
        </a:p>
      </dgm:t>
    </dgm:pt>
    <dgm:pt modelId="{F3EEE4ED-06E1-4F73-AD43-2FD55A1596B9}" type="parTrans" cxnId="{442DCF4A-5781-4051-83F3-2612C443EDB9}">
      <dgm:prSet/>
      <dgm:spPr/>
      <dgm:t>
        <a:bodyPr/>
        <a:lstStyle/>
        <a:p>
          <a:endParaRPr lang="en-PH"/>
        </a:p>
      </dgm:t>
    </dgm:pt>
    <dgm:pt modelId="{84E5FE57-D2D6-4675-B08E-A74BA02DE932}" type="sibTrans" cxnId="{442DCF4A-5781-4051-83F3-2612C443EDB9}">
      <dgm:prSet/>
      <dgm:spPr/>
      <dgm:t>
        <a:bodyPr/>
        <a:lstStyle/>
        <a:p>
          <a:endParaRPr lang="en-PH"/>
        </a:p>
      </dgm:t>
    </dgm:pt>
    <dgm:pt modelId="{7E8B32DF-5246-4D42-A9F2-DD1BB080CAC4}">
      <dgm:prSet phldrT="[Text]"/>
      <dgm:spPr/>
      <dgm:t>
        <a:bodyPr/>
        <a:lstStyle/>
        <a:p>
          <a:r>
            <a:rPr lang="en-PH" dirty="0"/>
            <a:t>***for SHS</a:t>
          </a:r>
        </a:p>
      </dgm:t>
    </dgm:pt>
    <dgm:pt modelId="{AC5BB5CC-AAEB-4D9E-A67C-9A3D1028A754}" type="sibTrans" cxnId="{C4CEEFB3-0130-40B4-AC15-9761F6FCC872}">
      <dgm:prSet/>
      <dgm:spPr/>
      <dgm:t>
        <a:bodyPr/>
        <a:lstStyle/>
        <a:p>
          <a:endParaRPr lang="en-US"/>
        </a:p>
      </dgm:t>
    </dgm:pt>
    <dgm:pt modelId="{29A1FCEA-818A-44FA-BAD2-9C795731FD6B}" type="parTrans" cxnId="{C4CEEFB3-0130-40B4-AC15-9761F6FCC872}">
      <dgm:prSet/>
      <dgm:spPr/>
      <dgm:t>
        <a:bodyPr/>
        <a:lstStyle/>
        <a:p>
          <a:endParaRPr lang="en-US"/>
        </a:p>
      </dgm:t>
    </dgm:pt>
    <dgm:pt modelId="{005833C3-C191-4F55-AC08-F59A0DB95445}" type="pres">
      <dgm:prSet presAssocID="{F6825DEA-93B5-42FA-A1B9-0DA6D73A958B}" presName="Name0" presStyleCnt="0">
        <dgm:presLayoutVars>
          <dgm:dir/>
          <dgm:animLvl val="lvl"/>
          <dgm:resizeHandles/>
        </dgm:presLayoutVars>
      </dgm:prSet>
      <dgm:spPr/>
      <dgm:t>
        <a:bodyPr/>
        <a:lstStyle/>
        <a:p>
          <a:endParaRPr lang="en-PH"/>
        </a:p>
      </dgm:t>
    </dgm:pt>
    <dgm:pt modelId="{B253D6C2-9612-4D28-B3FD-7ED405705985}" type="pres">
      <dgm:prSet presAssocID="{597EC429-EC31-448C-9ABF-53BB00390EAE}" presName="linNode" presStyleCnt="0"/>
      <dgm:spPr/>
    </dgm:pt>
    <dgm:pt modelId="{7AF2EA28-B738-4A2C-AA29-1AE7E51F2F80}" type="pres">
      <dgm:prSet presAssocID="{597EC429-EC31-448C-9ABF-53BB00390EAE}" presName="parentShp" presStyleLbl="node1" presStyleIdx="0" presStyleCnt="2" custScaleX="85454">
        <dgm:presLayoutVars>
          <dgm:bulletEnabled val="1"/>
        </dgm:presLayoutVars>
      </dgm:prSet>
      <dgm:spPr/>
      <dgm:t>
        <a:bodyPr/>
        <a:lstStyle/>
        <a:p>
          <a:endParaRPr lang="en-PH"/>
        </a:p>
      </dgm:t>
    </dgm:pt>
    <dgm:pt modelId="{4A13C52D-A567-4BDA-AFF1-70CC60959657}" type="pres">
      <dgm:prSet presAssocID="{597EC429-EC31-448C-9ABF-53BB00390EAE}" presName="childShp" presStyleLbl="bgAccFollowNode1" presStyleIdx="0" presStyleCnt="2">
        <dgm:presLayoutVars>
          <dgm:bulletEnabled val="1"/>
        </dgm:presLayoutVars>
      </dgm:prSet>
      <dgm:spPr/>
      <dgm:t>
        <a:bodyPr/>
        <a:lstStyle/>
        <a:p>
          <a:endParaRPr lang="en-PH"/>
        </a:p>
      </dgm:t>
    </dgm:pt>
    <dgm:pt modelId="{D7ACE3D8-CF23-4150-BBB6-38281BBE31E4}" type="pres">
      <dgm:prSet presAssocID="{F2E71BA9-BC77-4429-B059-155FA3BAC3D4}" presName="spacing" presStyleCnt="0"/>
      <dgm:spPr/>
    </dgm:pt>
    <dgm:pt modelId="{7BF61EB3-F1AA-41F7-8CEE-D3FBD0922774}" type="pres">
      <dgm:prSet presAssocID="{3F7758F2-B8CE-4B2E-A18C-9E0B8C3438C7}" presName="linNode" presStyleCnt="0"/>
      <dgm:spPr/>
    </dgm:pt>
    <dgm:pt modelId="{9AB3DE1D-BB91-4B97-868F-1F61BACA79BF}" type="pres">
      <dgm:prSet presAssocID="{3F7758F2-B8CE-4B2E-A18C-9E0B8C3438C7}" presName="parentShp" presStyleLbl="node1" presStyleIdx="1" presStyleCnt="2" custScaleX="85454">
        <dgm:presLayoutVars>
          <dgm:bulletEnabled val="1"/>
        </dgm:presLayoutVars>
      </dgm:prSet>
      <dgm:spPr/>
      <dgm:t>
        <a:bodyPr/>
        <a:lstStyle/>
        <a:p>
          <a:endParaRPr lang="en-PH"/>
        </a:p>
      </dgm:t>
    </dgm:pt>
    <dgm:pt modelId="{CDFA2AD0-1C7D-46E0-B036-1913CB1937C0}" type="pres">
      <dgm:prSet presAssocID="{3F7758F2-B8CE-4B2E-A18C-9E0B8C3438C7}" presName="childShp" presStyleLbl="bgAccFollowNode1" presStyleIdx="1" presStyleCnt="2">
        <dgm:presLayoutVars>
          <dgm:bulletEnabled val="1"/>
        </dgm:presLayoutVars>
      </dgm:prSet>
      <dgm:spPr/>
      <dgm:t>
        <a:bodyPr/>
        <a:lstStyle/>
        <a:p>
          <a:endParaRPr lang="en-PH"/>
        </a:p>
      </dgm:t>
    </dgm:pt>
  </dgm:ptLst>
  <dgm:cxnLst>
    <dgm:cxn modelId="{D41D8E10-1A76-4913-AA8B-5E83E079B0CB}" type="presOf" srcId="{D2307235-17C7-43D0-B8DA-7949F50416DD}" destId="{4A13C52D-A567-4BDA-AFF1-70CC60959657}" srcOrd="0" destOrd="2" presId="urn:microsoft.com/office/officeart/2005/8/layout/vList6"/>
    <dgm:cxn modelId="{F04388F8-21B8-474E-8B26-47110C1F8B97}" type="presOf" srcId="{2FC9BED3-2533-42E9-BE74-EFCC89AEC833}" destId="{4A13C52D-A567-4BDA-AFF1-70CC60959657}" srcOrd="0" destOrd="4" presId="urn:microsoft.com/office/officeart/2005/8/layout/vList6"/>
    <dgm:cxn modelId="{BD5BDDDA-79A5-4A22-86FD-7A088396E5DB}" type="presOf" srcId="{032C2E65-C8FF-44EA-9236-86AEFC79A57C}" destId="{4A13C52D-A567-4BDA-AFF1-70CC60959657}" srcOrd="0" destOrd="3" presId="urn:microsoft.com/office/officeart/2005/8/layout/vList6"/>
    <dgm:cxn modelId="{F44DED69-980A-415B-B548-30ED38462CCF}" srcId="{597EC429-EC31-448C-9ABF-53BB00390EAE}" destId="{032C2E65-C8FF-44EA-9236-86AEFC79A57C}" srcOrd="3" destOrd="0" parTransId="{AA75317E-1981-48FB-B70B-1B7BF1B99B45}" sibTransId="{C27CC494-66B5-4AC2-BF19-78C41DC30C69}"/>
    <dgm:cxn modelId="{30FED7F0-A695-4E4A-9C77-EEF7129ABC4C}" srcId="{F6825DEA-93B5-42FA-A1B9-0DA6D73A958B}" destId="{597EC429-EC31-448C-9ABF-53BB00390EAE}" srcOrd="0" destOrd="0" parTransId="{4007FE26-E4D5-425A-B822-3D163EA5CC26}" sibTransId="{F2E71BA9-BC77-4429-B059-155FA3BAC3D4}"/>
    <dgm:cxn modelId="{4C569816-497F-4770-9297-336FC7F7E792}" type="presOf" srcId="{3F7758F2-B8CE-4B2E-A18C-9E0B8C3438C7}" destId="{9AB3DE1D-BB91-4B97-868F-1F61BACA79BF}" srcOrd="0" destOrd="0" presId="urn:microsoft.com/office/officeart/2005/8/layout/vList6"/>
    <dgm:cxn modelId="{93715EC3-3270-439E-B5BB-D086C03C235F}" srcId="{3F7758F2-B8CE-4B2E-A18C-9E0B8C3438C7}" destId="{DD721DCF-F3F3-41BE-9002-15A6773F43F4}" srcOrd="1" destOrd="0" parTransId="{7A3B5D29-E34B-4E8C-8B5E-8D4E7BDD6BE3}" sibTransId="{7385B086-94E4-4A15-A5B2-7A63FA39192A}"/>
    <dgm:cxn modelId="{175F447F-E018-46BA-BAA6-EF750C2FACB3}" srcId="{3F7758F2-B8CE-4B2E-A18C-9E0B8C3438C7}" destId="{FA1A66DB-7510-44F2-8A66-44CFAB2A5FBB}" srcOrd="0" destOrd="0" parTransId="{550C32EF-B7FC-4781-8D77-F0234967FF26}" sibTransId="{1C3E6649-F7D2-42D2-A26B-43781D30B4C5}"/>
    <dgm:cxn modelId="{3A13E0D0-5D3A-4DF1-8166-EDE15282CD49}" type="presOf" srcId="{DD721DCF-F3F3-41BE-9002-15A6773F43F4}" destId="{CDFA2AD0-1C7D-46E0-B036-1913CB1937C0}" srcOrd="0" destOrd="1" presId="urn:microsoft.com/office/officeart/2005/8/layout/vList6"/>
    <dgm:cxn modelId="{D216FD8E-FB14-4713-94E0-4CA78AD954D1}" type="presOf" srcId="{F6825DEA-93B5-42FA-A1B9-0DA6D73A958B}" destId="{005833C3-C191-4F55-AC08-F59A0DB95445}" srcOrd="0" destOrd="0" presId="urn:microsoft.com/office/officeart/2005/8/layout/vList6"/>
    <dgm:cxn modelId="{8A66ED4C-2196-488F-A9FF-C03B25CBEEC9}" type="presOf" srcId="{4896E967-054C-49CB-9395-A55C4BF428EE}" destId="{4A13C52D-A567-4BDA-AFF1-70CC60959657}" srcOrd="0" destOrd="1" presId="urn:microsoft.com/office/officeart/2005/8/layout/vList6"/>
    <dgm:cxn modelId="{86378269-B543-4748-B980-C294050D126A}" srcId="{597EC429-EC31-448C-9ABF-53BB00390EAE}" destId="{5AA184A8-599B-466A-9178-84A628B34100}" srcOrd="0" destOrd="0" parTransId="{ED4F5BED-2C7E-441D-8A8F-09423935F8A8}" sibTransId="{65F1242A-A4E3-4DE0-9635-DE639EB22771}"/>
    <dgm:cxn modelId="{442DCF4A-5781-4051-83F3-2612C443EDB9}" srcId="{597EC429-EC31-448C-9ABF-53BB00390EAE}" destId="{4896E967-054C-49CB-9395-A55C4BF428EE}" srcOrd="1" destOrd="0" parTransId="{F3EEE4ED-06E1-4F73-AD43-2FD55A1596B9}" sibTransId="{84E5FE57-D2D6-4675-B08E-A74BA02DE932}"/>
    <dgm:cxn modelId="{AB3394C8-3A28-4F82-A2A1-828A92D7799F}" type="presOf" srcId="{FA1A66DB-7510-44F2-8A66-44CFAB2A5FBB}" destId="{CDFA2AD0-1C7D-46E0-B036-1913CB1937C0}" srcOrd="0" destOrd="0" presId="urn:microsoft.com/office/officeart/2005/8/layout/vList6"/>
    <dgm:cxn modelId="{7AAD7CAF-83C0-4979-B055-CA9F6D7582BD}" type="presOf" srcId="{597EC429-EC31-448C-9ABF-53BB00390EAE}" destId="{7AF2EA28-B738-4A2C-AA29-1AE7E51F2F80}" srcOrd="0" destOrd="0" presId="urn:microsoft.com/office/officeart/2005/8/layout/vList6"/>
    <dgm:cxn modelId="{C4CEEFB3-0130-40B4-AC15-9761F6FCC872}" srcId="{3F7758F2-B8CE-4B2E-A18C-9E0B8C3438C7}" destId="{7E8B32DF-5246-4D42-A9F2-DD1BB080CAC4}" srcOrd="2" destOrd="0" parTransId="{29A1FCEA-818A-44FA-BAD2-9C795731FD6B}" sibTransId="{AC5BB5CC-AAEB-4D9E-A67C-9A3D1028A754}"/>
    <dgm:cxn modelId="{158E82ED-CF49-4901-A2AD-ECFF4E17E156}" type="presOf" srcId="{5AA184A8-599B-466A-9178-84A628B34100}" destId="{4A13C52D-A567-4BDA-AFF1-70CC60959657}" srcOrd="0" destOrd="0" presId="urn:microsoft.com/office/officeart/2005/8/layout/vList6"/>
    <dgm:cxn modelId="{4364CFF3-90F6-49AF-B7C6-5178C3B9D8B7}" type="presOf" srcId="{7E8B32DF-5246-4D42-A9F2-DD1BB080CAC4}" destId="{CDFA2AD0-1C7D-46E0-B036-1913CB1937C0}" srcOrd="0" destOrd="2" presId="urn:microsoft.com/office/officeart/2005/8/layout/vList6"/>
    <dgm:cxn modelId="{7084D63D-EF01-4198-8547-80A70CBB19B8}" srcId="{F6825DEA-93B5-42FA-A1B9-0DA6D73A958B}" destId="{3F7758F2-B8CE-4B2E-A18C-9E0B8C3438C7}" srcOrd="1" destOrd="0" parTransId="{0FEE9BA9-C8E4-48C1-9A73-F3242F10BD50}" sibTransId="{EDCEF1B1-6232-48F8-90BF-7B143E28BC47}"/>
    <dgm:cxn modelId="{32834E47-23D7-4117-9186-C5701B308195}" srcId="{597EC429-EC31-448C-9ABF-53BB00390EAE}" destId="{D2307235-17C7-43D0-B8DA-7949F50416DD}" srcOrd="2" destOrd="0" parTransId="{FD7ED89C-8198-437E-A934-43A4348BF261}" sibTransId="{E7F1C5CC-0C7F-4A01-ABAE-3A4D4AD32991}"/>
    <dgm:cxn modelId="{1EFD1020-8117-43E1-84DE-9AE2CDE263EA}" srcId="{597EC429-EC31-448C-9ABF-53BB00390EAE}" destId="{2FC9BED3-2533-42E9-BE74-EFCC89AEC833}" srcOrd="4" destOrd="0" parTransId="{A086B57D-436D-4124-B567-F9A5F31B6606}" sibTransId="{AB9C350E-47D3-4E01-991F-EB6F5C4A6888}"/>
    <dgm:cxn modelId="{578534A8-55DF-4865-8C13-07C6E0AF9DE6}" type="presParOf" srcId="{005833C3-C191-4F55-AC08-F59A0DB95445}" destId="{B253D6C2-9612-4D28-B3FD-7ED405705985}" srcOrd="0" destOrd="0" presId="urn:microsoft.com/office/officeart/2005/8/layout/vList6"/>
    <dgm:cxn modelId="{F79414A1-1EFA-40DE-AA7E-26389F988EF8}" type="presParOf" srcId="{B253D6C2-9612-4D28-B3FD-7ED405705985}" destId="{7AF2EA28-B738-4A2C-AA29-1AE7E51F2F80}" srcOrd="0" destOrd="0" presId="urn:microsoft.com/office/officeart/2005/8/layout/vList6"/>
    <dgm:cxn modelId="{D2187587-7675-4415-953D-128BBF0B79D0}" type="presParOf" srcId="{B253D6C2-9612-4D28-B3FD-7ED405705985}" destId="{4A13C52D-A567-4BDA-AFF1-70CC60959657}" srcOrd="1" destOrd="0" presId="urn:microsoft.com/office/officeart/2005/8/layout/vList6"/>
    <dgm:cxn modelId="{B18AEB2F-44B1-4BBF-8A8A-BC30FDFDF4B1}" type="presParOf" srcId="{005833C3-C191-4F55-AC08-F59A0DB95445}" destId="{D7ACE3D8-CF23-4150-BBB6-38281BBE31E4}" srcOrd="1" destOrd="0" presId="urn:microsoft.com/office/officeart/2005/8/layout/vList6"/>
    <dgm:cxn modelId="{B1D21990-8CE5-45E3-B2A4-7234B2BB72B0}" type="presParOf" srcId="{005833C3-C191-4F55-AC08-F59A0DB95445}" destId="{7BF61EB3-F1AA-41F7-8CEE-D3FBD0922774}" srcOrd="2" destOrd="0" presId="urn:microsoft.com/office/officeart/2005/8/layout/vList6"/>
    <dgm:cxn modelId="{C62245E1-1349-4262-BAFC-EACAC9D2A556}" type="presParOf" srcId="{7BF61EB3-F1AA-41F7-8CEE-D3FBD0922774}" destId="{9AB3DE1D-BB91-4B97-868F-1F61BACA79BF}" srcOrd="0" destOrd="0" presId="urn:microsoft.com/office/officeart/2005/8/layout/vList6"/>
    <dgm:cxn modelId="{DF6F348E-A08E-4766-8EF4-2B2FE08690B1}" type="presParOf" srcId="{7BF61EB3-F1AA-41F7-8CEE-D3FBD0922774}" destId="{CDFA2AD0-1C7D-46E0-B036-1913CB1937C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85D61-E2F1-442F-930D-38B81B0E8B67}" type="doc">
      <dgm:prSet loTypeId="urn:microsoft.com/office/officeart/2005/8/layout/process2" loCatId="process" qsTypeId="urn:microsoft.com/office/officeart/2005/8/quickstyle/simple1" qsCatId="simple" csTypeId="urn:microsoft.com/office/officeart/2005/8/colors/colorful1#3" csCatId="colorful" phldr="1"/>
      <dgm:spPr/>
      <dgm:t>
        <a:bodyPr/>
        <a:lstStyle/>
        <a:p>
          <a:endParaRPr lang="en-US"/>
        </a:p>
      </dgm:t>
    </dgm:pt>
    <dgm:pt modelId="{52B54A3F-D9F5-4554-AC84-F1824FB02CA2}">
      <dgm:prSet phldrT="[Text]"/>
      <dgm:spPr>
        <a:solidFill>
          <a:srgbClr val="04508C"/>
        </a:solidFill>
      </dgm:spPr>
      <dgm:t>
        <a:bodyPr/>
        <a:lstStyle/>
        <a:p>
          <a:r>
            <a:rPr lang="en-US" dirty="0">
              <a:latin typeface="+mj-lt"/>
              <a:ea typeface="Helvetica" charset="0"/>
              <a:cs typeface="Helvetica" charset="0"/>
            </a:rPr>
            <a:t>Philippine Professional Standards for Teachers (PPST)</a:t>
          </a:r>
        </a:p>
      </dgm:t>
    </dgm:pt>
    <dgm:pt modelId="{247F3769-8D93-411E-8808-FBDFDEA729E8}" type="parTrans" cxnId="{2AE95589-C29D-43F4-A463-57D9F435CE9F}">
      <dgm:prSet/>
      <dgm:spPr/>
      <dgm:t>
        <a:bodyPr/>
        <a:lstStyle/>
        <a:p>
          <a:endParaRPr lang="en-US">
            <a:latin typeface="+mj-lt"/>
          </a:endParaRPr>
        </a:p>
      </dgm:t>
    </dgm:pt>
    <dgm:pt modelId="{42C5BD6C-A5BB-4A9D-B36A-365F5E9CC5F1}" type="sibTrans" cxnId="{2AE95589-C29D-43F4-A463-57D9F435CE9F}">
      <dgm:prSet/>
      <dgm:spPr/>
      <dgm:t>
        <a:bodyPr/>
        <a:lstStyle/>
        <a:p>
          <a:endParaRPr lang="en-US">
            <a:latin typeface="+mj-lt"/>
          </a:endParaRPr>
        </a:p>
      </dgm:t>
    </dgm:pt>
    <dgm:pt modelId="{5069D1EE-7381-4BFC-B1FF-716B907367E7}">
      <dgm:prSet/>
      <dgm:spPr>
        <a:solidFill>
          <a:srgbClr val="FF0000"/>
        </a:solidFill>
      </dgm:spPr>
      <dgm:t>
        <a:bodyPr/>
        <a:lstStyle/>
        <a:p>
          <a:r>
            <a:rPr lang="en-US" dirty="0">
              <a:latin typeface="+mj-lt"/>
              <a:ea typeface="Helvetica" charset="0"/>
              <a:cs typeface="Helvetica" charset="0"/>
            </a:rPr>
            <a:t>Key Result Areas</a:t>
          </a:r>
        </a:p>
      </dgm:t>
    </dgm:pt>
    <dgm:pt modelId="{8F05ADA6-3C2F-4B48-8798-F31853DBC897}" type="parTrans" cxnId="{AA485310-F63A-4EB5-8BE6-01DEA0A7DBBE}">
      <dgm:prSet/>
      <dgm:spPr/>
      <dgm:t>
        <a:bodyPr/>
        <a:lstStyle/>
        <a:p>
          <a:endParaRPr lang="en-US">
            <a:latin typeface="+mj-lt"/>
          </a:endParaRPr>
        </a:p>
      </dgm:t>
    </dgm:pt>
    <dgm:pt modelId="{76BC6B83-EDF3-48B5-BE8D-11A87AD21EC1}" type="sibTrans" cxnId="{AA485310-F63A-4EB5-8BE6-01DEA0A7DBBE}">
      <dgm:prSet/>
      <dgm:spPr/>
      <dgm:t>
        <a:bodyPr/>
        <a:lstStyle/>
        <a:p>
          <a:endParaRPr lang="en-US">
            <a:latin typeface="+mj-lt"/>
          </a:endParaRPr>
        </a:p>
      </dgm:t>
    </dgm:pt>
    <dgm:pt modelId="{72B60390-367D-4CE9-A080-EE5678C582BD}">
      <dgm:prSet/>
      <dgm:spPr/>
      <dgm:t>
        <a:bodyPr/>
        <a:lstStyle/>
        <a:p>
          <a:r>
            <a:rPr lang="en-US" dirty="0">
              <a:latin typeface="+mj-lt"/>
              <a:ea typeface="Helvetica" charset="0"/>
              <a:cs typeface="Helvetica" charset="0"/>
            </a:rPr>
            <a:t>Objectives</a:t>
          </a:r>
        </a:p>
      </dgm:t>
    </dgm:pt>
    <dgm:pt modelId="{4B847704-5A4C-4033-98DF-96ECC2EC109B}" type="parTrans" cxnId="{28C44E90-BBAF-4645-92F3-4E3ADB921940}">
      <dgm:prSet/>
      <dgm:spPr/>
      <dgm:t>
        <a:bodyPr/>
        <a:lstStyle/>
        <a:p>
          <a:endParaRPr lang="en-US">
            <a:latin typeface="+mj-lt"/>
          </a:endParaRPr>
        </a:p>
      </dgm:t>
    </dgm:pt>
    <dgm:pt modelId="{5A7D7961-769B-4E9C-8AE6-70F33F3F6B8D}" type="sibTrans" cxnId="{28C44E90-BBAF-4645-92F3-4E3ADB921940}">
      <dgm:prSet/>
      <dgm:spPr/>
      <dgm:t>
        <a:bodyPr/>
        <a:lstStyle/>
        <a:p>
          <a:endParaRPr lang="en-US">
            <a:latin typeface="+mj-lt"/>
          </a:endParaRPr>
        </a:p>
      </dgm:t>
    </dgm:pt>
    <dgm:pt modelId="{44E0147D-A240-4B20-8B3A-56EAA5F8AB3C}" type="pres">
      <dgm:prSet presAssocID="{25F85D61-E2F1-442F-930D-38B81B0E8B67}" presName="linearFlow" presStyleCnt="0">
        <dgm:presLayoutVars>
          <dgm:resizeHandles val="exact"/>
        </dgm:presLayoutVars>
      </dgm:prSet>
      <dgm:spPr/>
      <dgm:t>
        <a:bodyPr/>
        <a:lstStyle/>
        <a:p>
          <a:endParaRPr lang="en-PH"/>
        </a:p>
      </dgm:t>
    </dgm:pt>
    <dgm:pt modelId="{A4BD881D-680C-4902-978E-83DD02E4206D}" type="pres">
      <dgm:prSet presAssocID="{52B54A3F-D9F5-4554-AC84-F1824FB02CA2}" presName="node" presStyleLbl="node1" presStyleIdx="0" presStyleCnt="3" custScaleX="250326">
        <dgm:presLayoutVars>
          <dgm:bulletEnabled val="1"/>
        </dgm:presLayoutVars>
      </dgm:prSet>
      <dgm:spPr/>
      <dgm:t>
        <a:bodyPr/>
        <a:lstStyle/>
        <a:p>
          <a:endParaRPr lang="en-PH"/>
        </a:p>
      </dgm:t>
    </dgm:pt>
    <dgm:pt modelId="{0B02B077-F471-461B-8899-A6B5138262B3}" type="pres">
      <dgm:prSet presAssocID="{42C5BD6C-A5BB-4A9D-B36A-365F5E9CC5F1}" presName="sibTrans" presStyleLbl="sibTrans2D1" presStyleIdx="0" presStyleCnt="2"/>
      <dgm:spPr/>
      <dgm:t>
        <a:bodyPr/>
        <a:lstStyle/>
        <a:p>
          <a:endParaRPr lang="en-PH"/>
        </a:p>
      </dgm:t>
    </dgm:pt>
    <dgm:pt modelId="{A01D2E0B-597B-43B4-9234-B7CE8A1FEB1B}" type="pres">
      <dgm:prSet presAssocID="{42C5BD6C-A5BB-4A9D-B36A-365F5E9CC5F1}" presName="connectorText" presStyleLbl="sibTrans2D1" presStyleIdx="0" presStyleCnt="2"/>
      <dgm:spPr/>
      <dgm:t>
        <a:bodyPr/>
        <a:lstStyle/>
        <a:p>
          <a:endParaRPr lang="en-PH"/>
        </a:p>
      </dgm:t>
    </dgm:pt>
    <dgm:pt modelId="{D726AD1D-2D4A-48C9-8944-3665AA83B126}" type="pres">
      <dgm:prSet presAssocID="{5069D1EE-7381-4BFC-B1FF-716B907367E7}" presName="node" presStyleLbl="node1" presStyleIdx="1" presStyleCnt="3" custScaleX="134240">
        <dgm:presLayoutVars>
          <dgm:bulletEnabled val="1"/>
        </dgm:presLayoutVars>
      </dgm:prSet>
      <dgm:spPr/>
      <dgm:t>
        <a:bodyPr/>
        <a:lstStyle/>
        <a:p>
          <a:endParaRPr lang="en-PH"/>
        </a:p>
      </dgm:t>
    </dgm:pt>
    <dgm:pt modelId="{94DC37BA-7D24-4411-888D-FEC9A2F9F60F}" type="pres">
      <dgm:prSet presAssocID="{76BC6B83-EDF3-48B5-BE8D-11A87AD21EC1}" presName="sibTrans" presStyleLbl="sibTrans2D1" presStyleIdx="1" presStyleCnt="2"/>
      <dgm:spPr/>
      <dgm:t>
        <a:bodyPr/>
        <a:lstStyle/>
        <a:p>
          <a:endParaRPr lang="en-PH"/>
        </a:p>
      </dgm:t>
    </dgm:pt>
    <dgm:pt modelId="{07872AFE-CB5B-4A08-8CD0-F97685CB48C3}" type="pres">
      <dgm:prSet presAssocID="{76BC6B83-EDF3-48B5-BE8D-11A87AD21EC1}" presName="connectorText" presStyleLbl="sibTrans2D1" presStyleIdx="1" presStyleCnt="2"/>
      <dgm:spPr/>
      <dgm:t>
        <a:bodyPr/>
        <a:lstStyle/>
        <a:p>
          <a:endParaRPr lang="en-PH"/>
        </a:p>
      </dgm:t>
    </dgm:pt>
    <dgm:pt modelId="{6A6E7978-CC2F-4AD7-8999-F019BF9B8FCA}" type="pres">
      <dgm:prSet presAssocID="{72B60390-367D-4CE9-A080-EE5678C582BD}" presName="node" presStyleLbl="node1" presStyleIdx="2" presStyleCnt="3" custScaleY="75615">
        <dgm:presLayoutVars>
          <dgm:bulletEnabled val="1"/>
        </dgm:presLayoutVars>
      </dgm:prSet>
      <dgm:spPr/>
      <dgm:t>
        <a:bodyPr/>
        <a:lstStyle/>
        <a:p>
          <a:endParaRPr lang="en-PH"/>
        </a:p>
      </dgm:t>
    </dgm:pt>
  </dgm:ptLst>
  <dgm:cxnLst>
    <dgm:cxn modelId="{E8F89C94-B88E-4FDE-BCB5-6A51EE8E813D}" type="presOf" srcId="{52B54A3F-D9F5-4554-AC84-F1824FB02CA2}" destId="{A4BD881D-680C-4902-978E-83DD02E4206D}" srcOrd="0" destOrd="0" presId="urn:microsoft.com/office/officeart/2005/8/layout/process2"/>
    <dgm:cxn modelId="{28C44E90-BBAF-4645-92F3-4E3ADB921940}" srcId="{25F85D61-E2F1-442F-930D-38B81B0E8B67}" destId="{72B60390-367D-4CE9-A080-EE5678C582BD}" srcOrd="2" destOrd="0" parTransId="{4B847704-5A4C-4033-98DF-96ECC2EC109B}" sibTransId="{5A7D7961-769B-4E9C-8AE6-70F33F3F6B8D}"/>
    <dgm:cxn modelId="{5AD1F025-CCB1-4EA8-8F83-B332ACB9B62C}" type="presOf" srcId="{42C5BD6C-A5BB-4A9D-B36A-365F5E9CC5F1}" destId="{A01D2E0B-597B-43B4-9234-B7CE8A1FEB1B}" srcOrd="1" destOrd="0" presId="urn:microsoft.com/office/officeart/2005/8/layout/process2"/>
    <dgm:cxn modelId="{ADE792E6-E067-4BBA-A6DA-35F83033EDDC}" type="presOf" srcId="{76BC6B83-EDF3-48B5-BE8D-11A87AD21EC1}" destId="{94DC37BA-7D24-4411-888D-FEC9A2F9F60F}" srcOrd="0" destOrd="0" presId="urn:microsoft.com/office/officeart/2005/8/layout/process2"/>
    <dgm:cxn modelId="{ED86A693-E01A-43F6-82BF-2FC94DF93B36}" type="presOf" srcId="{72B60390-367D-4CE9-A080-EE5678C582BD}" destId="{6A6E7978-CC2F-4AD7-8999-F019BF9B8FCA}" srcOrd="0" destOrd="0" presId="urn:microsoft.com/office/officeart/2005/8/layout/process2"/>
    <dgm:cxn modelId="{E166579B-1DDB-4760-8EB6-B3EB476D13D1}" type="presOf" srcId="{5069D1EE-7381-4BFC-B1FF-716B907367E7}" destId="{D726AD1D-2D4A-48C9-8944-3665AA83B126}" srcOrd="0" destOrd="0" presId="urn:microsoft.com/office/officeart/2005/8/layout/process2"/>
    <dgm:cxn modelId="{AA485310-F63A-4EB5-8BE6-01DEA0A7DBBE}" srcId="{25F85D61-E2F1-442F-930D-38B81B0E8B67}" destId="{5069D1EE-7381-4BFC-B1FF-716B907367E7}" srcOrd="1" destOrd="0" parTransId="{8F05ADA6-3C2F-4B48-8798-F31853DBC897}" sibTransId="{76BC6B83-EDF3-48B5-BE8D-11A87AD21EC1}"/>
    <dgm:cxn modelId="{C892F6EE-5453-4BDB-BEFC-E4B06C37E1B5}" type="presOf" srcId="{25F85D61-E2F1-442F-930D-38B81B0E8B67}" destId="{44E0147D-A240-4B20-8B3A-56EAA5F8AB3C}" srcOrd="0" destOrd="0" presId="urn:microsoft.com/office/officeart/2005/8/layout/process2"/>
    <dgm:cxn modelId="{8D8450BA-7994-47C7-80E6-7D64B3AFBC35}" type="presOf" srcId="{42C5BD6C-A5BB-4A9D-B36A-365F5E9CC5F1}" destId="{0B02B077-F471-461B-8899-A6B5138262B3}" srcOrd="0" destOrd="0" presId="urn:microsoft.com/office/officeart/2005/8/layout/process2"/>
    <dgm:cxn modelId="{DD20DE3D-2CEB-4AD6-A954-DC56CEC0D036}" type="presOf" srcId="{76BC6B83-EDF3-48B5-BE8D-11A87AD21EC1}" destId="{07872AFE-CB5B-4A08-8CD0-F97685CB48C3}" srcOrd="1" destOrd="0" presId="urn:microsoft.com/office/officeart/2005/8/layout/process2"/>
    <dgm:cxn modelId="{2AE95589-C29D-43F4-A463-57D9F435CE9F}" srcId="{25F85D61-E2F1-442F-930D-38B81B0E8B67}" destId="{52B54A3F-D9F5-4554-AC84-F1824FB02CA2}" srcOrd="0" destOrd="0" parTransId="{247F3769-8D93-411E-8808-FBDFDEA729E8}" sibTransId="{42C5BD6C-A5BB-4A9D-B36A-365F5E9CC5F1}"/>
    <dgm:cxn modelId="{D3D4EE0F-A7CA-4FA5-B272-FC926C8A6C41}" type="presParOf" srcId="{44E0147D-A240-4B20-8B3A-56EAA5F8AB3C}" destId="{A4BD881D-680C-4902-978E-83DD02E4206D}" srcOrd="0" destOrd="0" presId="urn:microsoft.com/office/officeart/2005/8/layout/process2"/>
    <dgm:cxn modelId="{CBAB7D75-B731-4AC1-A6BA-359C34B9C45C}" type="presParOf" srcId="{44E0147D-A240-4B20-8B3A-56EAA5F8AB3C}" destId="{0B02B077-F471-461B-8899-A6B5138262B3}" srcOrd="1" destOrd="0" presId="urn:microsoft.com/office/officeart/2005/8/layout/process2"/>
    <dgm:cxn modelId="{62FECECD-3B60-4290-9D20-7163AA40E2EB}" type="presParOf" srcId="{0B02B077-F471-461B-8899-A6B5138262B3}" destId="{A01D2E0B-597B-43B4-9234-B7CE8A1FEB1B}" srcOrd="0" destOrd="0" presId="urn:microsoft.com/office/officeart/2005/8/layout/process2"/>
    <dgm:cxn modelId="{929E48BE-0D93-400C-9D52-C71477AA1E30}" type="presParOf" srcId="{44E0147D-A240-4B20-8B3A-56EAA5F8AB3C}" destId="{D726AD1D-2D4A-48C9-8944-3665AA83B126}" srcOrd="2" destOrd="0" presId="urn:microsoft.com/office/officeart/2005/8/layout/process2"/>
    <dgm:cxn modelId="{21D39C15-63D8-4FDD-BBFD-620FC80C56C7}" type="presParOf" srcId="{44E0147D-A240-4B20-8B3A-56EAA5F8AB3C}" destId="{94DC37BA-7D24-4411-888D-FEC9A2F9F60F}" srcOrd="3" destOrd="0" presId="urn:microsoft.com/office/officeart/2005/8/layout/process2"/>
    <dgm:cxn modelId="{E21F104E-37B3-4E2F-A08A-F41E412C8C4C}" type="presParOf" srcId="{94DC37BA-7D24-4411-888D-FEC9A2F9F60F}" destId="{07872AFE-CB5B-4A08-8CD0-F97685CB48C3}" srcOrd="0" destOrd="0" presId="urn:microsoft.com/office/officeart/2005/8/layout/process2"/>
    <dgm:cxn modelId="{F49A9F87-CC44-444A-A2F7-ADFBFB2EF1A7}" type="presParOf" srcId="{44E0147D-A240-4B20-8B3A-56EAA5F8AB3C}" destId="{6A6E7978-CC2F-4AD7-8999-F019BF9B8FC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3C52D-A567-4BDA-AFF1-70CC60959657}">
      <dsp:nvSpPr>
        <dsp:cNvPr id="0" name=""/>
        <dsp:cNvSpPr/>
      </dsp:nvSpPr>
      <dsp:spPr>
        <a:xfrm>
          <a:off x="3063190" y="535"/>
          <a:ext cx="4955175" cy="2090163"/>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PH" sz="2000" kern="1200" dirty="0"/>
            <a:t>School Heads</a:t>
          </a:r>
        </a:p>
        <a:p>
          <a:pPr marL="228600" lvl="1" indent="-228600" algn="l" defTabSz="889000">
            <a:lnSpc>
              <a:spcPct val="90000"/>
            </a:lnSpc>
            <a:spcBef>
              <a:spcPct val="0"/>
            </a:spcBef>
            <a:spcAft>
              <a:spcPct val="15000"/>
            </a:spcAft>
            <a:buChar char="••"/>
          </a:pPr>
          <a:r>
            <a:rPr lang="en-PH" sz="2000" kern="1200" dirty="0"/>
            <a:t>Designated Teachers-in-Charge</a:t>
          </a:r>
        </a:p>
        <a:p>
          <a:pPr marL="228600" lvl="1" indent="-228600" algn="l" defTabSz="889000">
            <a:lnSpc>
              <a:spcPct val="90000"/>
            </a:lnSpc>
            <a:spcBef>
              <a:spcPct val="0"/>
            </a:spcBef>
            <a:spcAft>
              <a:spcPct val="15000"/>
            </a:spcAft>
            <a:buChar char="••"/>
          </a:pPr>
          <a:r>
            <a:rPr lang="en-PH" sz="2000" kern="1200" dirty="0"/>
            <a:t>Head Teachers</a:t>
          </a:r>
        </a:p>
        <a:p>
          <a:pPr marL="228600" lvl="1" indent="-228600" algn="l" defTabSz="889000">
            <a:lnSpc>
              <a:spcPct val="90000"/>
            </a:lnSpc>
            <a:spcBef>
              <a:spcPct val="0"/>
            </a:spcBef>
            <a:spcAft>
              <a:spcPct val="15000"/>
            </a:spcAft>
            <a:buChar char="••"/>
          </a:pPr>
          <a:r>
            <a:rPr lang="en-PH" sz="2000" kern="1200" dirty="0"/>
            <a:t>Department Heads</a:t>
          </a:r>
        </a:p>
        <a:p>
          <a:pPr marL="228600" lvl="1" indent="-228600" algn="l" defTabSz="889000">
            <a:lnSpc>
              <a:spcPct val="90000"/>
            </a:lnSpc>
            <a:spcBef>
              <a:spcPct val="0"/>
            </a:spcBef>
            <a:spcAft>
              <a:spcPct val="15000"/>
            </a:spcAft>
            <a:buChar char="••"/>
          </a:pPr>
          <a:r>
            <a:rPr lang="en-PH" sz="2000" kern="1200" dirty="0"/>
            <a:t>Master Teachers</a:t>
          </a:r>
        </a:p>
      </dsp:txBody>
      <dsp:txXfrm>
        <a:off x="3063190" y="261805"/>
        <a:ext cx="4171364" cy="1567623"/>
      </dsp:txXfrm>
    </dsp:sp>
    <dsp:sp modelId="{7AF2EA28-B738-4A2C-AA29-1AE7E51F2F80}">
      <dsp:nvSpPr>
        <dsp:cNvPr id="0" name=""/>
        <dsp:cNvSpPr/>
      </dsp:nvSpPr>
      <dsp:spPr>
        <a:xfrm>
          <a:off x="240259" y="535"/>
          <a:ext cx="2822930" cy="209016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PH" sz="4300" kern="1200" dirty="0"/>
            <a:t>RATERS</a:t>
          </a:r>
        </a:p>
      </dsp:txBody>
      <dsp:txXfrm>
        <a:off x="342292" y="102568"/>
        <a:ext cx="2618864" cy="1886097"/>
      </dsp:txXfrm>
    </dsp:sp>
    <dsp:sp modelId="{CDFA2AD0-1C7D-46E0-B036-1913CB1937C0}">
      <dsp:nvSpPr>
        <dsp:cNvPr id="0" name=""/>
        <dsp:cNvSpPr/>
      </dsp:nvSpPr>
      <dsp:spPr>
        <a:xfrm>
          <a:off x="3063190" y="2299715"/>
          <a:ext cx="4955175" cy="2090163"/>
        </a:xfrm>
        <a:prstGeom prst="rightArrow">
          <a:avLst>
            <a:gd name="adj1" fmla="val 75000"/>
            <a:gd name="adj2" fmla="val 50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PH" sz="2000" kern="1200" dirty="0"/>
            <a:t>Teachers I-III (Proficient Teachers)</a:t>
          </a:r>
        </a:p>
        <a:p>
          <a:pPr marL="228600" lvl="1" indent="-228600" algn="l" defTabSz="889000">
            <a:lnSpc>
              <a:spcPct val="90000"/>
            </a:lnSpc>
            <a:spcBef>
              <a:spcPct val="0"/>
            </a:spcBef>
            <a:spcAft>
              <a:spcPct val="15000"/>
            </a:spcAft>
            <a:buChar char="••"/>
          </a:pPr>
          <a:r>
            <a:rPr lang="en-PH" sz="2000" kern="1200" dirty="0"/>
            <a:t>Master Teachers I-IV (Highly Proficient Teachers)</a:t>
          </a:r>
        </a:p>
        <a:p>
          <a:pPr marL="228600" lvl="1" indent="-228600" algn="l" defTabSz="889000">
            <a:lnSpc>
              <a:spcPct val="90000"/>
            </a:lnSpc>
            <a:spcBef>
              <a:spcPct val="0"/>
            </a:spcBef>
            <a:spcAft>
              <a:spcPct val="15000"/>
            </a:spcAft>
            <a:buChar char="••"/>
          </a:pPr>
          <a:r>
            <a:rPr lang="en-PH" sz="2000" kern="1200" dirty="0"/>
            <a:t>***for SHS</a:t>
          </a:r>
        </a:p>
      </dsp:txBody>
      <dsp:txXfrm>
        <a:off x="3063190" y="2560985"/>
        <a:ext cx="4171364" cy="1567623"/>
      </dsp:txXfrm>
    </dsp:sp>
    <dsp:sp modelId="{9AB3DE1D-BB91-4B97-868F-1F61BACA79BF}">
      <dsp:nvSpPr>
        <dsp:cNvPr id="0" name=""/>
        <dsp:cNvSpPr/>
      </dsp:nvSpPr>
      <dsp:spPr>
        <a:xfrm>
          <a:off x="240259" y="2299715"/>
          <a:ext cx="2822930" cy="2090163"/>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PH" sz="4300" kern="1200" dirty="0"/>
            <a:t>RATEES</a:t>
          </a:r>
        </a:p>
      </dsp:txBody>
      <dsp:txXfrm>
        <a:off x="342292" y="2401748"/>
        <a:ext cx="2618864" cy="1886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D881D-680C-4902-978E-83DD02E4206D}">
      <dsp:nvSpPr>
        <dsp:cNvPr id="0" name=""/>
        <dsp:cNvSpPr/>
      </dsp:nvSpPr>
      <dsp:spPr>
        <a:xfrm>
          <a:off x="369233" y="1129"/>
          <a:ext cx="6173466" cy="1370094"/>
        </a:xfrm>
        <a:prstGeom prst="roundRect">
          <a:avLst>
            <a:gd name="adj" fmla="val 10000"/>
          </a:avLst>
        </a:prstGeom>
        <a:solidFill>
          <a:srgbClr val="0450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latin typeface="+mj-lt"/>
              <a:ea typeface="Helvetica" charset="0"/>
              <a:cs typeface="Helvetica" charset="0"/>
            </a:rPr>
            <a:t>Philippine Professional Standards for Teachers (PPST)</a:t>
          </a:r>
        </a:p>
      </dsp:txBody>
      <dsp:txXfrm>
        <a:off x="409362" y="41258"/>
        <a:ext cx="6093208" cy="1289836"/>
      </dsp:txXfrm>
    </dsp:sp>
    <dsp:sp modelId="{0B02B077-F471-461B-8899-A6B5138262B3}">
      <dsp:nvSpPr>
        <dsp:cNvPr id="0" name=""/>
        <dsp:cNvSpPr/>
      </dsp:nvSpPr>
      <dsp:spPr>
        <a:xfrm rot="5400000">
          <a:off x="3199073" y="1405476"/>
          <a:ext cx="513785" cy="61654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rot="-5400000">
        <a:off x="3271003" y="1456855"/>
        <a:ext cx="369926" cy="359650"/>
      </dsp:txXfrm>
    </dsp:sp>
    <dsp:sp modelId="{D726AD1D-2D4A-48C9-8944-3665AA83B126}">
      <dsp:nvSpPr>
        <dsp:cNvPr id="0" name=""/>
        <dsp:cNvSpPr/>
      </dsp:nvSpPr>
      <dsp:spPr>
        <a:xfrm>
          <a:off x="1800672" y="2056271"/>
          <a:ext cx="3310587" cy="137009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latin typeface="+mj-lt"/>
              <a:ea typeface="Helvetica" charset="0"/>
              <a:cs typeface="Helvetica" charset="0"/>
            </a:rPr>
            <a:t>Key Result Areas</a:t>
          </a:r>
        </a:p>
      </dsp:txBody>
      <dsp:txXfrm>
        <a:off x="1840801" y="2096400"/>
        <a:ext cx="3230329" cy="1289836"/>
      </dsp:txXfrm>
    </dsp:sp>
    <dsp:sp modelId="{94DC37BA-7D24-4411-888D-FEC9A2F9F60F}">
      <dsp:nvSpPr>
        <dsp:cNvPr id="0" name=""/>
        <dsp:cNvSpPr/>
      </dsp:nvSpPr>
      <dsp:spPr>
        <a:xfrm rot="5400000">
          <a:off x="3199073" y="3460618"/>
          <a:ext cx="513785" cy="61654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j-lt"/>
          </a:endParaRPr>
        </a:p>
      </dsp:txBody>
      <dsp:txXfrm rot="-5400000">
        <a:off x="3271003" y="3511997"/>
        <a:ext cx="369926" cy="359650"/>
      </dsp:txXfrm>
    </dsp:sp>
    <dsp:sp modelId="{6A6E7978-CC2F-4AD7-8999-F019BF9B8FCA}">
      <dsp:nvSpPr>
        <dsp:cNvPr id="0" name=""/>
        <dsp:cNvSpPr/>
      </dsp:nvSpPr>
      <dsp:spPr>
        <a:xfrm>
          <a:off x="2222881" y="4111413"/>
          <a:ext cx="2466170" cy="10359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latin typeface="+mj-lt"/>
              <a:ea typeface="Helvetica" charset="0"/>
              <a:cs typeface="Helvetica" charset="0"/>
            </a:rPr>
            <a:t>Objectives</a:t>
          </a:r>
        </a:p>
      </dsp:txBody>
      <dsp:txXfrm>
        <a:off x="2253224" y="4141756"/>
        <a:ext cx="2405484" cy="97531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B8423-9917-4717-BE6A-C07CB660CBC6}" type="datetimeFigureOut">
              <a:rPr lang="en-PH" smtClean="0"/>
              <a:pPr/>
              <a:t>17/10/2018</a:t>
            </a:fld>
            <a:endParaRPr lang="en-P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CA482-E013-4395-AE30-54CC254D2EDD}" type="slidenum">
              <a:rPr lang="en-PH" smtClean="0"/>
              <a:pPr/>
              <a:t>‹#›</a:t>
            </a:fld>
            <a:endParaRPr lang="en-PH"/>
          </a:p>
        </p:txBody>
      </p:sp>
    </p:spTree>
    <p:extLst>
      <p:ext uri="{BB962C8B-B14F-4D97-AF65-F5344CB8AC3E}">
        <p14:creationId xmlns:p14="http://schemas.microsoft.com/office/powerpoint/2010/main" val="330207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sz="1200" kern="1200" dirty="0">
              <a:solidFill>
                <a:schemeClr val="tx1"/>
              </a:solidFill>
              <a:effectLst/>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1</a:t>
            </a:fld>
            <a:endParaRPr lang="en-PH"/>
          </a:p>
        </p:txBody>
      </p:sp>
    </p:spTree>
    <p:extLst>
      <p:ext uri="{BB962C8B-B14F-4D97-AF65-F5344CB8AC3E}">
        <p14:creationId xmlns:p14="http://schemas.microsoft.com/office/powerpoint/2010/main" val="201937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26</a:t>
            </a:fld>
            <a:endParaRPr lang="en-PH"/>
          </a:p>
        </p:txBody>
      </p:sp>
    </p:spTree>
    <p:extLst>
      <p:ext uri="{BB962C8B-B14F-4D97-AF65-F5344CB8AC3E}">
        <p14:creationId xmlns:p14="http://schemas.microsoft.com/office/powerpoint/2010/main" val="2520287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performance indicators need not have all three (3) categories. Some performance may only be rated on quality and efficiency, some on quality and timeliness and others on efficiency only. Figure 1.9 illustrates how the performance measures are embedded in the performance indicators of the RPMS Tools. </a:t>
            </a:r>
          </a:p>
          <a:p>
            <a:endParaRPr lang="en-US" dirty="0"/>
          </a:p>
          <a:p>
            <a:r>
              <a:rPr lang="en-US" dirty="0"/>
              <a:t>If and</a:t>
            </a:r>
            <a:r>
              <a:rPr lang="en-US" baseline="0" dirty="0"/>
              <a:t> when the participants ask the participants ask how to compute for the COT rating for Quality, </a:t>
            </a:r>
            <a:r>
              <a:rPr lang="en-US" dirty="0"/>
              <a:t>See</a:t>
            </a:r>
            <a:r>
              <a:rPr lang="en-US" baseline="0" dirty="0"/>
              <a:t> Figure 29, Chapter 3: Portfolio Assessment</a:t>
            </a:r>
            <a:endParaRPr lang="en-US"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30</a:t>
            </a:fld>
            <a:endParaRPr lang="en-PH"/>
          </a:p>
        </p:txBody>
      </p:sp>
    </p:spTree>
    <p:extLst>
      <p:ext uri="{BB962C8B-B14F-4D97-AF65-F5344CB8AC3E}">
        <p14:creationId xmlns:p14="http://schemas.microsoft.com/office/powerpoint/2010/main" val="212974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i="0" u="none" strike="noStrike" kern="1200" baseline="0" dirty="0">
                <a:solidFill>
                  <a:schemeClr val="tx1"/>
                </a:solidFill>
                <a:latin typeface="+mn-lt"/>
                <a:ea typeface="+mn-ea"/>
                <a:cs typeface="+mn-cs"/>
              </a:rPr>
              <a:t>Performance Indicators  </a:t>
            </a:r>
            <a:r>
              <a:rPr lang="en-PH" sz="1200" b="0" i="0" u="none" strike="noStrike" kern="1200" baseline="0" dirty="0">
                <a:solidFill>
                  <a:schemeClr val="tx1"/>
                </a:solidFill>
                <a:latin typeface="+mn-lt"/>
                <a:ea typeface="+mn-ea"/>
                <a:cs typeface="+mn-cs"/>
              </a:rPr>
              <a:t>his part provides the exact quantification of objectives, which shall serve as the assessment tool that gauges whether performance is positive or negative (DO No. 2 s. 2015). </a:t>
            </a:r>
          </a:p>
          <a:p>
            <a:r>
              <a:rPr lang="en-PH" sz="1200" b="0" i="0" u="none" strike="noStrike" kern="1200" baseline="0" dirty="0">
                <a:solidFill>
                  <a:schemeClr val="tx1"/>
                </a:solidFill>
                <a:latin typeface="+mn-lt"/>
                <a:ea typeface="+mn-ea"/>
                <a:cs typeface="+mn-cs"/>
              </a:rPr>
              <a:t>In the RPMS Tools, the performance indicators provide descriptions of quality and quantity given five performance levels: 5-Outstanding, 4-Very Satisfactory, 3-Satisfactory, 2-Unsatisfactory, and 1-Poor. Embedded in the performance indicators are elements of quality, efficiency and timeliness.</a:t>
            </a:r>
          </a:p>
          <a:p>
            <a:endParaRPr lang="en-PH" sz="1200" b="0" i="0" u="none" strike="noStrike" kern="1200" baseline="0" dirty="0">
              <a:solidFill>
                <a:schemeClr val="tx1"/>
              </a:solidFill>
              <a:latin typeface="+mn-lt"/>
              <a:ea typeface="+mn-ea"/>
              <a:cs typeface="+mn-cs"/>
            </a:endParaRPr>
          </a:p>
          <a:p>
            <a:r>
              <a:rPr lang="en-PH" sz="1200" b="1" i="0" u="none" strike="noStrike" kern="1200" baseline="0" dirty="0">
                <a:solidFill>
                  <a:schemeClr val="tx1"/>
                </a:solidFill>
                <a:latin typeface="+mn-lt"/>
                <a:ea typeface="+mn-ea"/>
                <a:cs typeface="+mn-cs"/>
              </a:rPr>
              <a:t>Means of Verification (MOV)</a:t>
            </a:r>
            <a:r>
              <a:rPr lang="en-PH" sz="1200" b="0" i="0" u="none" strike="noStrike" kern="1200" baseline="0" dirty="0">
                <a:solidFill>
                  <a:schemeClr val="tx1"/>
                </a:solidFill>
                <a:latin typeface="+mn-lt"/>
                <a:ea typeface="+mn-ea"/>
                <a:cs typeface="+mn-cs"/>
              </a:rPr>
              <a:t>. The MOV column gives </a:t>
            </a:r>
            <a:r>
              <a:rPr lang="en-PH" sz="1200" b="0" i="0" u="none" strike="noStrike" kern="1200" baseline="0" dirty="0" err="1">
                <a:solidFill>
                  <a:schemeClr val="tx1"/>
                </a:solidFill>
                <a:latin typeface="+mn-lt"/>
                <a:ea typeface="+mn-ea"/>
                <a:cs typeface="+mn-cs"/>
              </a:rPr>
              <a:t>Ratees</a:t>
            </a:r>
            <a:r>
              <a:rPr lang="en-PH" sz="1200" b="0" i="0" u="none" strike="noStrike" kern="1200" baseline="0" dirty="0">
                <a:solidFill>
                  <a:schemeClr val="tx1"/>
                </a:solidFill>
                <a:latin typeface="+mn-lt"/>
                <a:ea typeface="+mn-ea"/>
                <a:cs typeface="+mn-cs"/>
              </a:rPr>
              <a:t> and Raters examples of documents that can prove the teachers’ attainment of objectives. They have been judiciously selected to show evidence of attainment of objectives. Teachers gather, select, organize and annotate MOV to help Raters in assessing teacher performance. </a:t>
            </a:r>
          </a:p>
          <a:p>
            <a:endParaRPr lang="en-PH" sz="1200" b="0" i="0" u="none" strike="noStrike" kern="1200" baseline="0" dirty="0">
              <a:solidFill>
                <a:schemeClr val="tx1"/>
              </a:solidFill>
              <a:latin typeface="+mn-lt"/>
              <a:ea typeface="+mn-ea"/>
              <a:cs typeface="+mn-cs"/>
            </a:endParaRPr>
          </a:p>
          <a:p>
            <a:r>
              <a:rPr lang="en-PH" sz="1200" b="1" i="0" u="none" strike="noStrike" kern="1200" baseline="0" dirty="0">
                <a:solidFill>
                  <a:schemeClr val="tx1"/>
                </a:solidFill>
                <a:latin typeface="+mn-lt"/>
                <a:ea typeface="+mn-ea"/>
                <a:cs typeface="+mn-cs"/>
              </a:rPr>
              <a:t>Also, MOV</a:t>
            </a:r>
            <a:r>
              <a:rPr lang="en-PH" sz="1200" b="0" i="0" u="none" strike="noStrike" kern="1200" baseline="0" dirty="0">
                <a:solidFill>
                  <a:schemeClr val="tx1"/>
                </a:solidFill>
                <a:latin typeface="+mn-lt"/>
                <a:ea typeface="+mn-ea"/>
                <a:cs typeface="+mn-cs"/>
              </a:rPr>
              <a:t> include classroom observation tool (COT); lesson plans/modified daily lesson logs; instructional materials; formative and summative assessment tools; compilations of student outputs; and others</a:t>
            </a:r>
          </a:p>
          <a:p>
            <a:endParaRPr lang="en-PH" sz="1200" b="0" i="0" u="none" strike="noStrike" kern="1200" baseline="0" dirty="0">
              <a:solidFill>
                <a:schemeClr val="tx1"/>
              </a:solidFill>
              <a:latin typeface="+mn-lt"/>
              <a:ea typeface="+mn-ea"/>
              <a:cs typeface="+mn-cs"/>
            </a:endParaRPr>
          </a:p>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pPr/>
              <a:t>32</a:t>
            </a:fld>
            <a:endParaRPr lang="en-US"/>
          </a:p>
        </p:txBody>
      </p:sp>
    </p:spTree>
    <p:extLst>
      <p:ext uri="{BB962C8B-B14F-4D97-AF65-F5344CB8AC3E}">
        <p14:creationId xmlns:p14="http://schemas.microsoft.com/office/powerpoint/2010/main" val="336996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pPr/>
              <a:t>33</a:t>
            </a:fld>
            <a:endParaRPr lang="en-US"/>
          </a:p>
        </p:txBody>
      </p:sp>
    </p:spTree>
    <p:extLst>
      <p:ext uri="{BB962C8B-B14F-4D97-AF65-F5344CB8AC3E}">
        <p14:creationId xmlns:p14="http://schemas.microsoft.com/office/powerpoint/2010/main" val="336996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35</a:t>
            </a:fld>
            <a:endParaRPr lang="en-PH"/>
          </a:p>
        </p:txBody>
      </p:sp>
    </p:spTree>
    <p:extLst>
      <p:ext uri="{BB962C8B-B14F-4D97-AF65-F5344CB8AC3E}">
        <p14:creationId xmlns:p14="http://schemas.microsoft.com/office/powerpoint/2010/main" val="275087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mn-lt"/>
                <a:ea typeface="Helvetica" charset="0"/>
                <a:cs typeface="Helvetica" charset="0"/>
              </a:rPr>
              <a:t>POSSSIBLE ISSUES</a:t>
            </a:r>
            <a:r>
              <a:rPr lang="en-US" sz="1800" b="1" kern="1200" baseline="0" dirty="0">
                <a:solidFill>
                  <a:schemeClr val="tx1"/>
                </a:solidFill>
                <a:latin typeface="+mn-lt"/>
                <a:ea typeface="Helvetica" charset="0"/>
                <a:cs typeface="Helvetica" charset="0"/>
              </a:rPr>
              <a:t> TO BE ANSWERED IF NEEDED</a:t>
            </a:r>
          </a:p>
          <a:p>
            <a:pPr marL="0" marR="0" lvl="0" indent="0" defTabSz="91440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latin typeface="+mn-lt"/>
              <a:ea typeface="Helvetica" charset="0"/>
              <a:cs typeface="Helvetica"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Helvetica" charset="0"/>
                <a:cs typeface="Helvetica" charset="0"/>
              </a:rPr>
              <a:t>For ALS teachers, the Rater will be: </a:t>
            </a:r>
          </a:p>
          <a:p>
            <a:pPr lvl="1">
              <a:lnSpc>
                <a:spcPct val="100000"/>
              </a:lnSpc>
              <a:spcBef>
                <a:spcPts val="0"/>
              </a:spcBef>
            </a:pPr>
            <a:r>
              <a:rPr lang="en-US" sz="4000" kern="1200" dirty="0">
                <a:solidFill>
                  <a:schemeClr val="tx1"/>
                </a:solidFill>
                <a:latin typeface="+mn-lt"/>
                <a:ea typeface="Helvetica" charset="0"/>
                <a:cs typeface="Helvetica" charset="0"/>
              </a:rPr>
              <a:t>EPS II of ALS </a:t>
            </a:r>
          </a:p>
          <a:p>
            <a:pPr lvl="1">
              <a:lnSpc>
                <a:spcPct val="100000"/>
              </a:lnSpc>
              <a:spcBef>
                <a:spcPts val="0"/>
              </a:spcBef>
            </a:pPr>
            <a:r>
              <a:rPr lang="en-US" sz="4000" kern="1200" dirty="0">
                <a:solidFill>
                  <a:schemeClr val="tx1"/>
                </a:solidFill>
                <a:latin typeface="+mn-lt"/>
                <a:ea typeface="Helvetica" charset="0"/>
                <a:cs typeface="Helvetica" charset="0"/>
              </a:rPr>
              <a:t>CID Chief, in the absence of the EPS II</a:t>
            </a:r>
          </a:p>
          <a:p>
            <a:pPr lvl="1">
              <a:lnSpc>
                <a:spcPct val="100000"/>
              </a:lnSpc>
              <a:spcBef>
                <a:spcPts val="0"/>
              </a:spcBef>
            </a:pPr>
            <a:r>
              <a:rPr lang="en-US" sz="4000" kern="1200" dirty="0">
                <a:solidFill>
                  <a:schemeClr val="tx1"/>
                </a:solidFill>
                <a:latin typeface="+mn-lt"/>
                <a:ea typeface="Helvetica" charset="0"/>
                <a:cs typeface="Helvetica" charset="0"/>
              </a:rPr>
              <a:t>other personnel delegated by CID Chief</a:t>
            </a:r>
          </a:p>
          <a:p>
            <a:endParaRPr lang="en-PH" sz="1800" dirty="0"/>
          </a:p>
          <a:p>
            <a:r>
              <a:rPr lang="en-PH" sz="1800" dirty="0"/>
              <a:t>For clustered school</a:t>
            </a:r>
          </a:p>
          <a:p>
            <a:endParaRPr lang="en-PH" sz="1800" dirty="0"/>
          </a:p>
          <a:p>
            <a:r>
              <a:rPr lang="en-PH" sz="1800" dirty="0" err="1"/>
              <a:t>Ratee</a:t>
            </a:r>
            <a:r>
              <a:rPr lang="en-PH" sz="1800" dirty="0"/>
              <a:t>:</a:t>
            </a:r>
            <a:r>
              <a:rPr lang="en-PH" sz="1800" baseline="0" dirty="0"/>
              <a:t> Teacher</a:t>
            </a:r>
          </a:p>
          <a:p>
            <a:r>
              <a:rPr lang="en-PH" sz="1800" baseline="0" dirty="0" err="1"/>
              <a:t>Rater</a:t>
            </a:r>
            <a:r>
              <a:rPr lang="en-PH" sz="1800" baseline="0" dirty="0"/>
              <a:t>: TIC (SO by SDS)</a:t>
            </a:r>
          </a:p>
          <a:p>
            <a:r>
              <a:rPr lang="en-PH" sz="1800" baseline="0" dirty="0"/>
              <a:t>Approving Authority: Cluster Principal</a:t>
            </a:r>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36</a:t>
            </a:fld>
            <a:endParaRPr lang="en-PH"/>
          </a:p>
        </p:txBody>
      </p:sp>
    </p:spTree>
    <p:extLst>
      <p:ext uri="{BB962C8B-B14F-4D97-AF65-F5344CB8AC3E}">
        <p14:creationId xmlns:p14="http://schemas.microsoft.com/office/powerpoint/2010/main" val="2924844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NOTE:</a:t>
            </a:r>
          </a:p>
          <a:p>
            <a:endParaRPr lang="en-PH" dirty="0"/>
          </a:p>
          <a:p>
            <a:r>
              <a:rPr lang="en-PH" dirty="0"/>
              <a:t>Remember PPST</a:t>
            </a:r>
            <a:r>
              <a:rPr lang="en-PH" baseline="0" dirty="0"/>
              <a:t> is for TEACHERS not for Educational Leaders such as School Heads, same goes with RPMS Tools.</a:t>
            </a:r>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37</a:t>
            </a:fld>
            <a:endParaRPr lang="en-PH"/>
          </a:p>
        </p:txBody>
      </p:sp>
    </p:spTree>
    <p:extLst>
      <p:ext uri="{BB962C8B-B14F-4D97-AF65-F5344CB8AC3E}">
        <p14:creationId xmlns:p14="http://schemas.microsoft.com/office/powerpoint/2010/main" val="2205654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036C3F8-4E99-2B44-A3BF-97BFF8B4BC3E}" type="slidenum">
              <a:rPr lang="en-US" smtClean="0"/>
              <a:pPr/>
              <a:t>38</a:t>
            </a:fld>
            <a:endParaRPr lang="en-US"/>
          </a:p>
        </p:txBody>
      </p:sp>
    </p:spTree>
    <p:extLst>
      <p:ext uri="{BB962C8B-B14F-4D97-AF65-F5344CB8AC3E}">
        <p14:creationId xmlns:p14="http://schemas.microsoft.com/office/powerpoint/2010/main" val="247301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year 1 (2018):</a:t>
            </a:r>
            <a:r>
              <a:rPr lang="en-US" baseline="0" dirty="0"/>
              <a:t> </a:t>
            </a:r>
            <a:r>
              <a:rPr lang="en-US" sz="1200" dirty="0">
                <a:latin typeface="Helvetica" charset="0"/>
                <a:ea typeface="Helvetica" charset="0"/>
                <a:cs typeface="Helvetica" charset="0"/>
              </a:rPr>
              <a:t>There is a need for </a:t>
            </a:r>
            <a:r>
              <a:rPr lang="en-US" sz="1200" dirty="0">
                <a:solidFill>
                  <a:srgbClr val="1040D4"/>
                </a:solidFill>
                <a:latin typeface="Helvetica" charset="0"/>
                <a:ea typeface="Helvetica" charset="0"/>
                <a:cs typeface="Helvetica" charset="0"/>
              </a:rPr>
              <a:t>baseline data on where/what career stage teachers are currently at </a:t>
            </a:r>
            <a:r>
              <a:rPr lang="en-US" sz="1200" dirty="0">
                <a:latin typeface="Helvetica" charset="0"/>
                <a:ea typeface="Helvetica" charset="0"/>
                <a:cs typeface="Helvetica" charset="0"/>
              </a:rPr>
              <a:t>using the 12 “priority” indicators.  During the first year</a:t>
            </a:r>
            <a:r>
              <a:rPr lang="en-US" sz="1200" baseline="0" dirty="0">
                <a:latin typeface="Helvetica" charset="0"/>
                <a:ea typeface="Helvetica" charset="0"/>
                <a:cs typeface="Helvetica" charset="0"/>
              </a:rPr>
              <a:t> of implementation, the 2 tools will determine whether indicators are met or not met. Those In the year 2 of implementation, another 12 indicators of the PPST will be used in the RPMS. The remaining 13 PPST indicators will be used the RPMS in the Year 3. </a:t>
            </a:r>
            <a:endParaRPr lang="en-US" sz="1200" dirty="0">
              <a:latin typeface="Helvetica" charset="0"/>
              <a:ea typeface="Helvetica" charset="0"/>
              <a:cs typeface="Helvetica" charset="0"/>
            </a:endParaRPr>
          </a:p>
          <a:p>
            <a:endParaRPr lang="en-US" dirty="0"/>
          </a:p>
        </p:txBody>
      </p:sp>
      <p:sp>
        <p:nvSpPr>
          <p:cNvPr id="4" name="Slide Number Placeholder 3"/>
          <p:cNvSpPr>
            <a:spLocks noGrp="1"/>
          </p:cNvSpPr>
          <p:nvPr>
            <p:ph type="sldNum" sz="quarter" idx="10"/>
          </p:nvPr>
        </p:nvSpPr>
        <p:spPr/>
        <p:txBody>
          <a:bodyPr/>
          <a:lstStyle/>
          <a:p>
            <a:fld id="{3576A103-5EB7-0047-812C-4452418BCF4D}" type="slidenum">
              <a:rPr lang="en-US" smtClean="0"/>
              <a:pPr/>
              <a:t>39</a:t>
            </a:fld>
            <a:endParaRPr lang="en-US"/>
          </a:p>
        </p:txBody>
      </p:sp>
    </p:spTree>
    <p:extLst>
      <p:ext uri="{BB962C8B-B14F-4D97-AF65-F5344CB8AC3E}">
        <p14:creationId xmlns:p14="http://schemas.microsoft.com/office/powerpoint/2010/main" val="1737362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baseline="0" dirty="0">
                <a:solidFill>
                  <a:schemeClr val="tx1"/>
                </a:solidFill>
                <a:latin typeface="+mn-lt"/>
                <a:ea typeface="+mn-ea"/>
                <a:cs typeface="+mn-cs"/>
              </a:rPr>
              <a:t>PPST is the basis</a:t>
            </a:r>
          </a:p>
          <a:p>
            <a:endParaRPr lang="en-PH" sz="1200" b="0" i="0" u="none" strike="noStrike" kern="1200" baseline="0" dirty="0">
              <a:solidFill>
                <a:schemeClr val="tx1"/>
              </a:solidFill>
              <a:latin typeface="+mn-lt"/>
              <a:ea typeface="+mn-ea"/>
              <a:cs typeface="+mn-cs"/>
            </a:endParaRPr>
          </a:p>
          <a:p>
            <a:r>
              <a:rPr lang="en-PH" sz="1200" b="0" i="0" u="none" strike="noStrike" kern="1200" baseline="0" dirty="0">
                <a:solidFill>
                  <a:schemeClr val="tx1"/>
                </a:solidFill>
                <a:latin typeface="+mn-lt"/>
                <a:ea typeface="+mn-ea"/>
                <a:cs typeface="+mn-cs"/>
              </a:rPr>
              <a:t>KRAs represent the Domains of PPST</a:t>
            </a:r>
          </a:p>
          <a:p>
            <a:endParaRPr lang="en-PH" sz="1200" b="0" i="0" u="none" strike="noStrike" kern="1200" baseline="0" dirty="0">
              <a:solidFill>
                <a:schemeClr val="tx1"/>
              </a:solidFill>
              <a:latin typeface="+mn-lt"/>
              <a:ea typeface="+mn-ea"/>
              <a:cs typeface="+mn-cs"/>
            </a:endParaRPr>
          </a:p>
          <a:p>
            <a:r>
              <a:rPr lang="en-PH" sz="1200" b="0" i="0" u="none" strike="noStrike" kern="1200" baseline="0" dirty="0">
                <a:solidFill>
                  <a:schemeClr val="tx1"/>
                </a:solidFill>
                <a:latin typeface="+mn-lt"/>
                <a:ea typeface="+mn-ea"/>
                <a:cs typeface="+mn-cs"/>
              </a:rPr>
              <a:t>Objectives represent the Indicators of the PPST</a:t>
            </a:r>
          </a:p>
          <a:p>
            <a:endParaRPr lang="en-PH" sz="1200" b="0" i="0" u="none" strike="noStrike" kern="1200" baseline="0" dirty="0">
              <a:solidFill>
                <a:schemeClr val="tx1"/>
              </a:solidFill>
              <a:latin typeface="+mn-lt"/>
              <a:ea typeface="+mn-ea"/>
              <a:cs typeface="+mn-cs"/>
            </a:endParaRPr>
          </a:p>
          <a:p>
            <a:r>
              <a:rPr lang="en-PH" sz="1200" b="1" i="0" u="none" strike="noStrike" kern="1200" baseline="0" dirty="0">
                <a:solidFill>
                  <a:schemeClr val="tx1"/>
                </a:solidFill>
                <a:latin typeface="+mn-lt"/>
                <a:ea typeface="+mn-ea"/>
                <a:cs typeface="+mn-cs"/>
              </a:rPr>
              <a:t>NOTE THE PAGE OF EACH KRA AND OBJECTIVE FOR CLEARER WALKTHROUGH.</a:t>
            </a:r>
            <a:endParaRPr lang="en-PH" b="1" dirty="0"/>
          </a:p>
        </p:txBody>
      </p:sp>
      <p:sp>
        <p:nvSpPr>
          <p:cNvPr id="4" name="Slide Number Placeholder 3"/>
          <p:cNvSpPr>
            <a:spLocks noGrp="1"/>
          </p:cNvSpPr>
          <p:nvPr>
            <p:ph type="sldNum" sz="quarter" idx="10"/>
          </p:nvPr>
        </p:nvSpPr>
        <p:spPr/>
        <p:txBody>
          <a:bodyPr/>
          <a:lstStyle/>
          <a:p>
            <a:fld id="{C036C3F8-4E99-2B44-A3BF-97BFF8B4BC3E}" type="slidenum">
              <a:rPr lang="en-US" smtClean="0"/>
              <a:pPr/>
              <a:t>42</a:t>
            </a:fld>
            <a:endParaRPr lang="en-US"/>
          </a:p>
        </p:txBody>
      </p:sp>
    </p:spTree>
    <p:extLst>
      <p:ext uri="{BB962C8B-B14F-4D97-AF65-F5344CB8AC3E}">
        <p14:creationId xmlns:p14="http://schemas.microsoft.com/office/powerpoint/2010/main" val="50891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3</a:t>
            </a:fld>
            <a:endParaRPr lang="en-PH"/>
          </a:p>
        </p:txBody>
      </p:sp>
    </p:spTree>
    <p:extLst>
      <p:ext uri="{BB962C8B-B14F-4D97-AF65-F5344CB8AC3E}">
        <p14:creationId xmlns:p14="http://schemas.microsoft.com/office/powerpoint/2010/main" val="1061464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Give the participants strips of papers that contain texts taken from the different parts of the RPMS Tools (e.g. Qualification Standards, Duties and Responsibilities, Means of Verification, among others). Ask them to group the strips of papers as to which RPMS Tool they belong.  </a:t>
            </a:r>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43</a:t>
            </a:fld>
            <a:endParaRPr lang="en-PH"/>
          </a:p>
        </p:txBody>
      </p:sp>
    </p:spTree>
    <p:extLst>
      <p:ext uri="{BB962C8B-B14F-4D97-AF65-F5344CB8AC3E}">
        <p14:creationId xmlns:p14="http://schemas.microsoft.com/office/powerpoint/2010/main" val="1437071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After the activity, ask the participants the processing questions.</a:t>
            </a:r>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44</a:t>
            </a:fld>
            <a:endParaRPr lang="en-PH"/>
          </a:p>
        </p:txBody>
      </p:sp>
    </p:spTree>
    <p:extLst>
      <p:ext uri="{BB962C8B-B14F-4D97-AF65-F5344CB8AC3E}">
        <p14:creationId xmlns:p14="http://schemas.microsoft.com/office/powerpoint/2010/main" val="933637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45</a:t>
            </a:fld>
            <a:endParaRPr lang="en-PH"/>
          </a:p>
        </p:txBody>
      </p:sp>
    </p:spTree>
    <p:extLst>
      <p:ext uri="{BB962C8B-B14F-4D97-AF65-F5344CB8AC3E}">
        <p14:creationId xmlns:p14="http://schemas.microsoft.com/office/powerpoint/2010/main" val="146536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After the activity, ask the participants the processing questions.</a:t>
            </a:r>
          </a:p>
          <a:p>
            <a:endParaRPr lang="en-PH" dirty="0"/>
          </a:p>
          <a:p>
            <a:r>
              <a:rPr lang="en-PH" dirty="0"/>
              <a:t>USE METACARDS FOR NO. 5</a:t>
            </a:r>
          </a:p>
        </p:txBody>
      </p:sp>
      <p:sp>
        <p:nvSpPr>
          <p:cNvPr id="4" name="Slide Number Placeholder 3"/>
          <p:cNvSpPr>
            <a:spLocks noGrp="1"/>
          </p:cNvSpPr>
          <p:nvPr>
            <p:ph type="sldNum" sz="quarter" idx="10"/>
          </p:nvPr>
        </p:nvSpPr>
        <p:spPr/>
        <p:txBody>
          <a:bodyPr/>
          <a:lstStyle/>
          <a:p>
            <a:fld id="{8D5CA482-E013-4395-AE30-54CC254D2EDD}" type="slidenum">
              <a:rPr lang="en-PH" smtClean="0"/>
              <a:pPr/>
              <a:t>4</a:t>
            </a:fld>
            <a:endParaRPr lang="en-PH"/>
          </a:p>
        </p:txBody>
      </p:sp>
    </p:spTree>
    <p:extLst>
      <p:ext uri="{BB962C8B-B14F-4D97-AF65-F5344CB8AC3E}">
        <p14:creationId xmlns:p14="http://schemas.microsoft.com/office/powerpoint/2010/main" val="59241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After the activity, ask the participants the processing questions.</a:t>
            </a:r>
          </a:p>
          <a:p>
            <a:endParaRPr lang="en-PH" dirty="0"/>
          </a:p>
          <a:p>
            <a:r>
              <a:rPr lang="en-PH" dirty="0"/>
              <a:t>USE METACARDS FOR NO. 5</a:t>
            </a:r>
          </a:p>
        </p:txBody>
      </p:sp>
      <p:sp>
        <p:nvSpPr>
          <p:cNvPr id="4" name="Slide Number Placeholder 3"/>
          <p:cNvSpPr>
            <a:spLocks noGrp="1"/>
          </p:cNvSpPr>
          <p:nvPr>
            <p:ph type="sldNum" sz="quarter" idx="10"/>
          </p:nvPr>
        </p:nvSpPr>
        <p:spPr/>
        <p:txBody>
          <a:bodyPr/>
          <a:lstStyle/>
          <a:p>
            <a:fld id="{8D5CA482-E013-4395-AE30-54CC254D2EDD}" type="slidenum">
              <a:rPr lang="en-PH" smtClean="0"/>
              <a:pPr/>
              <a:t>5</a:t>
            </a:fld>
            <a:endParaRPr lang="en-PH"/>
          </a:p>
        </p:txBody>
      </p:sp>
    </p:spTree>
    <p:extLst>
      <p:ext uri="{BB962C8B-B14F-4D97-AF65-F5344CB8AC3E}">
        <p14:creationId xmlns:p14="http://schemas.microsoft.com/office/powerpoint/2010/main" val="59241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After the activity, ask the participants the processing questions.</a:t>
            </a:r>
          </a:p>
          <a:p>
            <a:endParaRPr lang="en-PH" dirty="0"/>
          </a:p>
          <a:p>
            <a:r>
              <a:rPr lang="en-PH" dirty="0"/>
              <a:t>USE METACARDS FOR NO. 5</a:t>
            </a:r>
          </a:p>
        </p:txBody>
      </p:sp>
      <p:sp>
        <p:nvSpPr>
          <p:cNvPr id="4" name="Slide Number Placeholder 3"/>
          <p:cNvSpPr>
            <a:spLocks noGrp="1"/>
          </p:cNvSpPr>
          <p:nvPr>
            <p:ph type="sldNum" sz="quarter" idx="10"/>
          </p:nvPr>
        </p:nvSpPr>
        <p:spPr/>
        <p:txBody>
          <a:bodyPr/>
          <a:lstStyle/>
          <a:p>
            <a:fld id="{8D5CA482-E013-4395-AE30-54CC254D2EDD}" type="slidenum">
              <a:rPr lang="en-PH" smtClean="0"/>
              <a:pPr/>
              <a:t>6</a:t>
            </a:fld>
            <a:endParaRPr lang="en-PH"/>
          </a:p>
        </p:txBody>
      </p:sp>
    </p:spTree>
    <p:extLst>
      <p:ext uri="{BB962C8B-B14F-4D97-AF65-F5344CB8AC3E}">
        <p14:creationId xmlns:p14="http://schemas.microsoft.com/office/powerpoint/2010/main" val="59241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After the activity, ask the participants the processing questions.</a:t>
            </a:r>
          </a:p>
          <a:p>
            <a:endParaRPr lang="en-PH" dirty="0"/>
          </a:p>
          <a:p>
            <a:r>
              <a:rPr lang="en-PH" dirty="0"/>
              <a:t>USE METACARDS FOR NO. 5</a:t>
            </a:r>
          </a:p>
        </p:txBody>
      </p:sp>
      <p:sp>
        <p:nvSpPr>
          <p:cNvPr id="4" name="Slide Number Placeholder 3"/>
          <p:cNvSpPr>
            <a:spLocks noGrp="1"/>
          </p:cNvSpPr>
          <p:nvPr>
            <p:ph type="sldNum" sz="quarter" idx="10"/>
          </p:nvPr>
        </p:nvSpPr>
        <p:spPr/>
        <p:txBody>
          <a:bodyPr/>
          <a:lstStyle/>
          <a:p>
            <a:fld id="{8D5CA482-E013-4395-AE30-54CC254D2EDD}" type="slidenum">
              <a:rPr lang="en-PH" smtClean="0"/>
              <a:pPr/>
              <a:t>7</a:t>
            </a:fld>
            <a:endParaRPr lang="en-PH"/>
          </a:p>
        </p:txBody>
      </p:sp>
    </p:spTree>
    <p:extLst>
      <p:ext uri="{BB962C8B-B14F-4D97-AF65-F5344CB8AC3E}">
        <p14:creationId xmlns:p14="http://schemas.microsoft.com/office/powerpoint/2010/main" val="59241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After the activity, ask the participants the processing questions.</a:t>
            </a:r>
          </a:p>
          <a:p>
            <a:endParaRPr lang="en-PH" dirty="0"/>
          </a:p>
          <a:p>
            <a:r>
              <a:rPr lang="en-PH" dirty="0"/>
              <a:t>USE METACARDS FOR NO. 5</a:t>
            </a:r>
          </a:p>
        </p:txBody>
      </p:sp>
      <p:sp>
        <p:nvSpPr>
          <p:cNvPr id="4" name="Slide Number Placeholder 3"/>
          <p:cNvSpPr>
            <a:spLocks noGrp="1"/>
          </p:cNvSpPr>
          <p:nvPr>
            <p:ph type="sldNum" sz="quarter" idx="10"/>
          </p:nvPr>
        </p:nvSpPr>
        <p:spPr/>
        <p:txBody>
          <a:bodyPr/>
          <a:lstStyle/>
          <a:p>
            <a:fld id="{8D5CA482-E013-4395-AE30-54CC254D2EDD}" type="slidenum">
              <a:rPr lang="en-PH" smtClean="0"/>
              <a:pPr/>
              <a:t>8</a:t>
            </a:fld>
            <a:endParaRPr lang="en-PH"/>
          </a:p>
        </p:txBody>
      </p:sp>
    </p:spTree>
    <p:extLst>
      <p:ext uri="{BB962C8B-B14F-4D97-AF65-F5344CB8AC3E}">
        <p14:creationId xmlns:p14="http://schemas.microsoft.com/office/powerpoint/2010/main" val="59241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PCP, QS,</a:t>
            </a:r>
            <a:r>
              <a:rPr lang="en-US" baseline="0" dirty="0"/>
              <a:t> </a:t>
            </a:r>
            <a:r>
              <a:rPr lang="en-US" baseline="0" dirty="0" err="1"/>
              <a:t>Duties&amp;Responsibilities</a:t>
            </a:r>
            <a:r>
              <a:rPr lang="en-US" dirty="0"/>
              <a:t> –page</a:t>
            </a:r>
            <a:r>
              <a:rPr lang="en-US" baseline="0" dirty="0"/>
              <a:t> 5 for Proficient, page 6 Highly Proficient</a:t>
            </a:r>
          </a:p>
          <a:p>
            <a:endParaRPr lang="en-US" baseline="0" dirty="0"/>
          </a:p>
          <a:p>
            <a:endParaRPr lang="en-US" baseline="0" dirty="0"/>
          </a:p>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11</a:t>
            </a:fld>
            <a:endParaRPr lang="en-PH"/>
          </a:p>
        </p:txBody>
      </p:sp>
    </p:spTree>
    <p:extLst>
      <p:ext uri="{BB962C8B-B14F-4D97-AF65-F5344CB8AC3E}">
        <p14:creationId xmlns:p14="http://schemas.microsoft.com/office/powerpoint/2010/main" val="1707066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D5CA482-E013-4395-AE30-54CC254D2EDD}" type="slidenum">
              <a:rPr lang="en-PH" smtClean="0"/>
              <a:pPr/>
              <a:t>25</a:t>
            </a:fld>
            <a:endParaRPr lang="en-PH"/>
          </a:p>
        </p:txBody>
      </p:sp>
    </p:spTree>
    <p:extLst>
      <p:ext uri="{BB962C8B-B14F-4D97-AF65-F5344CB8AC3E}">
        <p14:creationId xmlns:p14="http://schemas.microsoft.com/office/powerpoint/2010/main" val="278041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pPr/>
              <a:t>17/10/2018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289919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pPr/>
              <a:t>17/10/2018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83828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pPr/>
              <a:t>17/10/2018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390114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CAA2B-C18D-4A9D-A15F-5E25E6BF1310}" type="datetimeFigureOut">
              <a:rPr lang="en-PH" smtClean="0"/>
              <a:pPr/>
              <a:t>17/10/2018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3843672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C8A93-B3C9-2A42-B5D7-192288E96DE9}" type="datetime1">
              <a:rPr lang="en-PH" smtClean="0"/>
              <a:pPr/>
              <a:t>17/10/2018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F1BC9-972A-7743-BA02-11547D087DDA}" type="slidenum">
              <a:rPr lang="en-US" smtClean="0"/>
              <a:pPr/>
              <a:t>‹#›</a:t>
            </a:fld>
            <a:endParaRPr lang="en-US"/>
          </a:p>
        </p:txBody>
      </p:sp>
    </p:spTree>
    <p:extLst>
      <p:ext uri="{BB962C8B-B14F-4D97-AF65-F5344CB8AC3E}">
        <p14:creationId xmlns:p14="http://schemas.microsoft.com/office/powerpoint/2010/main" val="107627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CAA2B-C18D-4A9D-A15F-5E25E6BF1310}" type="datetimeFigureOut">
              <a:rPr lang="en-PH" smtClean="0"/>
              <a:pPr/>
              <a:t>17/10/2018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196037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CAA2B-C18D-4A9D-A15F-5E25E6BF1310}" type="datetimeFigureOut">
              <a:rPr lang="en-PH" smtClean="0"/>
              <a:pPr/>
              <a:t>17/10/2018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291108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0CFDFF-C4A0-E041-898E-98E8F9A5D0FA}" type="datetime1">
              <a:rPr lang="en-PH" smtClean="0"/>
              <a:pPr/>
              <a:t>17/10/2018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F1BC9-972A-7743-BA02-11547D087DDA}" type="slidenum">
              <a:rPr lang="en-US" smtClean="0"/>
              <a:pPr/>
              <a:t>‹#›</a:t>
            </a:fld>
            <a:endParaRPr lang="en-US"/>
          </a:p>
        </p:txBody>
      </p:sp>
    </p:spTree>
    <p:extLst>
      <p:ext uri="{BB962C8B-B14F-4D97-AF65-F5344CB8AC3E}">
        <p14:creationId xmlns:p14="http://schemas.microsoft.com/office/powerpoint/2010/main" val="153799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ABA56-B192-684A-9DA1-4C2FE34F5AC5}" type="datetime1">
              <a:rPr lang="en-PH" smtClean="0"/>
              <a:pPr/>
              <a:t>17/10/2018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F1BC9-972A-7743-BA02-11547D087DDA}" type="slidenum">
              <a:rPr lang="en-US" smtClean="0"/>
              <a:pPr/>
              <a:t>‹#›</a:t>
            </a:fld>
            <a:endParaRPr lang="en-US"/>
          </a:p>
        </p:txBody>
      </p:sp>
    </p:spTree>
    <p:extLst>
      <p:ext uri="{BB962C8B-B14F-4D97-AF65-F5344CB8AC3E}">
        <p14:creationId xmlns:p14="http://schemas.microsoft.com/office/powerpoint/2010/main" val="35141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CAA2B-C18D-4A9D-A15F-5E25E6BF1310}" type="datetimeFigureOut">
              <a:rPr lang="en-PH" smtClean="0"/>
              <a:pPr/>
              <a:t>17/10/2018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245459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9CAA2B-C18D-4A9D-A15F-5E25E6BF1310}" type="datetimeFigureOut">
              <a:rPr lang="en-PH" smtClean="0"/>
              <a:pPr/>
              <a:t>17/10/2018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pPr defTabSz="342900" hangingPunct="0"/>
            <a:fld id="{86CB4B4D-7CA3-9044-876B-883B54F8677D}" type="slidenum">
              <a:rPr lang="en-PH" kern="0" smtClean="0"/>
              <a:pPr defTabSz="342900" hangingPunct="0"/>
              <a:t>‹#›</a:t>
            </a:fld>
            <a:endParaRPr lang="en-PH" kern="0"/>
          </a:p>
        </p:txBody>
      </p:sp>
    </p:spTree>
    <p:extLst>
      <p:ext uri="{BB962C8B-B14F-4D97-AF65-F5344CB8AC3E}">
        <p14:creationId xmlns:p14="http://schemas.microsoft.com/office/powerpoint/2010/main" val="261164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CAA2B-C18D-4A9D-A15F-5E25E6BF1310}" type="datetimeFigureOut">
              <a:rPr lang="en-PH" smtClean="0"/>
              <a:pPr/>
              <a:t>17/10/2018</a:t>
            </a:fld>
            <a:endParaRPr lang="en-P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hangingPunct="0"/>
            <a:fld id="{86CB4B4D-7CA3-9044-876B-883B54F8677D}" type="slidenum">
              <a:rPr lang="en-PH" kern="0" smtClean="0"/>
              <a:pPr defTabSz="342900" hangingPunct="0"/>
              <a:t>‹#›</a:t>
            </a:fld>
            <a:endParaRPr lang="en-PH" kern="0"/>
          </a:p>
        </p:txBody>
      </p:sp>
      <p:grpSp>
        <p:nvGrpSpPr>
          <p:cNvPr id="17" name="Group 16"/>
          <p:cNvGrpSpPr/>
          <p:nvPr userDrawn="1"/>
        </p:nvGrpSpPr>
        <p:grpSpPr>
          <a:xfrm>
            <a:off x="0" y="6035230"/>
            <a:ext cx="13251976" cy="822770"/>
            <a:chOff x="-251906" y="6090109"/>
            <a:chExt cx="13251976" cy="822770"/>
          </a:xfrm>
        </p:grpSpPr>
        <p:sp>
          <p:nvSpPr>
            <p:cNvPr id="18" name="Rectangle 17"/>
            <p:cNvSpPr/>
            <p:nvPr userDrawn="1"/>
          </p:nvSpPr>
          <p:spPr>
            <a:xfrm>
              <a:off x="-251906" y="6090109"/>
              <a:ext cx="13251976" cy="812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BEA1C44-A462-4098-BD96-A6280C03B95E}"/>
                </a:ext>
              </a:extLst>
            </p:cNvPr>
            <p:cNvGrpSpPr/>
            <p:nvPr userDrawn="1"/>
          </p:nvGrpSpPr>
          <p:grpSpPr>
            <a:xfrm>
              <a:off x="97804" y="6125686"/>
              <a:ext cx="4036079" cy="787193"/>
              <a:chOff x="128966" y="6090109"/>
              <a:chExt cx="4036079" cy="787193"/>
            </a:xfrm>
          </p:grpSpPr>
          <p:pic>
            <p:nvPicPr>
              <p:cNvPr id="21" name="Picture 20">
                <a:extLst>
                  <a:ext uri="{FF2B5EF4-FFF2-40B4-BE49-F238E27FC236}">
                    <a16:creationId xmlns:a16="http://schemas.microsoft.com/office/drawing/2014/main" id="{60786B31-5FD1-4DAD-959C-D2BD034B6D4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8966" y="6235721"/>
                <a:ext cx="1030152" cy="461263"/>
              </a:xfrm>
              <a:prstGeom prst="rect">
                <a:avLst/>
              </a:prstGeom>
            </p:spPr>
          </p:pic>
          <p:pic>
            <p:nvPicPr>
              <p:cNvPr id="22" name="Picture 21">
                <a:extLst>
                  <a:ext uri="{FF2B5EF4-FFF2-40B4-BE49-F238E27FC236}">
                    <a16:creationId xmlns:a16="http://schemas.microsoft.com/office/drawing/2014/main" id="{C8572592-E692-4189-A2A6-7D0EDE51CD65}"/>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21522" y="6090109"/>
                <a:ext cx="787193" cy="787193"/>
              </a:xfrm>
              <a:prstGeom prst="rect">
                <a:avLst/>
              </a:prstGeom>
            </p:spPr>
          </p:pic>
          <p:pic>
            <p:nvPicPr>
              <p:cNvPr id="23" name="Picture 22">
                <a:extLst>
                  <a:ext uri="{FF2B5EF4-FFF2-40B4-BE49-F238E27FC236}">
                    <a16:creationId xmlns:a16="http://schemas.microsoft.com/office/drawing/2014/main" id="{20B93EB2-46B4-485B-9EAD-A76847751B3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08715" y="6205841"/>
                <a:ext cx="556330" cy="556330"/>
              </a:xfrm>
              <a:prstGeom prst="rect">
                <a:avLst/>
              </a:prstGeom>
            </p:spPr>
          </p:pic>
          <p:pic>
            <p:nvPicPr>
              <p:cNvPr id="24" name="Picture 23">
                <a:extLst>
                  <a:ext uri="{FF2B5EF4-FFF2-40B4-BE49-F238E27FC236}">
                    <a16:creationId xmlns:a16="http://schemas.microsoft.com/office/drawing/2014/main" id="{31F8954E-90BA-4A82-8AD2-8AABDD65250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57277" y="6205841"/>
                <a:ext cx="545202" cy="545202"/>
              </a:xfrm>
              <a:prstGeom prst="rect">
                <a:avLst/>
              </a:prstGeom>
            </p:spPr>
          </p:pic>
        </p:grpSp>
        <p:pic>
          <p:nvPicPr>
            <p:cNvPr id="20" name="Picture 19">
              <a:extLst>
                <a:ext uri="{FF2B5EF4-FFF2-40B4-BE49-F238E27FC236}">
                  <a16:creationId xmlns:a16="http://schemas.microsoft.com/office/drawing/2014/main" id="{E8EFD482-C6C8-4222-A2CE-915DE7F63FD9}"/>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347953" y="6090109"/>
              <a:ext cx="767891" cy="767891"/>
            </a:xfrm>
            <a:prstGeom prst="rect">
              <a:avLst/>
            </a:prstGeom>
          </p:spPr>
        </p:pic>
      </p:grpSp>
      <p:grpSp>
        <p:nvGrpSpPr>
          <p:cNvPr id="25" name="Group 24"/>
          <p:cNvGrpSpPr/>
          <p:nvPr userDrawn="1"/>
        </p:nvGrpSpPr>
        <p:grpSpPr>
          <a:xfrm>
            <a:off x="0" y="-79443"/>
            <a:ext cx="9161221" cy="836130"/>
            <a:chOff x="0" y="-76605"/>
            <a:chExt cx="9161221" cy="836130"/>
          </a:xfrm>
        </p:grpSpPr>
        <p:grpSp>
          <p:nvGrpSpPr>
            <p:cNvPr id="26" name="Group 25"/>
            <p:cNvGrpSpPr/>
            <p:nvPr/>
          </p:nvGrpSpPr>
          <p:grpSpPr>
            <a:xfrm>
              <a:off x="0" y="-76605"/>
              <a:ext cx="9144000" cy="836130"/>
              <a:chOff x="0" y="-76605"/>
              <a:chExt cx="9144000" cy="836130"/>
            </a:xfrm>
          </p:grpSpPr>
          <p:grpSp>
            <p:nvGrpSpPr>
              <p:cNvPr id="28" name="Group 27"/>
              <p:cNvGrpSpPr/>
              <p:nvPr/>
            </p:nvGrpSpPr>
            <p:grpSpPr>
              <a:xfrm>
                <a:off x="0" y="-76605"/>
                <a:ext cx="9144000" cy="836130"/>
                <a:chOff x="0" y="-76605"/>
                <a:chExt cx="9144000" cy="836130"/>
              </a:xfrm>
            </p:grpSpPr>
            <p:sp>
              <p:nvSpPr>
                <p:cNvPr id="30" name="Rectangle 29"/>
                <p:cNvSpPr/>
                <p:nvPr/>
              </p:nvSpPr>
              <p:spPr>
                <a:xfrm>
                  <a:off x="0" y="-1"/>
                  <a:ext cx="9144000" cy="667512"/>
                </a:xfrm>
                <a:prstGeom prst="rect">
                  <a:avLst/>
                </a:prstGeom>
                <a:gradFill flip="none" rotWithShape="1">
                  <a:gsLst>
                    <a:gs pos="4000">
                      <a:srgbClr val="144F8A"/>
                    </a:gs>
                    <a:gs pos="54000">
                      <a:srgbClr val="86BAEE"/>
                    </a:gs>
                    <a:gs pos="100000">
                      <a:srgbClr val="144F8A"/>
                    </a:gs>
                  </a:gsLst>
                  <a:lin ang="0" scaled="1"/>
                  <a:tileRect/>
                </a:grad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342900" hangingPunct="0"/>
                  <a:endParaRPr lang="en-PH" sz="1350">
                    <a:solidFill>
                      <a:srgbClr val="000000"/>
                    </a:solidFill>
                    <a:latin typeface="+mj-lt"/>
                    <a:ea typeface="+mj-ea"/>
                    <a:cs typeface="+mj-cs"/>
                    <a:sym typeface="Helvetica"/>
                  </a:endParaRPr>
                </a:p>
              </p:txBody>
            </p:sp>
            <p:pic>
              <p:nvPicPr>
                <p:cNvPr id="31" name="Picture 4" descr="Related imag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85103" y="13656"/>
                  <a:ext cx="1199144" cy="632377"/>
                </a:xfrm>
                <a:prstGeom prst="rect">
                  <a:avLst/>
                </a:prstGeom>
                <a:noFill/>
                <a:extLst>
                  <a:ext uri="{909E8E84-426E-40DD-AFC4-6F175D3DCCD1}">
                    <a14:hiddenFill xmlns:a14="http://schemas.microsoft.com/office/drawing/2010/main">
                      <a:solidFill>
                        <a:srgbClr val="FFFFFF"/>
                      </a:solidFill>
                    </a14:hiddenFill>
                  </a:ext>
                </a:extLst>
              </p:spPr>
            </p:pic>
            <p:sp>
              <p:nvSpPr>
                <p:cNvPr id="32" name="Parallelogram 31"/>
                <p:cNvSpPr/>
                <p:nvPr/>
              </p:nvSpPr>
              <p:spPr>
                <a:xfrm>
                  <a:off x="1214203" y="4704"/>
                  <a:ext cx="3028013" cy="662807"/>
                </a:xfrm>
                <a:prstGeom prst="parallelogram">
                  <a:avLst>
                    <a:gd name="adj" fmla="val 129034"/>
                  </a:avLst>
                </a:pr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8"/>
                <p:cNvSpPr/>
                <p:nvPr/>
              </p:nvSpPr>
              <p:spPr>
                <a:xfrm rot="2202100">
                  <a:off x="3708529" y="-76605"/>
                  <a:ext cx="2162073" cy="836130"/>
                </a:xfrm>
                <a:custGeom>
                  <a:avLst/>
                  <a:gdLst>
                    <a:gd name="connsiteX0" fmla="*/ 0 w 2444370"/>
                    <a:gd name="connsiteY0" fmla="*/ 602369 h 602369"/>
                    <a:gd name="connsiteX1" fmla="*/ 777261 w 2444370"/>
                    <a:gd name="connsiteY1" fmla="*/ 0 h 602369"/>
                    <a:gd name="connsiteX2" fmla="*/ 2444370 w 2444370"/>
                    <a:gd name="connsiteY2" fmla="*/ 0 h 602369"/>
                    <a:gd name="connsiteX3" fmla="*/ 1667109 w 2444370"/>
                    <a:gd name="connsiteY3" fmla="*/ 602369 h 602369"/>
                    <a:gd name="connsiteX4" fmla="*/ 0 w 2444370"/>
                    <a:gd name="connsiteY4" fmla="*/ 602369 h 602369"/>
                    <a:gd name="connsiteX0" fmla="*/ 0 w 2444370"/>
                    <a:gd name="connsiteY0" fmla="*/ 602369 h 602369"/>
                    <a:gd name="connsiteX1" fmla="*/ 777261 w 2444370"/>
                    <a:gd name="connsiteY1" fmla="*/ 0 h 602369"/>
                    <a:gd name="connsiteX2" fmla="*/ 2444370 w 2444370"/>
                    <a:gd name="connsiteY2" fmla="*/ 0 h 602369"/>
                    <a:gd name="connsiteX3" fmla="*/ 1481346 w 2444370"/>
                    <a:gd name="connsiteY3" fmla="*/ 272639 h 602369"/>
                    <a:gd name="connsiteX4" fmla="*/ 0 w 2444370"/>
                    <a:gd name="connsiteY4" fmla="*/ 602369 h 602369"/>
                    <a:gd name="connsiteX0" fmla="*/ 0 w 2162073"/>
                    <a:gd name="connsiteY0" fmla="*/ 836130 h 836130"/>
                    <a:gd name="connsiteX1" fmla="*/ 777261 w 2162073"/>
                    <a:gd name="connsiteY1" fmla="*/ 233761 h 836130"/>
                    <a:gd name="connsiteX2" fmla="*/ 2162073 w 2162073"/>
                    <a:gd name="connsiteY2" fmla="*/ 0 h 836130"/>
                    <a:gd name="connsiteX3" fmla="*/ 1481346 w 2162073"/>
                    <a:gd name="connsiteY3" fmla="*/ 506400 h 836130"/>
                    <a:gd name="connsiteX4" fmla="*/ 0 w 2162073"/>
                    <a:gd name="connsiteY4" fmla="*/ 836130 h 83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073" h="836130">
                      <a:moveTo>
                        <a:pt x="0" y="836130"/>
                      </a:moveTo>
                      <a:lnTo>
                        <a:pt x="777261" y="233761"/>
                      </a:lnTo>
                      <a:lnTo>
                        <a:pt x="2162073" y="0"/>
                      </a:lnTo>
                      <a:lnTo>
                        <a:pt x="1481346" y="506400"/>
                      </a:lnTo>
                      <a:lnTo>
                        <a:pt x="0" y="836130"/>
                      </a:lnTo>
                      <a:close/>
                    </a:path>
                  </a:pathLst>
                </a:cu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9"/>
                <p:cNvSpPr/>
                <p:nvPr/>
              </p:nvSpPr>
              <p:spPr>
                <a:xfrm rot="2202100">
                  <a:off x="1839037" y="47980"/>
                  <a:ext cx="1864004" cy="571445"/>
                </a:xfrm>
                <a:custGeom>
                  <a:avLst/>
                  <a:gdLst>
                    <a:gd name="connsiteX0" fmla="*/ 0 w 2485854"/>
                    <a:gd name="connsiteY0" fmla="*/ 571445 h 571445"/>
                    <a:gd name="connsiteX1" fmla="*/ 737358 w 2485854"/>
                    <a:gd name="connsiteY1" fmla="*/ 0 h 571445"/>
                    <a:gd name="connsiteX2" fmla="*/ 2485854 w 2485854"/>
                    <a:gd name="connsiteY2" fmla="*/ 0 h 571445"/>
                    <a:gd name="connsiteX3" fmla="*/ 1748496 w 2485854"/>
                    <a:gd name="connsiteY3" fmla="*/ 571445 h 571445"/>
                    <a:gd name="connsiteX4" fmla="*/ 0 w 2485854"/>
                    <a:gd name="connsiteY4" fmla="*/ 571445 h 571445"/>
                    <a:gd name="connsiteX0" fmla="*/ 0 w 2485854"/>
                    <a:gd name="connsiteY0" fmla="*/ 571445 h 571445"/>
                    <a:gd name="connsiteX1" fmla="*/ 737358 w 2485854"/>
                    <a:gd name="connsiteY1" fmla="*/ 0 h 571445"/>
                    <a:gd name="connsiteX2" fmla="*/ 2485854 w 2485854"/>
                    <a:gd name="connsiteY2" fmla="*/ 0 h 571445"/>
                    <a:gd name="connsiteX3" fmla="*/ 1535935 w 2485854"/>
                    <a:gd name="connsiteY3" fmla="*/ 189660 h 571445"/>
                    <a:gd name="connsiteX4" fmla="*/ 0 w 2485854"/>
                    <a:gd name="connsiteY4" fmla="*/ 571445 h 571445"/>
                    <a:gd name="connsiteX0" fmla="*/ 0 w 1864004"/>
                    <a:gd name="connsiteY0" fmla="*/ 571445 h 571445"/>
                    <a:gd name="connsiteX1" fmla="*/ 737358 w 1864004"/>
                    <a:gd name="connsiteY1" fmla="*/ 0 h 571445"/>
                    <a:gd name="connsiteX2" fmla="*/ 1864004 w 1864004"/>
                    <a:gd name="connsiteY2" fmla="*/ 19349 h 571445"/>
                    <a:gd name="connsiteX3" fmla="*/ 1535935 w 1864004"/>
                    <a:gd name="connsiteY3" fmla="*/ 189660 h 571445"/>
                    <a:gd name="connsiteX4" fmla="*/ 0 w 1864004"/>
                    <a:gd name="connsiteY4" fmla="*/ 571445 h 57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04" h="571445">
                      <a:moveTo>
                        <a:pt x="0" y="571445"/>
                      </a:moveTo>
                      <a:lnTo>
                        <a:pt x="737358" y="0"/>
                      </a:lnTo>
                      <a:lnTo>
                        <a:pt x="1864004" y="19349"/>
                      </a:lnTo>
                      <a:lnTo>
                        <a:pt x="1535935" y="189660"/>
                      </a:lnTo>
                      <a:lnTo>
                        <a:pt x="0" y="571445"/>
                      </a:lnTo>
                      <a:close/>
                    </a:path>
                  </a:pathLst>
                </a:cu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p:cNvPicPr>
                <a:picLocks noChangeAspect="1"/>
              </p:cNvPicPr>
              <p:nvPr/>
            </p:nvPicPr>
            <p:blipFill>
              <a:blip r:embed="rId19"/>
              <a:stretch>
                <a:fillRect/>
              </a:stretch>
            </p:blipFill>
            <p:spPr>
              <a:xfrm>
                <a:off x="8407806" y="-1"/>
                <a:ext cx="579522" cy="524930"/>
              </a:xfrm>
              <a:prstGeom prst="rect">
                <a:avLst/>
              </a:prstGeom>
            </p:spPr>
          </p:pic>
        </p:grpSp>
        <p:sp>
          <p:nvSpPr>
            <p:cNvPr id="27" name="TextBox 26"/>
            <p:cNvSpPr txBox="1"/>
            <p:nvPr/>
          </p:nvSpPr>
          <p:spPr>
            <a:xfrm>
              <a:off x="8269065" y="488527"/>
              <a:ext cx="892156" cy="230832"/>
            </a:xfrm>
            <a:prstGeom prst="rect">
              <a:avLst/>
            </a:prstGeom>
            <a:noFill/>
          </p:spPr>
          <p:txBody>
            <a:bodyPr wrap="square" rtlCol="0">
              <a:spAutoFit/>
            </a:bodyPr>
            <a:lstStyle/>
            <a:p>
              <a:pPr algn="ctr"/>
              <a:r>
                <a:rPr lang="en-US" sz="900" b="1" dirty="0">
                  <a:solidFill>
                    <a:schemeClr val="bg1"/>
                  </a:solidFill>
                </a:rPr>
                <a:t>RCTQ </a:t>
              </a:r>
            </a:p>
          </p:txBody>
        </p:sp>
      </p:grpSp>
    </p:spTree>
    <p:extLst>
      <p:ext uri="{BB962C8B-B14F-4D97-AF65-F5344CB8AC3E}">
        <p14:creationId xmlns:p14="http://schemas.microsoft.com/office/powerpoint/2010/main" val="159097834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7096" y="604864"/>
            <a:ext cx="8448047" cy="1015663"/>
          </a:xfrm>
          <a:prstGeom prst="rect">
            <a:avLst/>
          </a:prstGeom>
          <a:noFill/>
        </p:spPr>
        <p:txBody>
          <a:bodyPr wrap="square" rtlCol="0">
            <a:spAutoFit/>
          </a:bodyPr>
          <a:lstStyle/>
          <a:p>
            <a:pPr algn="ctr" defTabSz="342900"/>
            <a:r>
              <a:rPr lang="en-PH" sz="2400" b="1" dirty="0">
                <a:solidFill>
                  <a:srgbClr val="0432FF"/>
                </a:solidFill>
                <a:latin typeface="+mj-lt"/>
                <a:ea typeface="Helvetica" charset="0"/>
                <a:cs typeface="Helvetica" charset="0"/>
              </a:rPr>
              <a:t>SESSION </a:t>
            </a:r>
            <a:r>
              <a:rPr lang="en-PH" sz="2400" b="1" dirty="0">
                <a:solidFill>
                  <a:srgbClr val="0432FF"/>
                </a:solidFill>
                <a:latin typeface="+mj-lt"/>
                <a:ea typeface="Helvetica" charset="0"/>
                <a:cs typeface="Helvetica" charset="0"/>
              </a:rPr>
              <a:t>7</a:t>
            </a:r>
            <a:endParaRPr lang="en-PH" sz="2400" b="1" dirty="0">
              <a:solidFill>
                <a:srgbClr val="0432FF"/>
              </a:solidFill>
              <a:latin typeface="+mj-lt"/>
              <a:ea typeface="Helvetica" charset="0"/>
              <a:cs typeface="Helvetica" charset="0"/>
            </a:endParaRPr>
          </a:p>
          <a:p>
            <a:pPr algn="ctr" defTabSz="342900"/>
            <a:r>
              <a:rPr lang="en-PH" sz="3600" b="1" dirty="0">
                <a:latin typeface="+mj-lt"/>
                <a:ea typeface="Helvetica" charset="0"/>
                <a:cs typeface="Helvetica" charset="0"/>
              </a:rPr>
              <a:t>INTRODUCTION TO RPMS TOOLS</a:t>
            </a:r>
            <a:endParaRPr lang="en-US" sz="3600" b="1" dirty="0">
              <a:latin typeface="+mj-lt"/>
              <a:ea typeface="Helvetica" charset="0"/>
              <a:cs typeface="Helvetica"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6853" r="37929" b="5370"/>
          <a:stretch/>
        </p:blipFill>
        <p:spPr>
          <a:xfrm>
            <a:off x="1379913" y="1569342"/>
            <a:ext cx="6533803" cy="4582711"/>
          </a:xfrm>
          <a:prstGeom prst="rect">
            <a:avLst/>
          </a:prstGeom>
        </p:spPr>
      </p:pic>
      <p:grpSp>
        <p:nvGrpSpPr>
          <p:cNvPr id="4" name="Group 3"/>
          <p:cNvGrpSpPr/>
          <p:nvPr/>
        </p:nvGrpSpPr>
        <p:grpSpPr>
          <a:xfrm>
            <a:off x="0" y="-79443"/>
            <a:ext cx="9161221" cy="836130"/>
            <a:chOff x="0" y="-76605"/>
            <a:chExt cx="9161221" cy="836130"/>
          </a:xfrm>
        </p:grpSpPr>
        <p:grpSp>
          <p:nvGrpSpPr>
            <p:cNvPr id="5" name="Group 4"/>
            <p:cNvGrpSpPr/>
            <p:nvPr/>
          </p:nvGrpSpPr>
          <p:grpSpPr>
            <a:xfrm>
              <a:off x="0" y="-76605"/>
              <a:ext cx="9144000" cy="836130"/>
              <a:chOff x="0" y="-76605"/>
              <a:chExt cx="9144000" cy="836130"/>
            </a:xfrm>
          </p:grpSpPr>
          <p:grpSp>
            <p:nvGrpSpPr>
              <p:cNvPr id="7" name="Group 6"/>
              <p:cNvGrpSpPr/>
              <p:nvPr/>
            </p:nvGrpSpPr>
            <p:grpSpPr>
              <a:xfrm>
                <a:off x="0" y="-76605"/>
                <a:ext cx="9144000" cy="836130"/>
                <a:chOff x="0" y="-76605"/>
                <a:chExt cx="9144000" cy="836130"/>
              </a:xfrm>
            </p:grpSpPr>
            <p:sp>
              <p:nvSpPr>
                <p:cNvPr id="9" name="Rectangle 8"/>
                <p:cNvSpPr/>
                <p:nvPr/>
              </p:nvSpPr>
              <p:spPr>
                <a:xfrm>
                  <a:off x="0" y="-1"/>
                  <a:ext cx="9144000" cy="667512"/>
                </a:xfrm>
                <a:prstGeom prst="rect">
                  <a:avLst/>
                </a:prstGeom>
                <a:gradFill flip="none" rotWithShape="1">
                  <a:gsLst>
                    <a:gs pos="4000">
                      <a:srgbClr val="144F8A"/>
                    </a:gs>
                    <a:gs pos="54000">
                      <a:srgbClr val="86BAEE"/>
                    </a:gs>
                    <a:gs pos="100000">
                      <a:srgbClr val="144F8A"/>
                    </a:gs>
                  </a:gsLst>
                  <a:lin ang="0" scaled="1"/>
                  <a:tileRect/>
                </a:grad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defTabSz="342900" hangingPunct="0"/>
                  <a:endParaRPr lang="en-PH" sz="1350">
                    <a:solidFill>
                      <a:srgbClr val="000000"/>
                    </a:solidFill>
                    <a:latin typeface="+mj-lt"/>
                    <a:ea typeface="+mj-ea"/>
                    <a:cs typeface="+mj-cs"/>
                    <a:sym typeface="Helvetica"/>
                  </a:endParaRPr>
                </a:p>
              </p:txBody>
            </p:sp>
            <p:pic>
              <p:nvPicPr>
                <p:cNvPr id="10"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5103" y="13656"/>
                  <a:ext cx="1199144" cy="632377"/>
                </a:xfrm>
                <a:prstGeom prst="rect">
                  <a:avLst/>
                </a:prstGeom>
                <a:noFill/>
                <a:extLst>
                  <a:ext uri="{909E8E84-426E-40DD-AFC4-6F175D3DCCD1}">
                    <a14:hiddenFill xmlns:a14="http://schemas.microsoft.com/office/drawing/2010/main">
                      <a:solidFill>
                        <a:srgbClr val="FFFFFF"/>
                      </a:solidFill>
                    </a14:hiddenFill>
                  </a:ext>
                </a:extLst>
              </p:spPr>
            </p:pic>
            <p:sp>
              <p:nvSpPr>
                <p:cNvPr id="11" name="Parallelogram 10"/>
                <p:cNvSpPr/>
                <p:nvPr/>
              </p:nvSpPr>
              <p:spPr>
                <a:xfrm>
                  <a:off x="1214203" y="4704"/>
                  <a:ext cx="3028013" cy="662807"/>
                </a:xfrm>
                <a:prstGeom prst="parallelogram">
                  <a:avLst>
                    <a:gd name="adj" fmla="val 129034"/>
                  </a:avLst>
                </a:pr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8"/>
                <p:cNvSpPr/>
                <p:nvPr/>
              </p:nvSpPr>
              <p:spPr>
                <a:xfrm rot="2202100">
                  <a:off x="3708529" y="-76605"/>
                  <a:ext cx="2162073" cy="836130"/>
                </a:xfrm>
                <a:custGeom>
                  <a:avLst/>
                  <a:gdLst>
                    <a:gd name="connsiteX0" fmla="*/ 0 w 2444370"/>
                    <a:gd name="connsiteY0" fmla="*/ 602369 h 602369"/>
                    <a:gd name="connsiteX1" fmla="*/ 777261 w 2444370"/>
                    <a:gd name="connsiteY1" fmla="*/ 0 h 602369"/>
                    <a:gd name="connsiteX2" fmla="*/ 2444370 w 2444370"/>
                    <a:gd name="connsiteY2" fmla="*/ 0 h 602369"/>
                    <a:gd name="connsiteX3" fmla="*/ 1667109 w 2444370"/>
                    <a:gd name="connsiteY3" fmla="*/ 602369 h 602369"/>
                    <a:gd name="connsiteX4" fmla="*/ 0 w 2444370"/>
                    <a:gd name="connsiteY4" fmla="*/ 602369 h 602369"/>
                    <a:gd name="connsiteX0" fmla="*/ 0 w 2444370"/>
                    <a:gd name="connsiteY0" fmla="*/ 602369 h 602369"/>
                    <a:gd name="connsiteX1" fmla="*/ 777261 w 2444370"/>
                    <a:gd name="connsiteY1" fmla="*/ 0 h 602369"/>
                    <a:gd name="connsiteX2" fmla="*/ 2444370 w 2444370"/>
                    <a:gd name="connsiteY2" fmla="*/ 0 h 602369"/>
                    <a:gd name="connsiteX3" fmla="*/ 1481346 w 2444370"/>
                    <a:gd name="connsiteY3" fmla="*/ 272639 h 602369"/>
                    <a:gd name="connsiteX4" fmla="*/ 0 w 2444370"/>
                    <a:gd name="connsiteY4" fmla="*/ 602369 h 602369"/>
                    <a:gd name="connsiteX0" fmla="*/ 0 w 2162073"/>
                    <a:gd name="connsiteY0" fmla="*/ 836130 h 836130"/>
                    <a:gd name="connsiteX1" fmla="*/ 777261 w 2162073"/>
                    <a:gd name="connsiteY1" fmla="*/ 233761 h 836130"/>
                    <a:gd name="connsiteX2" fmla="*/ 2162073 w 2162073"/>
                    <a:gd name="connsiteY2" fmla="*/ 0 h 836130"/>
                    <a:gd name="connsiteX3" fmla="*/ 1481346 w 2162073"/>
                    <a:gd name="connsiteY3" fmla="*/ 506400 h 836130"/>
                    <a:gd name="connsiteX4" fmla="*/ 0 w 2162073"/>
                    <a:gd name="connsiteY4" fmla="*/ 836130 h 836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073" h="836130">
                      <a:moveTo>
                        <a:pt x="0" y="836130"/>
                      </a:moveTo>
                      <a:lnTo>
                        <a:pt x="777261" y="233761"/>
                      </a:lnTo>
                      <a:lnTo>
                        <a:pt x="2162073" y="0"/>
                      </a:lnTo>
                      <a:lnTo>
                        <a:pt x="1481346" y="506400"/>
                      </a:lnTo>
                      <a:lnTo>
                        <a:pt x="0" y="836130"/>
                      </a:lnTo>
                      <a:close/>
                    </a:path>
                  </a:pathLst>
                </a:cu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p:cNvSpPr/>
                <p:nvPr/>
              </p:nvSpPr>
              <p:spPr>
                <a:xfrm rot="2202100">
                  <a:off x="1839037" y="47980"/>
                  <a:ext cx="1864004" cy="571445"/>
                </a:xfrm>
                <a:custGeom>
                  <a:avLst/>
                  <a:gdLst>
                    <a:gd name="connsiteX0" fmla="*/ 0 w 2485854"/>
                    <a:gd name="connsiteY0" fmla="*/ 571445 h 571445"/>
                    <a:gd name="connsiteX1" fmla="*/ 737358 w 2485854"/>
                    <a:gd name="connsiteY1" fmla="*/ 0 h 571445"/>
                    <a:gd name="connsiteX2" fmla="*/ 2485854 w 2485854"/>
                    <a:gd name="connsiteY2" fmla="*/ 0 h 571445"/>
                    <a:gd name="connsiteX3" fmla="*/ 1748496 w 2485854"/>
                    <a:gd name="connsiteY3" fmla="*/ 571445 h 571445"/>
                    <a:gd name="connsiteX4" fmla="*/ 0 w 2485854"/>
                    <a:gd name="connsiteY4" fmla="*/ 571445 h 571445"/>
                    <a:gd name="connsiteX0" fmla="*/ 0 w 2485854"/>
                    <a:gd name="connsiteY0" fmla="*/ 571445 h 571445"/>
                    <a:gd name="connsiteX1" fmla="*/ 737358 w 2485854"/>
                    <a:gd name="connsiteY1" fmla="*/ 0 h 571445"/>
                    <a:gd name="connsiteX2" fmla="*/ 2485854 w 2485854"/>
                    <a:gd name="connsiteY2" fmla="*/ 0 h 571445"/>
                    <a:gd name="connsiteX3" fmla="*/ 1535935 w 2485854"/>
                    <a:gd name="connsiteY3" fmla="*/ 189660 h 571445"/>
                    <a:gd name="connsiteX4" fmla="*/ 0 w 2485854"/>
                    <a:gd name="connsiteY4" fmla="*/ 571445 h 571445"/>
                    <a:gd name="connsiteX0" fmla="*/ 0 w 1864004"/>
                    <a:gd name="connsiteY0" fmla="*/ 571445 h 571445"/>
                    <a:gd name="connsiteX1" fmla="*/ 737358 w 1864004"/>
                    <a:gd name="connsiteY1" fmla="*/ 0 h 571445"/>
                    <a:gd name="connsiteX2" fmla="*/ 1864004 w 1864004"/>
                    <a:gd name="connsiteY2" fmla="*/ 19349 h 571445"/>
                    <a:gd name="connsiteX3" fmla="*/ 1535935 w 1864004"/>
                    <a:gd name="connsiteY3" fmla="*/ 189660 h 571445"/>
                    <a:gd name="connsiteX4" fmla="*/ 0 w 1864004"/>
                    <a:gd name="connsiteY4" fmla="*/ 571445 h 57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004" h="571445">
                      <a:moveTo>
                        <a:pt x="0" y="571445"/>
                      </a:moveTo>
                      <a:lnTo>
                        <a:pt x="737358" y="0"/>
                      </a:lnTo>
                      <a:lnTo>
                        <a:pt x="1864004" y="19349"/>
                      </a:lnTo>
                      <a:lnTo>
                        <a:pt x="1535935" y="189660"/>
                      </a:lnTo>
                      <a:lnTo>
                        <a:pt x="0" y="571445"/>
                      </a:lnTo>
                      <a:close/>
                    </a:path>
                  </a:pathLst>
                </a:custGeom>
                <a:solidFill>
                  <a:srgbClr val="144F8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a:blip r:embed="rId5"/>
              <a:stretch>
                <a:fillRect/>
              </a:stretch>
            </p:blipFill>
            <p:spPr>
              <a:xfrm>
                <a:off x="8407806" y="-1"/>
                <a:ext cx="579522" cy="524930"/>
              </a:xfrm>
              <a:prstGeom prst="rect">
                <a:avLst/>
              </a:prstGeom>
            </p:spPr>
          </p:pic>
        </p:grpSp>
        <p:sp>
          <p:nvSpPr>
            <p:cNvPr id="6" name="TextBox 5"/>
            <p:cNvSpPr txBox="1"/>
            <p:nvPr/>
          </p:nvSpPr>
          <p:spPr>
            <a:xfrm>
              <a:off x="8269065" y="488527"/>
              <a:ext cx="892156" cy="230832"/>
            </a:xfrm>
            <a:prstGeom prst="rect">
              <a:avLst/>
            </a:prstGeom>
            <a:noFill/>
          </p:spPr>
          <p:txBody>
            <a:bodyPr wrap="square" rtlCol="0">
              <a:spAutoFit/>
            </a:bodyPr>
            <a:lstStyle/>
            <a:p>
              <a:pPr algn="ctr"/>
              <a:r>
                <a:rPr lang="en-US" sz="900" b="1" dirty="0">
                  <a:solidFill>
                    <a:schemeClr val="bg1"/>
                  </a:solidFill>
                </a:rPr>
                <a:t>RCTQ </a:t>
              </a:r>
            </a:p>
          </p:txBody>
        </p:sp>
      </p:grpSp>
    </p:spTree>
    <p:extLst>
      <p:ext uri="{BB962C8B-B14F-4D97-AF65-F5344CB8AC3E}">
        <p14:creationId xmlns:p14="http://schemas.microsoft.com/office/powerpoint/2010/main" val="1878385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9011" y="937234"/>
            <a:ext cx="8545484" cy="4770537"/>
          </a:xfrm>
          <a:prstGeom prst="rect">
            <a:avLst/>
          </a:prstGeom>
        </p:spPr>
        <p:txBody>
          <a:bodyPr wrap="square">
            <a:spAutoFit/>
          </a:bodyPr>
          <a:lstStyle/>
          <a:p>
            <a:r>
              <a:rPr lang="en-US" sz="4000" b="1" dirty="0">
                <a:latin typeface="+mj-lt"/>
                <a:ea typeface="Helvetica" charset="0"/>
                <a:cs typeface="Helvetica" charset="0"/>
              </a:rPr>
              <a:t>RPMS Tools </a:t>
            </a:r>
            <a:r>
              <a:rPr lang="en-US" sz="4000" dirty="0">
                <a:latin typeface="+mj-lt"/>
                <a:ea typeface="Helvetica" charset="0"/>
                <a:cs typeface="Helvetica" charset="0"/>
              </a:rPr>
              <a:t>pertain to the </a:t>
            </a:r>
            <a:r>
              <a:rPr lang="en-US" sz="4000" b="1" dirty="0">
                <a:solidFill>
                  <a:srgbClr val="0432FF"/>
                </a:solidFill>
                <a:latin typeface="+mj-lt"/>
                <a:ea typeface="Helvetica" charset="0"/>
                <a:cs typeface="Helvetica" charset="0"/>
              </a:rPr>
              <a:t>two (2)</a:t>
            </a:r>
            <a:r>
              <a:rPr lang="en-US" sz="4000" dirty="0">
                <a:solidFill>
                  <a:srgbClr val="0432FF"/>
                </a:solidFill>
                <a:latin typeface="+mj-lt"/>
                <a:ea typeface="Helvetica" charset="0"/>
                <a:cs typeface="Helvetica" charset="0"/>
              </a:rPr>
              <a:t> </a:t>
            </a:r>
            <a:r>
              <a:rPr lang="en-US" sz="4000" dirty="0">
                <a:latin typeface="+mj-lt"/>
                <a:ea typeface="Helvetica" charset="0"/>
                <a:cs typeface="Helvetica" charset="0"/>
              </a:rPr>
              <a:t>different teacher performance assessment instruments:</a:t>
            </a:r>
          </a:p>
          <a:p>
            <a:endParaRPr lang="en-US" dirty="0">
              <a:latin typeface="+mj-lt"/>
              <a:ea typeface="Helvetica" charset="0"/>
              <a:cs typeface="Helvetica" charset="0"/>
            </a:endParaRPr>
          </a:p>
          <a:p>
            <a:pPr marL="514350" indent="-514350">
              <a:buAutoNum type="arabicPeriod"/>
            </a:pPr>
            <a:r>
              <a:rPr lang="en-US" sz="4000" dirty="0">
                <a:latin typeface="+mj-lt"/>
                <a:ea typeface="Helvetica" charset="0"/>
                <a:cs typeface="Helvetica" charset="0"/>
              </a:rPr>
              <a:t>RPMS Tool for Teacher I-III     (Proficient Teachers); and</a:t>
            </a:r>
          </a:p>
          <a:p>
            <a:pPr marL="514350" indent="-514350">
              <a:buAutoNum type="arabicPeriod"/>
            </a:pPr>
            <a:r>
              <a:rPr lang="en-US" sz="4000" dirty="0">
                <a:latin typeface="+mj-lt"/>
                <a:ea typeface="Helvetica" charset="0"/>
                <a:cs typeface="Helvetica" charset="0"/>
              </a:rPr>
              <a:t>RPMS Tool for Master Teacher I-IV (Highly Proficient Teachers)</a:t>
            </a:r>
          </a:p>
        </p:txBody>
      </p:sp>
    </p:spTree>
    <p:extLst>
      <p:ext uri="{BB962C8B-B14F-4D97-AF65-F5344CB8AC3E}">
        <p14:creationId xmlns:p14="http://schemas.microsoft.com/office/powerpoint/2010/main" val="798428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146" y="832311"/>
            <a:ext cx="8606972" cy="4893647"/>
          </a:xfrm>
          <a:prstGeom prst="rect">
            <a:avLst/>
          </a:prstGeom>
        </p:spPr>
        <p:txBody>
          <a:bodyPr wrap="square">
            <a:spAutoFit/>
          </a:bodyPr>
          <a:lstStyle/>
          <a:p>
            <a:r>
              <a:rPr lang="en-US" sz="4000" dirty="0">
                <a:latin typeface="+mj-lt"/>
                <a:ea typeface="Helvetica" charset="0"/>
                <a:cs typeface="Helvetica" charset="0"/>
              </a:rPr>
              <a:t>Each tool has the following parts</a:t>
            </a:r>
            <a:r>
              <a:rPr lang="en-US" sz="4000" dirty="0" smtClean="0">
                <a:latin typeface="+mj-lt"/>
                <a:ea typeface="Helvetica" charset="0"/>
                <a:cs typeface="Helvetica" charset="0"/>
              </a:rPr>
              <a:t>:</a:t>
            </a:r>
            <a:endParaRPr lang="en-US" sz="4000" dirty="0">
              <a:latin typeface="+mj-lt"/>
              <a:ea typeface="Helvetica" charset="0"/>
              <a:cs typeface="Helvetica" charset="0"/>
            </a:endParaRPr>
          </a:p>
          <a:p>
            <a:pPr marL="971550" lvl="1" indent="-514350">
              <a:buAutoNum type="arabicPeriod"/>
            </a:pPr>
            <a:r>
              <a:rPr lang="en-US" sz="4000" dirty="0">
                <a:latin typeface="+mj-lt"/>
                <a:ea typeface="Helvetica" charset="0"/>
                <a:cs typeface="Helvetica" charset="0"/>
              </a:rPr>
              <a:t>Position and Competency Profile</a:t>
            </a:r>
          </a:p>
          <a:p>
            <a:pPr marL="971550" lvl="1" indent="-514350">
              <a:buAutoNum type="arabicPeriod"/>
            </a:pPr>
            <a:r>
              <a:rPr lang="en-US" sz="4000" dirty="0">
                <a:latin typeface="+mj-lt"/>
                <a:ea typeface="Helvetica" charset="0"/>
                <a:cs typeface="Helvetica" charset="0"/>
              </a:rPr>
              <a:t>Job Summary which includes</a:t>
            </a:r>
          </a:p>
          <a:p>
            <a:pPr marL="1428750" lvl="2" indent="-514350"/>
            <a:r>
              <a:rPr lang="en-US" sz="4000" dirty="0">
                <a:latin typeface="+mj-lt"/>
                <a:ea typeface="Helvetica" charset="0"/>
                <a:cs typeface="Helvetica" charset="0"/>
              </a:rPr>
              <a:t>2.1 	Qualification Standards</a:t>
            </a:r>
          </a:p>
          <a:p>
            <a:pPr marL="1428750" lvl="2" indent="-514350"/>
            <a:r>
              <a:rPr lang="en-US" sz="4000" dirty="0">
                <a:latin typeface="+mj-lt"/>
                <a:ea typeface="Helvetica" charset="0"/>
                <a:cs typeface="Helvetica" charset="0"/>
              </a:rPr>
              <a:t>2.2	Duties and responsibilities</a:t>
            </a:r>
          </a:p>
          <a:p>
            <a:pPr marL="971550" lvl="1" indent="-514350">
              <a:buAutoNum type="arabicPeriod"/>
            </a:pPr>
            <a:r>
              <a:rPr lang="en-US" sz="4000" dirty="0">
                <a:latin typeface="+mj-lt"/>
                <a:ea typeface="Helvetica" charset="0"/>
                <a:cs typeface="Helvetica" charset="0"/>
              </a:rPr>
              <a:t>MFOs, KRAs, Objectives, MOV</a:t>
            </a:r>
          </a:p>
          <a:p>
            <a:pPr marL="971550" lvl="1" indent="-514350">
              <a:buAutoNum type="arabicPeriod"/>
            </a:pPr>
            <a:r>
              <a:rPr lang="en-US" sz="4000" dirty="0">
                <a:latin typeface="+mj-lt"/>
                <a:ea typeface="Helvetica" charset="0"/>
                <a:cs typeface="Helvetica" charset="0"/>
              </a:rPr>
              <a:t>Objectives, MOV, PIs</a:t>
            </a:r>
          </a:p>
          <a:p>
            <a:pPr marL="514350" indent="-514350">
              <a:buAutoNum type="arabicPeriod"/>
            </a:pPr>
            <a:endParaRPr lang="en-US" sz="3200" dirty="0">
              <a:latin typeface="+mj-lt"/>
              <a:ea typeface="Helvetica" charset="0"/>
              <a:cs typeface="Helvetica" charset="0"/>
            </a:endParaRPr>
          </a:p>
        </p:txBody>
      </p:sp>
    </p:spTree>
    <p:extLst>
      <p:ext uri="{BB962C8B-B14F-4D97-AF65-F5344CB8AC3E}">
        <p14:creationId xmlns:p14="http://schemas.microsoft.com/office/powerpoint/2010/main" val="4162265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1. Position and Competency Profile</a:t>
            </a:r>
            <a:endParaRPr lang="en-US" sz="2000" b="1" dirty="0">
              <a:solidFill>
                <a:prstClr val="white"/>
              </a:solidFill>
              <a:latin typeface="Helvetica" charset="0"/>
              <a:ea typeface="Helvetica" charset="0"/>
              <a:cs typeface="Helvetica"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94" y="831850"/>
            <a:ext cx="8724900" cy="5753100"/>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2291988" y="1388916"/>
            <a:ext cx="4965155" cy="3052456"/>
          </a:xfrm>
          <a:prstGeom prst="rect">
            <a:avLst/>
          </a:prstGeom>
        </p:spPr>
      </p:pic>
    </p:spTree>
    <p:extLst>
      <p:ext uri="{BB962C8B-B14F-4D97-AF65-F5344CB8AC3E}">
        <p14:creationId xmlns:p14="http://schemas.microsoft.com/office/powerpoint/2010/main" val="1994644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(2.1 QS)</a:t>
            </a:r>
            <a:endParaRPr lang="en-US" sz="2000" b="1" dirty="0">
              <a:solidFill>
                <a:prstClr val="white"/>
              </a:solidFill>
              <a:latin typeface="Helvetica" charset="0"/>
              <a:ea typeface="Helvetica" charset="0"/>
              <a:cs typeface="Helvetica"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94" y="831850"/>
            <a:ext cx="8724900" cy="5753100"/>
          </a:xfrm>
          <a:prstGeom prst="rect">
            <a:avLst/>
          </a:prstGeom>
        </p:spPr>
      </p:pic>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1159875" y="3145144"/>
            <a:ext cx="8796926" cy="3770912"/>
          </a:xfrm>
          <a:prstGeom prst="rect">
            <a:avLst/>
          </a:prstGeom>
        </p:spPr>
      </p:pic>
    </p:spTree>
    <p:extLst>
      <p:ext uri="{BB962C8B-B14F-4D97-AF65-F5344CB8AC3E}">
        <p14:creationId xmlns:p14="http://schemas.microsoft.com/office/powerpoint/2010/main" val="1994644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133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6" name="Picture 5"/>
          <p:cNvPicPr>
            <a:picLocks noChangeAspect="1"/>
          </p:cNvPicPr>
          <p:nvPr/>
        </p:nvPicPr>
        <p:blipFill>
          <a:blip r:embed="rId2"/>
          <a:stretch>
            <a:fillRect/>
          </a:stretch>
        </p:blipFill>
        <p:spPr>
          <a:xfrm>
            <a:off x="136282" y="1394000"/>
            <a:ext cx="8967962" cy="4316157"/>
          </a:xfrm>
          <a:prstGeom prst="rect">
            <a:avLst/>
          </a:prstGeom>
        </p:spPr>
      </p:pic>
      <p:sp>
        <p:nvSpPr>
          <p:cNvPr id="8" name="Rectangle 7"/>
          <p:cNvSpPr/>
          <p:nvPr/>
        </p:nvSpPr>
        <p:spPr>
          <a:xfrm>
            <a:off x="3881886" y="751549"/>
            <a:ext cx="2329132" cy="584775"/>
          </a:xfrm>
          <a:prstGeom prst="rect">
            <a:avLst/>
          </a:prstGeom>
        </p:spPr>
        <p:txBody>
          <a:bodyPr wrap="square">
            <a:spAutoFit/>
          </a:bodyPr>
          <a:lstStyle/>
          <a:p>
            <a:r>
              <a:rPr lang="en-US" sz="3200" dirty="0">
                <a:latin typeface="+mj-lt"/>
                <a:ea typeface="Helvetica" charset="0"/>
                <a:cs typeface="Helvetica" charset="0"/>
              </a:rPr>
              <a:t>Teacher I-III</a:t>
            </a:r>
          </a:p>
        </p:txBody>
      </p:sp>
    </p:spTree>
    <p:extLst>
      <p:ext uri="{BB962C8B-B14F-4D97-AF65-F5344CB8AC3E}">
        <p14:creationId xmlns:p14="http://schemas.microsoft.com/office/powerpoint/2010/main" val="1737550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31521" y="1928552"/>
            <a:ext cx="8212974" cy="3624349"/>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b="1" dirty="0" smtClean="0"/>
              <a:t>1. Models exemplary practice in the application of content knowledge and pedagogy showing its integration within and across learning areas.</a:t>
            </a:r>
            <a:endParaRPr lang="en-PH" sz="4000" b="1" dirty="0"/>
          </a:p>
        </p:txBody>
      </p:sp>
    </p:spTree>
    <p:extLst>
      <p:ext uri="{BB962C8B-B14F-4D97-AF65-F5344CB8AC3E}">
        <p14:creationId xmlns:p14="http://schemas.microsoft.com/office/powerpoint/2010/main" val="2891038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31521" y="1928552"/>
            <a:ext cx="8212974" cy="3624349"/>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b="1" dirty="0" smtClean="0"/>
              <a:t>2.  Conducts in-depth studies or action researches on teaching-learning innovations.</a:t>
            </a:r>
            <a:endParaRPr lang="en-PH" sz="4800" b="1" dirty="0"/>
          </a:p>
        </p:txBody>
      </p:sp>
    </p:spTree>
    <p:extLst>
      <p:ext uri="{BB962C8B-B14F-4D97-AF65-F5344CB8AC3E}">
        <p14:creationId xmlns:p14="http://schemas.microsoft.com/office/powerpoint/2010/main" val="3463538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31521" y="1928552"/>
            <a:ext cx="8212974" cy="3624349"/>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b="1" dirty="0" smtClean="0"/>
              <a:t>3.  Works with colleagues to create learning-focused environments that promote learner responsibility and achievement.</a:t>
            </a:r>
            <a:endParaRPr lang="en-PH" sz="4800" b="1" dirty="0"/>
          </a:p>
        </p:txBody>
      </p:sp>
    </p:spTree>
    <p:extLst>
      <p:ext uri="{BB962C8B-B14F-4D97-AF65-F5344CB8AC3E}">
        <p14:creationId xmlns:p14="http://schemas.microsoft.com/office/powerpoint/2010/main" val="3541837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31521" y="1928552"/>
            <a:ext cx="8212974" cy="3624349"/>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b="1" dirty="0" smtClean="0"/>
              <a:t>4. Assists colleagues to implement differentiated teaching strategies that are responsive to learner diversity.</a:t>
            </a:r>
            <a:endParaRPr lang="en-PH" sz="4800" b="1" dirty="0"/>
          </a:p>
        </p:txBody>
      </p:sp>
    </p:spTree>
    <p:extLst>
      <p:ext uri="{BB962C8B-B14F-4D97-AF65-F5344CB8AC3E}">
        <p14:creationId xmlns:p14="http://schemas.microsoft.com/office/powerpoint/2010/main" val="975493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31521" y="1928552"/>
            <a:ext cx="8212974" cy="3624349"/>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b="1" dirty="0" smtClean="0"/>
              <a:t>5. Leads in the preparation and enrichment of curriculum.</a:t>
            </a:r>
            <a:endParaRPr lang="en-PH" sz="4800" b="1" dirty="0"/>
          </a:p>
        </p:txBody>
      </p:sp>
    </p:spTree>
    <p:extLst>
      <p:ext uri="{BB962C8B-B14F-4D97-AF65-F5344CB8AC3E}">
        <p14:creationId xmlns:p14="http://schemas.microsoft.com/office/powerpoint/2010/main" val="471667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974" y="995651"/>
            <a:ext cx="8039290" cy="3477875"/>
          </a:xfrm>
          <a:prstGeom prst="rect">
            <a:avLst/>
          </a:prstGeom>
          <a:solidFill>
            <a:schemeClr val="bg1">
              <a:alpha val="68000"/>
            </a:schemeClr>
          </a:solidFill>
        </p:spPr>
        <p:txBody>
          <a:bodyPr wrap="square" rtlCol="0">
            <a:spAutoFit/>
          </a:bodyPr>
          <a:lstStyle/>
          <a:p>
            <a:r>
              <a:rPr lang="en-US" sz="4400" b="1" dirty="0">
                <a:latin typeface="+mj-lt"/>
                <a:ea typeface="Helvetica" charset="0"/>
                <a:cs typeface="Helvetica" charset="0"/>
              </a:rPr>
              <a:t>Objective:</a:t>
            </a:r>
          </a:p>
          <a:p>
            <a:endParaRPr lang="en-US" sz="4400" dirty="0">
              <a:latin typeface="+mj-lt"/>
              <a:ea typeface="Helvetica" charset="0"/>
              <a:cs typeface="Helvetica" charset="0"/>
            </a:endParaRPr>
          </a:p>
          <a:p>
            <a:r>
              <a:rPr lang="en-US" sz="4400" dirty="0">
                <a:latin typeface="+mj-lt"/>
                <a:ea typeface="Helvetica" charset="0"/>
                <a:cs typeface="Helvetica" charset="0"/>
              </a:rPr>
              <a:t>This session aims to introduce to the participants the RPMS tools for teachers.</a:t>
            </a:r>
          </a:p>
        </p:txBody>
      </p:sp>
    </p:spTree>
    <p:extLst>
      <p:ext uri="{BB962C8B-B14F-4D97-AF65-F5344CB8AC3E}">
        <p14:creationId xmlns:p14="http://schemas.microsoft.com/office/powerpoint/2010/main" val="795837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31521" y="1928552"/>
            <a:ext cx="8212974" cy="3624349"/>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800" b="1" dirty="0" smtClean="0"/>
              <a:t>6. Initiate programs and projects that can enhance the curriculum and its implementation.</a:t>
            </a:r>
            <a:endParaRPr lang="en-PH" sz="4800" b="1" dirty="0"/>
          </a:p>
        </p:txBody>
      </p:sp>
    </p:spTree>
    <p:extLst>
      <p:ext uri="{BB962C8B-B14F-4D97-AF65-F5344CB8AC3E}">
        <p14:creationId xmlns:p14="http://schemas.microsoft.com/office/powerpoint/2010/main" val="23665454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86911" y="2066399"/>
            <a:ext cx="8212974" cy="4121259"/>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000" b="1" dirty="0" smtClean="0"/>
              <a:t>7. Leads colleagues in the design, evaluation, interpretation and utilization of different types of assessment tools for the improvement of the teaching and learning process.</a:t>
            </a:r>
            <a:endParaRPr lang="en-PH" sz="4000" b="1" dirty="0"/>
          </a:p>
        </p:txBody>
      </p:sp>
    </p:spTree>
    <p:extLst>
      <p:ext uri="{BB962C8B-B14F-4D97-AF65-F5344CB8AC3E}">
        <p14:creationId xmlns:p14="http://schemas.microsoft.com/office/powerpoint/2010/main" val="808416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86911" y="2066399"/>
            <a:ext cx="8212974" cy="2754983"/>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400" b="1" dirty="0"/>
              <a:t>8</a:t>
            </a:r>
            <a:r>
              <a:rPr lang="en-PH" sz="4400" b="1" dirty="0" smtClean="0"/>
              <a:t>. Updates parents/guardians on learner needs, progress and achievement.</a:t>
            </a:r>
            <a:endParaRPr lang="en-PH" sz="4400" b="1" dirty="0"/>
          </a:p>
        </p:txBody>
      </p:sp>
    </p:spTree>
    <p:extLst>
      <p:ext uri="{BB962C8B-B14F-4D97-AF65-F5344CB8AC3E}">
        <p14:creationId xmlns:p14="http://schemas.microsoft.com/office/powerpoint/2010/main" val="133579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86911" y="2066399"/>
            <a:ext cx="8212974" cy="3983412"/>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400" b="1" dirty="0" smtClean="0"/>
              <a:t>9. Strengthens school-community partnerships to enrich engagements of internal and external stakeholders in the educative process..</a:t>
            </a:r>
            <a:endParaRPr lang="en-PH" sz="4400" b="1" dirty="0"/>
          </a:p>
        </p:txBody>
      </p:sp>
    </p:spTree>
    <p:extLst>
      <p:ext uri="{BB962C8B-B14F-4D97-AF65-F5344CB8AC3E}">
        <p14:creationId xmlns:p14="http://schemas.microsoft.com/office/powerpoint/2010/main" val="1415928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86911" y="2066399"/>
            <a:ext cx="8212974" cy="3983412"/>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4400" b="1" dirty="0" smtClean="0"/>
              <a:t>10.  Establishes links with colleagues through attendance and membership in professional organizations to self-growth and advancement.</a:t>
            </a:r>
            <a:endParaRPr lang="en-PH" sz="4400" b="1" dirty="0"/>
          </a:p>
        </p:txBody>
      </p:sp>
    </p:spTree>
    <p:extLst>
      <p:ext uri="{BB962C8B-B14F-4D97-AF65-F5344CB8AC3E}">
        <p14:creationId xmlns:p14="http://schemas.microsoft.com/office/powerpoint/2010/main" val="497678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3"/>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86911" y="2066399"/>
            <a:ext cx="8212974" cy="3983412"/>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3600" b="1" dirty="0" smtClean="0"/>
              <a:t>11.  Provides technical assistance through demonstration teaching, mentoring, coaching, class monitoring and observation, organizing/leading/serving as trainers/facilitators in teacher quality circles/learning action cells.</a:t>
            </a:r>
            <a:endParaRPr lang="en-PH" sz="3600" b="1" dirty="0"/>
          </a:p>
        </p:txBody>
      </p:sp>
    </p:spTree>
    <p:extLst>
      <p:ext uri="{BB962C8B-B14F-4D97-AF65-F5344CB8AC3E}">
        <p14:creationId xmlns:p14="http://schemas.microsoft.com/office/powerpoint/2010/main" val="3461731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3"/>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
        <p:nvSpPr>
          <p:cNvPr id="6" name="Rectangle 5"/>
          <p:cNvSpPr/>
          <p:nvPr/>
        </p:nvSpPr>
        <p:spPr>
          <a:xfrm>
            <a:off x="786911" y="2066399"/>
            <a:ext cx="8212974" cy="3983412"/>
          </a:xfrm>
          <a:prstGeom prst="rect">
            <a:avLst/>
          </a:prstGeom>
          <a:solidFill>
            <a:srgbClr val="01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PH" sz="7200" b="1" dirty="0" smtClean="0"/>
              <a:t>12.  Does related work.</a:t>
            </a:r>
            <a:endParaRPr lang="en-PH" sz="7200" b="1" dirty="0"/>
          </a:p>
        </p:txBody>
      </p:sp>
    </p:spTree>
    <p:extLst>
      <p:ext uri="{BB962C8B-B14F-4D97-AF65-F5344CB8AC3E}">
        <p14:creationId xmlns:p14="http://schemas.microsoft.com/office/powerpoint/2010/main" val="383782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7023652" y="751549"/>
            <a:ext cx="2122966" cy="736065"/>
            <a:chOff x="7023652" y="751549"/>
            <a:chExt cx="2122966" cy="736065"/>
          </a:xfrm>
        </p:grpSpPr>
        <p:sp>
          <p:nvSpPr>
            <p:cNvPr id="3" name="Pentagon 2"/>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153</a:t>
              </a:r>
            </a:p>
            <a:p>
              <a:endParaRPr lang="en-US" b="1" dirty="0">
                <a:latin typeface="Helvetica" charset="0"/>
                <a:ea typeface="Helvetica" charset="0"/>
                <a:cs typeface="Helvetica" charset="0"/>
              </a:endParaRPr>
            </a:p>
          </p:txBody>
        </p:sp>
      </p:grpSp>
      <p:sp>
        <p:nvSpPr>
          <p:cNvPr id="7" name="TextBox 6"/>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2. Job Summary (2.2 Duties and Responsibilities)</a:t>
            </a:r>
            <a:endParaRPr lang="en-US" sz="2000" b="1" dirty="0">
              <a:solidFill>
                <a:prstClr val="white"/>
              </a:solidFill>
              <a:latin typeface="Helvetica" charset="0"/>
              <a:ea typeface="Helvetica" charset="0"/>
              <a:cs typeface="Helvetica" charset="0"/>
            </a:endParaRPr>
          </a:p>
        </p:txBody>
      </p:sp>
      <p:pic>
        <p:nvPicPr>
          <p:cNvPr id="5" name="Picture 4"/>
          <p:cNvPicPr>
            <a:picLocks noChangeAspect="1"/>
          </p:cNvPicPr>
          <p:nvPr/>
        </p:nvPicPr>
        <p:blipFill>
          <a:blip r:embed="rId2"/>
          <a:stretch>
            <a:fillRect/>
          </a:stretch>
        </p:blipFill>
        <p:spPr>
          <a:xfrm>
            <a:off x="231494" y="1596653"/>
            <a:ext cx="8839200" cy="4160771"/>
          </a:xfrm>
          <a:prstGeom prst="rect">
            <a:avLst/>
          </a:prstGeom>
        </p:spPr>
      </p:pic>
      <p:sp>
        <p:nvSpPr>
          <p:cNvPr id="8" name="Rectangle 7"/>
          <p:cNvSpPr/>
          <p:nvPr/>
        </p:nvSpPr>
        <p:spPr>
          <a:xfrm>
            <a:off x="2908918" y="1011878"/>
            <a:ext cx="3968960" cy="584775"/>
          </a:xfrm>
          <a:prstGeom prst="rect">
            <a:avLst/>
          </a:prstGeom>
        </p:spPr>
        <p:txBody>
          <a:bodyPr wrap="square">
            <a:spAutoFit/>
          </a:bodyPr>
          <a:lstStyle/>
          <a:p>
            <a:r>
              <a:rPr lang="en-US" sz="3200" dirty="0">
                <a:latin typeface="+mj-lt"/>
                <a:ea typeface="Helvetica" charset="0"/>
                <a:cs typeface="Helvetica" charset="0"/>
              </a:rPr>
              <a:t>Master Teacher I-IV</a:t>
            </a:r>
          </a:p>
        </p:txBody>
      </p:sp>
    </p:spTree>
    <p:extLst>
      <p:ext uri="{BB962C8B-B14F-4D97-AF65-F5344CB8AC3E}">
        <p14:creationId xmlns:p14="http://schemas.microsoft.com/office/powerpoint/2010/main" val="1433190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16" y="1399391"/>
            <a:ext cx="7840128" cy="4826944"/>
          </a:xfrm>
          <a:prstGeom prst="rect">
            <a:avLst/>
          </a:prstGeom>
        </p:spPr>
      </p:pic>
      <p:grpSp>
        <p:nvGrpSpPr>
          <p:cNvPr id="3" name="Group 17"/>
          <p:cNvGrpSpPr/>
          <p:nvPr/>
        </p:nvGrpSpPr>
        <p:grpSpPr>
          <a:xfrm>
            <a:off x="7023652" y="751549"/>
            <a:ext cx="2122966" cy="736065"/>
            <a:chOff x="7023652" y="751549"/>
            <a:chExt cx="2122966" cy="736065"/>
          </a:xfrm>
        </p:grpSpPr>
        <p:sp>
          <p:nvSpPr>
            <p:cNvPr id="19" name="Pentagon 18"/>
            <p:cNvSpPr/>
            <p:nvPr/>
          </p:nvSpPr>
          <p:spPr>
            <a:xfrm rot="10800000">
              <a:off x="7023652" y="751549"/>
              <a:ext cx="2120348" cy="552716"/>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315200" y="841283"/>
              <a:ext cx="1831418" cy="646331"/>
            </a:xfrm>
            <a:prstGeom prst="rect">
              <a:avLst/>
            </a:prstGeom>
            <a:noFill/>
          </p:spPr>
          <p:txBody>
            <a:bodyPr wrap="square" rtlCol="0">
              <a:spAutoFit/>
            </a:bodyPr>
            <a:lstStyle/>
            <a:p>
              <a:r>
                <a:rPr lang="en-US" b="1" dirty="0">
                  <a:latin typeface="Helvetica" charset="0"/>
                  <a:ea typeface="Helvetica" charset="0"/>
                  <a:cs typeface="Helvetica" charset="0"/>
                </a:rPr>
                <a:t>See page 134-</a:t>
              </a:r>
            </a:p>
            <a:p>
              <a:endParaRPr lang="en-US" b="1" dirty="0">
                <a:latin typeface="Helvetica" charset="0"/>
                <a:ea typeface="Helvetica" charset="0"/>
                <a:cs typeface="Helvetica" charset="0"/>
              </a:endParaRPr>
            </a:p>
          </p:txBody>
        </p:sp>
      </p:grpSp>
      <p:sp>
        <p:nvSpPr>
          <p:cNvPr id="12" name="TextBox 11"/>
          <p:cNvSpPr txBox="1"/>
          <p:nvPr/>
        </p:nvSpPr>
        <p:spPr>
          <a:xfrm>
            <a:off x="231494" y="142022"/>
            <a:ext cx="6390687" cy="400110"/>
          </a:xfrm>
          <a:prstGeom prst="rect">
            <a:avLst/>
          </a:prstGeom>
          <a:noFill/>
        </p:spPr>
        <p:txBody>
          <a:bodyPr wrap="square" rtlCol="0">
            <a:spAutoFit/>
          </a:bodyPr>
          <a:lstStyle/>
          <a:p>
            <a:pPr defTabSz="342900"/>
            <a:r>
              <a:rPr lang="en-PH" sz="2000" b="1" dirty="0">
                <a:solidFill>
                  <a:prstClr val="white"/>
                </a:solidFill>
                <a:latin typeface="Helvetica" charset="0"/>
                <a:ea typeface="Helvetica" charset="0"/>
                <a:cs typeface="Helvetica" charset="0"/>
              </a:rPr>
              <a:t>3. MFOs, KRAs, Objectives and MOVs</a:t>
            </a:r>
            <a:endParaRPr lang="en-US" sz="2000" b="1" dirty="0">
              <a:solidFill>
                <a:prstClr val="white"/>
              </a:solidFill>
              <a:latin typeface="Helvetica" charset="0"/>
              <a:ea typeface="Helvetica" charset="0"/>
              <a:cs typeface="Helvetica" charset="0"/>
            </a:endParaRPr>
          </a:p>
        </p:txBody>
      </p:sp>
      <p:pic>
        <p:nvPicPr>
          <p:cNvPr id="13" name="Picture 1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465" t="16453" r="8322" b="22712"/>
          <a:stretch/>
        </p:blipFill>
        <p:spPr>
          <a:xfrm>
            <a:off x="-217714" y="537031"/>
            <a:ext cx="9144000" cy="2968170"/>
          </a:xfrm>
          <a:prstGeom prst="rect">
            <a:avLst/>
          </a:prstGeom>
        </p:spPr>
      </p:pic>
    </p:spTree>
    <p:extLst>
      <p:ext uri="{BB962C8B-B14F-4D97-AF65-F5344CB8AC3E}">
        <p14:creationId xmlns:p14="http://schemas.microsoft.com/office/powerpoint/2010/main" val="2073598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73438" y="54938"/>
            <a:ext cx="6390687" cy="461665"/>
          </a:xfrm>
          <a:prstGeom prst="rect">
            <a:avLst/>
          </a:prstGeom>
          <a:noFill/>
        </p:spPr>
        <p:txBody>
          <a:bodyPr wrap="square" rtlCol="0">
            <a:spAutoFit/>
          </a:bodyPr>
          <a:lstStyle/>
          <a:p>
            <a:pPr defTabSz="342900"/>
            <a:r>
              <a:rPr lang="en-PH" sz="2400" b="1" dirty="0">
                <a:solidFill>
                  <a:prstClr val="white"/>
                </a:solidFill>
                <a:latin typeface="Helvetica" charset="0"/>
                <a:ea typeface="Helvetica" charset="0"/>
                <a:cs typeface="Helvetica" charset="0"/>
              </a:rPr>
              <a:t>4. Objectives, MOVs, PIs</a:t>
            </a:r>
            <a:endParaRPr lang="en-US" sz="2400" b="1" dirty="0">
              <a:solidFill>
                <a:prstClr val="white"/>
              </a:solidFill>
              <a:latin typeface="Helvetica" charset="0"/>
              <a:ea typeface="Helvetica" charset="0"/>
              <a:cs typeface="Helvetica"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7700"/>
            <a:ext cx="9144000" cy="5539154"/>
          </a:xfrm>
          <a:prstGeom prst="rect">
            <a:avLst/>
          </a:prstGeom>
        </p:spPr>
      </p:pic>
      <p:pic>
        <p:nvPicPr>
          <p:cNvPr id="9" name="Pictur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465" t="16453" r="8322" b="22712"/>
          <a:stretch/>
        </p:blipFill>
        <p:spPr>
          <a:xfrm>
            <a:off x="-348344" y="0"/>
            <a:ext cx="9855199" cy="2968170"/>
          </a:xfrm>
          <a:prstGeom prst="rect">
            <a:avLst/>
          </a:prstGeom>
        </p:spPr>
      </p:pic>
    </p:spTree>
    <p:extLst>
      <p:ext uri="{BB962C8B-B14F-4D97-AF65-F5344CB8AC3E}">
        <p14:creationId xmlns:p14="http://schemas.microsoft.com/office/powerpoint/2010/main" val="9786553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329784" y="957256"/>
            <a:ext cx="4242216" cy="4796185"/>
          </a:xfrm>
          <a:prstGeom prst="rect">
            <a:avLst/>
          </a:prstGeom>
          <a:solidFill>
            <a:schemeClr val="bg1">
              <a:lumMod val="85000"/>
              <a:alpha val="77000"/>
            </a:schemeClr>
          </a:solidFill>
        </p:spPr>
        <p:txBody>
          <a:bodyPr wrap="square" rtlCol="0">
            <a:spAutoFit/>
          </a:bodyPr>
          <a:lstStyle/>
          <a:p>
            <a:pPr>
              <a:spcAft>
                <a:spcPts val="1000"/>
              </a:spcAft>
            </a:pPr>
            <a:r>
              <a:rPr lang="en-PH" sz="3600" dirty="0">
                <a:latin typeface="Arial" pitchFamily="34" charset="0"/>
                <a:ea typeface="Helvetica" charset="0"/>
                <a:cs typeface="Arial" pitchFamily="34" charset="0"/>
              </a:rPr>
              <a:t>Activity 1 (5 </a:t>
            </a:r>
            <a:r>
              <a:rPr lang="en-PH" sz="3600" dirty="0" err="1">
                <a:latin typeface="Arial" pitchFamily="34" charset="0"/>
                <a:ea typeface="Helvetica" charset="0"/>
                <a:cs typeface="Arial" pitchFamily="34" charset="0"/>
              </a:rPr>
              <a:t>mins</a:t>
            </a:r>
            <a:r>
              <a:rPr lang="en-PH" sz="3600" dirty="0">
                <a:latin typeface="Arial" pitchFamily="34" charset="0"/>
                <a:ea typeface="Helvetica" charset="0"/>
                <a:cs typeface="Arial" pitchFamily="34" charset="0"/>
              </a:rPr>
              <a:t>)</a:t>
            </a:r>
          </a:p>
          <a:p>
            <a:pPr>
              <a:spcAft>
                <a:spcPts val="1000"/>
              </a:spcAft>
            </a:pPr>
            <a:r>
              <a:rPr lang="en-PH" sz="3600" dirty="0">
                <a:latin typeface="Arial" pitchFamily="34" charset="0"/>
                <a:ea typeface="Helvetica" charset="0"/>
                <a:cs typeface="Arial" pitchFamily="34" charset="0"/>
              </a:rPr>
              <a:t>Instructions:</a:t>
            </a:r>
          </a:p>
          <a:p>
            <a:pPr marL="285750" indent="-285750">
              <a:spcAft>
                <a:spcPts val="1000"/>
              </a:spcAft>
              <a:buFont typeface="Arial" panose="020B0604020202020204" pitchFamily="34" charset="0"/>
              <a:buChar char="•"/>
            </a:pPr>
            <a:r>
              <a:rPr lang="en-PH" sz="3600" dirty="0">
                <a:latin typeface="Arial" pitchFamily="34" charset="0"/>
                <a:ea typeface="Helvetica" charset="0"/>
                <a:cs typeface="Arial" pitchFamily="34" charset="0"/>
              </a:rPr>
              <a:t>In a blank sheet of paper, draw a big circle.</a:t>
            </a:r>
          </a:p>
          <a:p>
            <a:pPr marL="285750" indent="-285750">
              <a:spcAft>
                <a:spcPts val="1000"/>
              </a:spcAft>
              <a:buFont typeface="Arial" panose="020B0604020202020204" pitchFamily="34" charset="0"/>
              <a:buChar char="•"/>
            </a:pPr>
            <a:endParaRPr lang="en-PH" sz="2800" dirty="0">
              <a:latin typeface="Arial" pitchFamily="34" charset="0"/>
              <a:ea typeface="Helvetica" charset="0"/>
              <a:cs typeface="Arial" pitchFamily="34" charset="0"/>
            </a:endParaRPr>
          </a:p>
          <a:p>
            <a:pPr>
              <a:spcAft>
                <a:spcPts val="1000"/>
              </a:spcAft>
            </a:pPr>
            <a:endParaRPr lang="en-PH" sz="2800" dirty="0">
              <a:latin typeface="Arial" pitchFamily="34" charset="0"/>
              <a:ea typeface="Helvetica" charset="0"/>
              <a:cs typeface="Arial" pitchFamily="34" charset="0"/>
            </a:endParaRPr>
          </a:p>
          <a:p>
            <a:pPr>
              <a:spcAft>
                <a:spcPts val="1000"/>
              </a:spcAft>
            </a:pPr>
            <a:endParaRPr lang="en-PH" sz="2800" dirty="0">
              <a:latin typeface="Arial" pitchFamily="34" charset="0"/>
              <a:ea typeface="Helvetica" charset="0"/>
              <a:cs typeface="Arial" pitchFamily="34" charset="0"/>
            </a:endParaRPr>
          </a:p>
        </p:txBody>
      </p:sp>
      <p:sp>
        <p:nvSpPr>
          <p:cNvPr id="13" name="TextBox 12"/>
          <p:cNvSpPr txBox="1"/>
          <p:nvPr/>
        </p:nvSpPr>
        <p:spPr>
          <a:xfrm>
            <a:off x="4768688" y="693082"/>
            <a:ext cx="4242216" cy="5324535"/>
          </a:xfrm>
          <a:prstGeom prst="rect">
            <a:avLst/>
          </a:prstGeom>
          <a:solidFill>
            <a:schemeClr val="bg1">
              <a:lumMod val="85000"/>
              <a:alpha val="77000"/>
            </a:schemeClr>
          </a:solidFill>
        </p:spPr>
        <p:txBody>
          <a:bodyPr wrap="square" rtlCol="0">
            <a:spAutoFit/>
          </a:bodyPr>
          <a:lstStyle/>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a:p>
            <a:pPr>
              <a:spcAft>
                <a:spcPts val="1000"/>
              </a:spcAft>
            </a:pPr>
            <a:endParaRPr lang="en-PH" sz="2000" dirty="0">
              <a:solidFill>
                <a:schemeClr val="tx1">
                  <a:lumMod val="75000"/>
                  <a:lumOff val="25000"/>
                </a:schemeClr>
              </a:solidFill>
              <a:latin typeface="Helvetica" charset="0"/>
              <a:ea typeface="Helvetica" charset="0"/>
              <a:cs typeface="Helvetica" charset="0"/>
            </a:endParaRPr>
          </a:p>
        </p:txBody>
      </p:sp>
      <p:sp>
        <p:nvSpPr>
          <p:cNvPr id="5" name="Oval 4"/>
          <p:cNvSpPr/>
          <p:nvPr/>
        </p:nvSpPr>
        <p:spPr>
          <a:xfrm>
            <a:off x="4768688" y="1546070"/>
            <a:ext cx="3848839" cy="4715838"/>
          </a:xfrm>
          <a:prstGeom prst="ellipse">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latin typeface="Helvetica" charset="0"/>
              <a:ea typeface="Helvetica" charset="0"/>
              <a:cs typeface="Helvetica" charset="0"/>
            </a:endParaRPr>
          </a:p>
        </p:txBody>
      </p:sp>
      <p:sp>
        <p:nvSpPr>
          <p:cNvPr id="6" name="TextBox 5">
            <a:extLst>
              <a:ext uri="{FF2B5EF4-FFF2-40B4-BE49-F238E27FC236}">
                <a16:creationId xmlns:a16="http://schemas.microsoft.com/office/drawing/2014/main" id="{350AE775-559D-47AE-B736-93291527E802}"/>
              </a:ext>
            </a:extLst>
          </p:cNvPr>
          <p:cNvSpPr txBox="1"/>
          <p:nvPr/>
        </p:nvSpPr>
        <p:spPr>
          <a:xfrm>
            <a:off x="301514" y="3968573"/>
            <a:ext cx="4467174" cy="2313454"/>
          </a:xfrm>
          <a:prstGeom prst="rect">
            <a:avLst/>
          </a:prstGeom>
          <a:solidFill>
            <a:schemeClr val="bg1">
              <a:lumMod val="85000"/>
              <a:alpha val="77000"/>
            </a:schemeClr>
          </a:solidFill>
        </p:spPr>
        <p:txBody>
          <a:bodyPr wrap="square" rtlCol="0">
            <a:spAutoFit/>
          </a:bodyPr>
          <a:lstStyle/>
          <a:p>
            <a:pPr marL="285750" indent="-285750">
              <a:spcAft>
                <a:spcPts val="1000"/>
              </a:spcAft>
              <a:buFont typeface="Arial" panose="020B0604020202020204" pitchFamily="34" charset="0"/>
              <a:buChar char="•"/>
            </a:pPr>
            <a:r>
              <a:rPr lang="en-PH" sz="3600" dirty="0">
                <a:latin typeface="Arial" pitchFamily="34" charset="0"/>
                <a:ea typeface="Helvetica" charset="0"/>
                <a:cs typeface="Arial" pitchFamily="34" charset="0"/>
              </a:rPr>
              <a:t>With eyes closed, draw the parts of your face.</a:t>
            </a:r>
          </a:p>
          <a:p>
            <a:pPr>
              <a:spcAft>
                <a:spcPts val="1000"/>
              </a:spcAft>
            </a:pPr>
            <a:endParaRPr lang="en-PH" sz="2800" dirty="0">
              <a:latin typeface="Arial" pitchFamily="34" charset="0"/>
              <a:ea typeface="Helvetica" charset="0"/>
              <a:cs typeface="Arial" pitchFamily="34" charset="0"/>
            </a:endParaRPr>
          </a:p>
        </p:txBody>
      </p:sp>
    </p:spTree>
    <p:extLst>
      <p:ext uri="{BB962C8B-B14F-4D97-AF65-F5344CB8AC3E}">
        <p14:creationId xmlns:p14="http://schemas.microsoft.com/office/powerpoint/2010/main" val="4045406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2231" y="1226690"/>
            <a:ext cx="6479537" cy="4351338"/>
          </a:xfrm>
        </p:spPr>
      </p:pic>
      <p:sp>
        <p:nvSpPr>
          <p:cNvPr id="5" name="TextBox 4"/>
          <p:cNvSpPr txBox="1"/>
          <p:nvPr/>
        </p:nvSpPr>
        <p:spPr>
          <a:xfrm>
            <a:off x="231494" y="158955"/>
            <a:ext cx="6390687" cy="400110"/>
          </a:xfrm>
          <a:prstGeom prst="rect">
            <a:avLst/>
          </a:prstGeom>
          <a:noFill/>
        </p:spPr>
        <p:txBody>
          <a:bodyPr wrap="square" rtlCol="0">
            <a:spAutoFit/>
          </a:bodyPr>
          <a:lstStyle/>
          <a:p>
            <a:pPr defTabSz="342900"/>
            <a:r>
              <a:rPr lang="en-PH" sz="2000" b="1" dirty="0">
                <a:solidFill>
                  <a:prstClr val="white"/>
                </a:solidFill>
                <a:latin typeface="+mj-lt"/>
                <a:ea typeface="Helvetica" charset="0"/>
                <a:cs typeface="Helvetica" charset="0"/>
              </a:rPr>
              <a:t>Performance Indicators include the following:</a:t>
            </a:r>
            <a:endParaRPr lang="en-US" sz="2000" b="1" dirty="0">
              <a:solidFill>
                <a:prstClr val="white"/>
              </a:solidFill>
              <a:latin typeface="+mj-lt"/>
              <a:ea typeface="Helvetica" charset="0"/>
              <a:cs typeface="Helvetica"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0372" t="15116" r="1210" b="64585"/>
          <a:stretch/>
        </p:blipFill>
        <p:spPr>
          <a:xfrm>
            <a:off x="397564" y="1091744"/>
            <a:ext cx="8322366" cy="1709530"/>
          </a:xfrm>
          <a:prstGeom prst="rect">
            <a:avLst/>
          </a:prstGeom>
          <a:ln w="28575">
            <a:solidFill>
              <a:srgbClr val="FF0000"/>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0745" t="53433" r="1532" b="29976"/>
          <a:stretch/>
        </p:blipFill>
        <p:spPr>
          <a:xfrm>
            <a:off x="420547" y="2854061"/>
            <a:ext cx="8299383" cy="1405649"/>
          </a:xfrm>
          <a:prstGeom prst="rect">
            <a:avLst/>
          </a:prstGeom>
          <a:ln w="28575">
            <a:solidFill>
              <a:srgbClr val="FF0000"/>
            </a:solid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40439" t="82619" r="1403" b="1821"/>
          <a:stretch/>
        </p:blipFill>
        <p:spPr>
          <a:xfrm>
            <a:off x="417022" y="4293705"/>
            <a:ext cx="8302908" cy="1318318"/>
          </a:xfrm>
          <a:prstGeom prst="rect">
            <a:avLst/>
          </a:prstGeom>
          <a:ln w="28575">
            <a:solidFill>
              <a:srgbClr val="FF0000"/>
            </a:solidFill>
          </a:ln>
        </p:spPr>
      </p:pic>
    </p:spTree>
    <p:extLst>
      <p:ext uri="{BB962C8B-B14F-4D97-AF65-F5344CB8AC3E}">
        <p14:creationId xmlns:p14="http://schemas.microsoft.com/office/powerpoint/2010/main" val="156456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31494" y="142022"/>
            <a:ext cx="6390687"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TOOLS</a:t>
            </a:r>
            <a:endParaRPr lang="en-US" b="1" dirty="0">
              <a:solidFill>
                <a:prstClr val="white"/>
              </a:solidFill>
              <a:latin typeface="Helvetica" charset="0"/>
              <a:ea typeface="Helvetica" charset="0"/>
              <a:cs typeface="Helvetica" charset="0"/>
            </a:endParaRPr>
          </a:p>
        </p:txBody>
      </p:sp>
      <p:sp>
        <p:nvSpPr>
          <p:cNvPr id="9" name="Rectangle 8"/>
          <p:cNvSpPr/>
          <p:nvPr/>
        </p:nvSpPr>
        <p:spPr>
          <a:xfrm>
            <a:off x="2313427" y="1598702"/>
            <a:ext cx="4692310" cy="240065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5000" b="1" cap="none" spc="50" dirty="0">
                <a:ln w="11430"/>
                <a:solidFill>
                  <a:srgbClr val="0432FF"/>
                </a:solidFill>
                <a:effectLst>
                  <a:outerShdw blurRad="76200" dist="50800" dir="5400000" algn="tl" rotWithShape="0">
                    <a:srgbClr val="000000">
                      <a:alpha val="65000"/>
                    </a:srgbClr>
                  </a:outerShdw>
                </a:effectLst>
              </a:rPr>
              <a:t>WHY</a:t>
            </a:r>
          </a:p>
        </p:txBody>
      </p:sp>
      <p:sp>
        <p:nvSpPr>
          <p:cNvPr id="5" name="TextBox 4"/>
          <p:cNvSpPr txBox="1"/>
          <p:nvPr/>
        </p:nvSpPr>
        <p:spPr>
          <a:xfrm>
            <a:off x="654126" y="4096806"/>
            <a:ext cx="8010911" cy="707886"/>
          </a:xfrm>
          <a:prstGeom prst="rect">
            <a:avLst/>
          </a:prstGeom>
          <a:noFill/>
        </p:spPr>
        <p:txBody>
          <a:bodyPr wrap="none" rtlCol="0">
            <a:spAutoFit/>
          </a:bodyPr>
          <a:lstStyle/>
          <a:p>
            <a:r>
              <a:rPr lang="en-PH" sz="4000" b="1" dirty="0"/>
              <a:t>is there a need for RPMS Tools?</a:t>
            </a:r>
          </a:p>
        </p:txBody>
      </p:sp>
    </p:spTree>
    <p:extLst>
      <p:ext uri="{BB962C8B-B14F-4D97-AF65-F5344CB8AC3E}">
        <p14:creationId xmlns:p14="http://schemas.microsoft.com/office/powerpoint/2010/main" val="4162265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200" y="1943002"/>
            <a:ext cx="3788222" cy="2774134"/>
          </a:xfrm>
        </p:spPr>
        <p:txBody>
          <a:bodyPr>
            <a:noAutofit/>
          </a:bodyPr>
          <a:lstStyle/>
          <a:p>
            <a:pPr marL="0" indent="0" algn="ctr">
              <a:lnSpc>
                <a:spcPct val="100000"/>
              </a:lnSpc>
              <a:spcBef>
                <a:spcPts val="0"/>
              </a:spcBef>
              <a:buNone/>
            </a:pPr>
            <a:r>
              <a:rPr lang="en-PH" sz="3200" b="1" dirty="0">
                <a:latin typeface="+mj-lt"/>
                <a:ea typeface="Helvetica" charset="0"/>
                <a:cs typeface="Helvetica" charset="0"/>
              </a:rPr>
              <a:t>It serves as a BLUE PRINT</a:t>
            </a:r>
          </a:p>
          <a:p>
            <a:pPr marL="0" indent="0" algn="ctr">
              <a:lnSpc>
                <a:spcPct val="100000"/>
              </a:lnSpc>
              <a:spcBef>
                <a:spcPts val="0"/>
              </a:spcBef>
              <a:buNone/>
            </a:pPr>
            <a:r>
              <a:rPr lang="en-PH" sz="3200" b="1" dirty="0">
                <a:latin typeface="+mj-lt"/>
                <a:ea typeface="Helvetica" charset="0"/>
                <a:cs typeface="Helvetica" charset="0"/>
              </a:rPr>
              <a:t>for teachers</a:t>
            </a:r>
          </a:p>
          <a:p>
            <a:pPr marL="0" indent="0" algn="ctr">
              <a:lnSpc>
                <a:spcPct val="100000"/>
              </a:lnSpc>
              <a:spcBef>
                <a:spcPts val="0"/>
              </a:spcBef>
              <a:buNone/>
            </a:pPr>
            <a:r>
              <a:rPr lang="en-PH" sz="3200" b="1" dirty="0">
                <a:latin typeface="+mj-lt"/>
                <a:ea typeface="Helvetica" charset="0"/>
                <a:cs typeface="Helvetica" charset="0"/>
              </a:rPr>
              <a:t>to guide them</a:t>
            </a:r>
          </a:p>
          <a:p>
            <a:pPr marL="0" indent="0" algn="ctr">
              <a:lnSpc>
                <a:spcPct val="100000"/>
              </a:lnSpc>
              <a:spcBef>
                <a:spcPts val="0"/>
              </a:spcBef>
              <a:buNone/>
            </a:pPr>
            <a:r>
              <a:rPr lang="en-PH" sz="3200" b="1" dirty="0">
                <a:latin typeface="+mj-lt"/>
                <a:ea typeface="Helvetica" charset="0"/>
                <a:cs typeface="Helvetica" charset="0"/>
              </a:rPr>
              <a:t>in accomplishing their job.</a:t>
            </a:r>
          </a:p>
        </p:txBody>
      </p:sp>
      <p:pic>
        <p:nvPicPr>
          <p:cNvPr id="26626" name="Picture 2" descr="Image result for blueprint"/>
          <p:cNvPicPr>
            <a:picLocks noChangeAspect="1" noChangeArrowheads="1"/>
          </p:cNvPicPr>
          <p:nvPr/>
        </p:nvPicPr>
        <p:blipFill>
          <a:blip r:embed="rId3"/>
          <a:srcRect l="10706" r="11858"/>
          <a:stretch>
            <a:fillRect/>
          </a:stretch>
        </p:blipFill>
        <p:spPr bwMode="auto">
          <a:xfrm>
            <a:off x="217714" y="1124629"/>
            <a:ext cx="5094515" cy="4386034"/>
          </a:xfrm>
          <a:prstGeom prst="rect">
            <a:avLst/>
          </a:prstGeom>
          <a:noFill/>
        </p:spPr>
      </p:pic>
      <p:sp>
        <p:nvSpPr>
          <p:cNvPr id="8" name="Content Placeholder 2"/>
          <p:cNvSpPr txBox="1">
            <a:spLocks/>
          </p:cNvSpPr>
          <p:nvPr/>
        </p:nvSpPr>
        <p:spPr>
          <a:xfrm>
            <a:off x="224971" y="5593342"/>
            <a:ext cx="5058229" cy="597001"/>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PH" sz="1400" b="1" i="1" u="none" strike="noStrike" kern="1200" cap="none" spc="0" normalizeH="0" baseline="0" noProof="0" dirty="0">
                <a:ln>
                  <a:noFill/>
                </a:ln>
                <a:solidFill>
                  <a:schemeClr val="tx1"/>
                </a:solidFill>
                <a:effectLst/>
                <a:uLnTx/>
                <a:uFillTx/>
                <a:latin typeface="+mj-lt"/>
                <a:ea typeface="Helvetica" charset="0"/>
                <a:cs typeface="Helvetica" charset="0"/>
              </a:rPr>
              <a:t>***Photo</a:t>
            </a:r>
            <a:r>
              <a:rPr kumimoji="0" lang="en-PH" sz="1400" b="1" i="1" u="none" strike="noStrike" kern="1200" cap="none" spc="0" normalizeH="0" noProof="0" dirty="0">
                <a:ln>
                  <a:noFill/>
                </a:ln>
                <a:solidFill>
                  <a:schemeClr val="tx1"/>
                </a:solidFill>
                <a:effectLst/>
                <a:uLnTx/>
                <a:uFillTx/>
                <a:latin typeface="+mj-lt"/>
                <a:ea typeface="Helvetica" charset="0"/>
                <a:cs typeface="Helvetica" charset="0"/>
              </a:rPr>
              <a:t> credits: from Google Photos</a:t>
            </a:r>
            <a:endParaRPr kumimoji="0" lang="en-PH" sz="1400" b="1" i="1" u="none" strike="noStrike" kern="1200" cap="none" spc="0" normalizeH="0" baseline="0" noProof="0" dirty="0">
              <a:ln>
                <a:noFill/>
              </a:ln>
              <a:solidFill>
                <a:schemeClr val="tx1"/>
              </a:solidFill>
              <a:effectLst/>
              <a:uLnTx/>
              <a:uFillTx/>
              <a:latin typeface="+mj-lt"/>
              <a:ea typeface="Helvetica" charset="0"/>
              <a:cs typeface="Helvetica" charset="0"/>
            </a:endParaRPr>
          </a:p>
        </p:txBody>
      </p:sp>
    </p:spTree>
    <p:extLst>
      <p:ext uri="{BB962C8B-B14F-4D97-AF65-F5344CB8AC3E}">
        <p14:creationId xmlns:p14="http://schemas.microsoft.com/office/powerpoint/2010/main" val="1606895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2211"/>
            <a:ext cx="9013366" cy="597001"/>
          </a:xfrm>
        </p:spPr>
        <p:txBody>
          <a:bodyPr>
            <a:noAutofit/>
          </a:bodyPr>
          <a:lstStyle/>
          <a:p>
            <a:pPr marL="0" indent="0" algn="ctr">
              <a:lnSpc>
                <a:spcPct val="100000"/>
              </a:lnSpc>
              <a:spcBef>
                <a:spcPts val="0"/>
              </a:spcBef>
              <a:buNone/>
            </a:pPr>
            <a:r>
              <a:rPr lang="en-PH" b="1" dirty="0">
                <a:latin typeface="+mj-lt"/>
                <a:ea typeface="Helvetica" charset="0"/>
                <a:cs typeface="Helvetica" charset="0"/>
              </a:rPr>
              <a:t>It also serves as a WAZE for teachers</a:t>
            </a:r>
          </a:p>
          <a:p>
            <a:pPr marL="0" indent="0" algn="ctr">
              <a:lnSpc>
                <a:spcPct val="100000"/>
              </a:lnSpc>
              <a:spcBef>
                <a:spcPts val="0"/>
              </a:spcBef>
              <a:buNone/>
            </a:pPr>
            <a:r>
              <a:rPr lang="en-PH" b="1" dirty="0">
                <a:latin typeface="+mj-lt"/>
                <a:ea typeface="Helvetica" charset="0"/>
                <a:cs typeface="Helvetica" charset="0"/>
              </a:rPr>
              <a:t>to guide them in going to their target destination in reaching outstanding performance and redirect them once they are lost along the process.</a:t>
            </a:r>
          </a:p>
        </p:txBody>
      </p:sp>
      <p:pic>
        <p:nvPicPr>
          <p:cNvPr id="2050" name="Picture 2" descr="Image result for waze in the philippines"/>
          <p:cNvPicPr>
            <a:picLocks noChangeAspect="1" noChangeArrowheads="1"/>
          </p:cNvPicPr>
          <p:nvPr/>
        </p:nvPicPr>
        <p:blipFill>
          <a:blip r:embed="rId3"/>
          <a:srcRect/>
          <a:stretch>
            <a:fillRect/>
          </a:stretch>
        </p:blipFill>
        <p:spPr bwMode="auto">
          <a:xfrm>
            <a:off x="1016000" y="2593255"/>
            <a:ext cx="7286171" cy="4192175"/>
          </a:xfrm>
          <a:prstGeom prst="rect">
            <a:avLst/>
          </a:prstGeom>
          <a:noFill/>
        </p:spPr>
      </p:pic>
      <p:pic>
        <p:nvPicPr>
          <p:cNvPr id="2052" name="Picture 4" descr="Image result for waze.png"/>
          <p:cNvPicPr>
            <a:picLocks noChangeAspect="1" noChangeArrowheads="1"/>
          </p:cNvPicPr>
          <p:nvPr/>
        </p:nvPicPr>
        <p:blipFill>
          <a:blip r:embed="rId4" cstate="print"/>
          <a:srcRect b="9756"/>
          <a:stretch>
            <a:fillRect/>
          </a:stretch>
        </p:blipFill>
        <p:spPr bwMode="auto">
          <a:xfrm>
            <a:off x="1184912" y="2728685"/>
            <a:ext cx="1351005" cy="1219200"/>
          </a:xfrm>
          <a:prstGeom prst="rect">
            <a:avLst/>
          </a:prstGeom>
          <a:noFill/>
        </p:spPr>
      </p:pic>
    </p:spTree>
    <p:extLst>
      <p:ext uri="{BB962C8B-B14F-4D97-AF65-F5344CB8AC3E}">
        <p14:creationId xmlns:p14="http://schemas.microsoft.com/office/powerpoint/2010/main" val="1606895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31494" y="142022"/>
            <a:ext cx="6390687"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TOOLS</a:t>
            </a:r>
            <a:endParaRPr lang="en-US" b="1" dirty="0">
              <a:solidFill>
                <a:prstClr val="white"/>
              </a:solidFill>
              <a:latin typeface="Helvetica" charset="0"/>
              <a:ea typeface="Helvetica" charset="0"/>
              <a:cs typeface="Helvetica" charset="0"/>
            </a:endParaRPr>
          </a:p>
        </p:txBody>
      </p:sp>
      <p:sp>
        <p:nvSpPr>
          <p:cNvPr id="9" name="Rectangle 8"/>
          <p:cNvSpPr/>
          <p:nvPr/>
        </p:nvSpPr>
        <p:spPr>
          <a:xfrm>
            <a:off x="6532" y="1925468"/>
            <a:ext cx="9137468" cy="240065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5000" b="1" spc="50" dirty="0">
                <a:ln w="11430"/>
                <a:solidFill>
                  <a:srgbClr val="0432FF"/>
                </a:solidFill>
                <a:effectLst>
                  <a:outerShdw blurRad="76200" dist="50800" dir="5400000" algn="tl" rotWithShape="0">
                    <a:srgbClr val="000000">
                      <a:alpha val="65000"/>
                    </a:srgbClr>
                  </a:outerShdw>
                </a:effectLst>
              </a:rPr>
              <a:t>WHO</a:t>
            </a:r>
            <a:endParaRPr lang="en-US" sz="15000" b="1" cap="none" spc="50" dirty="0">
              <a:ln w="11430"/>
              <a:solidFill>
                <a:srgbClr val="0432FF"/>
              </a:solidFill>
              <a:effectLst>
                <a:outerShdw blurRad="76200" dist="50800" dir="5400000" algn="tl" rotWithShape="0">
                  <a:srgbClr val="000000">
                    <a:alpha val="65000"/>
                  </a:srgbClr>
                </a:outerShdw>
              </a:effectLst>
            </a:endParaRPr>
          </a:p>
        </p:txBody>
      </p:sp>
      <p:sp>
        <p:nvSpPr>
          <p:cNvPr id="10" name="TextBox 9"/>
          <p:cNvSpPr txBox="1"/>
          <p:nvPr/>
        </p:nvSpPr>
        <p:spPr>
          <a:xfrm>
            <a:off x="1739201" y="4181367"/>
            <a:ext cx="5672130" cy="707886"/>
          </a:xfrm>
          <a:prstGeom prst="rect">
            <a:avLst/>
          </a:prstGeom>
          <a:noFill/>
        </p:spPr>
        <p:txBody>
          <a:bodyPr wrap="none" rtlCol="0">
            <a:spAutoFit/>
          </a:bodyPr>
          <a:lstStyle/>
          <a:p>
            <a:r>
              <a:rPr lang="en-PH" sz="4000" b="1" dirty="0"/>
              <a:t>uses the RPMS Tools?</a:t>
            </a:r>
          </a:p>
        </p:txBody>
      </p:sp>
    </p:spTree>
    <p:extLst>
      <p:ext uri="{BB962C8B-B14F-4D97-AF65-F5344CB8AC3E}">
        <p14:creationId xmlns:p14="http://schemas.microsoft.com/office/powerpoint/2010/main" val="4162265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77931" y="717142"/>
            <a:ext cx="8154906" cy="507499"/>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PH" sz="3800" b="1" i="0" u="none" strike="noStrike" kern="1200" cap="none" spc="0" normalizeH="0" baseline="0" noProof="0" dirty="0">
                <a:ln>
                  <a:noFill/>
                </a:ln>
                <a:solidFill>
                  <a:srgbClr val="FF0000"/>
                </a:solidFill>
                <a:effectLst/>
                <a:uLnTx/>
                <a:uFillTx/>
                <a:latin typeface="+mj-lt"/>
                <a:ea typeface="Helvetica" charset="0"/>
                <a:cs typeface="Helvetica" charset="0"/>
              </a:rPr>
              <a:t>WHO</a:t>
            </a:r>
            <a:r>
              <a:rPr kumimoji="0" lang="en-PH" sz="3200" b="1" i="0" u="none" strike="noStrike" kern="1200" cap="none" spc="0" normalizeH="0" baseline="0" noProof="0" dirty="0">
                <a:ln>
                  <a:noFill/>
                </a:ln>
                <a:solidFill>
                  <a:srgbClr val="FF0000"/>
                </a:solidFill>
                <a:effectLst/>
                <a:uLnTx/>
                <a:uFillTx/>
                <a:latin typeface="+mj-lt"/>
                <a:ea typeface="Helvetica" charset="0"/>
                <a:cs typeface="Helvetica" charset="0"/>
              </a:rPr>
              <a:t> Uses the RPMS Tools? </a:t>
            </a:r>
          </a:p>
        </p:txBody>
      </p:sp>
      <p:graphicFrame>
        <p:nvGraphicFramePr>
          <p:cNvPr id="7" name="Diagram 6"/>
          <p:cNvGraphicFramePr/>
          <p:nvPr>
            <p:extLst>
              <p:ext uri="{D42A27DB-BD31-4B8C-83A1-F6EECF244321}">
                <p14:modId xmlns:p14="http://schemas.microsoft.com/office/powerpoint/2010/main" val="1206464366"/>
              </p:ext>
            </p:extLst>
          </p:nvPr>
        </p:nvGraphicFramePr>
        <p:xfrm>
          <a:off x="478977" y="1440541"/>
          <a:ext cx="8258625" cy="4390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489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01" y="964878"/>
            <a:ext cx="7886700" cy="537750"/>
          </a:xfrm>
        </p:spPr>
        <p:txBody>
          <a:bodyPr>
            <a:normAutofit/>
          </a:bodyPr>
          <a:lstStyle/>
          <a:p>
            <a:r>
              <a:rPr lang="en-US" sz="2400" b="1" dirty="0">
                <a:solidFill>
                  <a:srgbClr val="0432FF"/>
                </a:solidFill>
                <a:ea typeface="Helvetica" charset="0"/>
                <a:cs typeface="Helvetica" charset="0"/>
              </a:rPr>
              <a:t>Raters (per DO 2, s. 2015)</a:t>
            </a:r>
          </a:p>
        </p:txBody>
      </p:sp>
      <p:graphicFrame>
        <p:nvGraphicFramePr>
          <p:cNvPr id="7" name="Table 6"/>
          <p:cNvGraphicFramePr>
            <a:graphicFrameLocks noGrp="1"/>
          </p:cNvGraphicFramePr>
          <p:nvPr>
            <p:extLst>
              <p:ext uri="{D42A27DB-BD31-4B8C-83A1-F6EECF244321}">
                <p14:modId xmlns:p14="http://schemas.microsoft.com/office/powerpoint/2010/main" val="1768371612"/>
              </p:ext>
            </p:extLst>
          </p:nvPr>
        </p:nvGraphicFramePr>
        <p:xfrm>
          <a:off x="628648" y="1968611"/>
          <a:ext cx="7898295" cy="2743200"/>
        </p:xfrm>
        <a:graphic>
          <a:graphicData uri="http://schemas.openxmlformats.org/drawingml/2006/table">
            <a:tbl>
              <a:tblPr firstRow="1" bandRow="1">
                <a:tableStyleId>{7E9639D4-E3E2-4D34-9284-5A2195B3D0D7}</a:tableStyleId>
              </a:tblPr>
              <a:tblGrid>
                <a:gridCol w="2053748">
                  <a:extLst>
                    <a:ext uri="{9D8B030D-6E8A-4147-A177-3AD203B41FA5}">
                      <a16:colId xmlns:a16="http://schemas.microsoft.com/office/drawing/2014/main" val="20000"/>
                    </a:ext>
                  </a:extLst>
                </a:gridCol>
                <a:gridCol w="2473428">
                  <a:extLst>
                    <a:ext uri="{9D8B030D-6E8A-4147-A177-3AD203B41FA5}">
                      <a16:colId xmlns:a16="http://schemas.microsoft.com/office/drawing/2014/main" val="20001"/>
                    </a:ext>
                  </a:extLst>
                </a:gridCol>
                <a:gridCol w="3371119">
                  <a:extLst>
                    <a:ext uri="{9D8B030D-6E8A-4147-A177-3AD203B41FA5}">
                      <a16:colId xmlns:a16="http://schemas.microsoft.com/office/drawing/2014/main" val="20002"/>
                    </a:ext>
                  </a:extLst>
                </a:gridCol>
              </a:tblGrid>
              <a:tr h="310544">
                <a:tc>
                  <a:txBody>
                    <a:bodyPr/>
                    <a:lstStyle/>
                    <a:p>
                      <a:r>
                        <a:rPr lang="en-US" sz="1800" dirty="0">
                          <a:latin typeface="+mj-lt"/>
                          <a:ea typeface="Helvetica" charset="0"/>
                          <a:cs typeface="Helvetica" charset="0"/>
                        </a:rPr>
                        <a:t>Ratee</a:t>
                      </a:r>
                    </a:p>
                  </a:txBody>
                  <a:tcPr/>
                </a:tc>
                <a:tc>
                  <a:txBody>
                    <a:bodyPr/>
                    <a:lstStyle/>
                    <a:p>
                      <a:r>
                        <a:rPr lang="en-US" sz="1800" dirty="0">
                          <a:latin typeface="+mj-lt"/>
                          <a:ea typeface="Helvetica" charset="0"/>
                          <a:cs typeface="Helvetica" charset="0"/>
                        </a:rPr>
                        <a:t>Rater </a:t>
                      </a:r>
                    </a:p>
                  </a:txBody>
                  <a:tcPr/>
                </a:tc>
                <a:tc>
                  <a:txBody>
                    <a:bodyPr/>
                    <a:lstStyle/>
                    <a:p>
                      <a:r>
                        <a:rPr lang="en-US" sz="1800" dirty="0">
                          <a:latin typeface="+mj-lt"/>
                          <a:ea typeface="Helvetica" charset="0"/>
                          <a:cs typeface="Helvetica" charset="0"/>
                        </a:rPr>
                        <a:t>Approving</a:t>
                      </a:r>
                      <a:r>
                        <a:rPr lang="en-US" sz="1800" baseline="0" dirty="0">
                          <a:latin typeface="+mj-lt"/>
                          <a:ea typeface="Helvetica" charset="0"/>
                          <a:cs typeface="Helvetica" charset="0"/>
                        </a:rPr>
                        <a:t> Authority</a:t>
                      </a:r>
                      <a:endParaRPr lang="en-US" sz="1800" dirty="0">
                        <a:latin typeface="+mj-lt"/>
                        <a:ea typeface="Helvetica" charset="0"/>
                        <a:cs typeface="Helvetica" charset="0"/>
                      </a:endParaRPr>
                    </a:p>
                  </a:txBody>
                  <a:tcPr/>
                </a:tc>
                <a:extLst>
                  <a:ext uri="{0D108BD9-81ED-4DB2-BD59-A6C34878D82A}">
                    <a16:rowId xmlns:a16="http://schemas.microsoft.com/office/drawing/2014/main" val="10000"/>
                  </a:ext>
                </a:extLst>
              </a:tr>
              <a:tr h="1225159">
                <a:tc>
                  <a:txBody>
                    <a:bodyPr/>
                    <a:lstStyle/>
                    <a:p>
                      <a:r>
                        <a:rPr lang="en-US" sz="1800" dirty="0">
                          <a:latin typeface="+mj-lt"/>
                          <a:ea typeface="Helvetica" charset="0"/>
                          <a:cs typeface="Helvetica" charset="0"/>
                        </a:rPr>
                        <a:t>Head Teacher/Maste</a:t>
                      </a:r>
                      <a:r>
                        <a:rPr lang="en-US" sz="1800" baseline="0" dirty="0">
                          <a:latin typeface="+mj-lt"/>
                          <a:ea typeface="Helvetica" charset="0"/>
                          <a:cs typeface="Helvetica" charset="0"/>
                        </a:rPr>
                        <a:t>r Teacher</a:t>
                      </a:r>
                      <a:endParaRPr lang="en-US" sz="1800" dirty="0">
                        <a:latin typeface="+mj-lt"/>
                        <a:ea typeface="Helvetica" charset="0"/>
                        <a:cs typeface="Helvetica" charset="0"/>
                      </a:endParaRPr>
                    </a:p>
                  </a:txBody>
                  <a:tcPr/>
                </a:tc>
                <a:tc>
                  <a:txBody>
                    <a:bodyPr/>
                    <a:lstStyle/>
                    <a:p>
                      <a:r>
                        <a:rPr lang="en-US" sz="1800" dirty="0">
                          <a:latin typeface="+mj-lt"/>
                          <a:ea typeface="Helvetica" charset="0"/>
                          <a:cs typeface="Helvetica" charset="0"/>
                        </a:rPr>
                        <a:t>Principal</a:t>
                      </a:r>
                    </a:p>
                  </a:txBody>
                  <a:tcPr/>
                </a:tc>
                <a:tc>
                  <a:txBody>
                    <a:bodyPr/>
                    <a:lstStyle/>
                    <a:p>
                      <a:r>
                        <a:rPr lang="en-US" sz="1800" dirty="0">
                          <a:latin typeface="+mj-lt"/>
                          <a:ea typeface="Helvetica" charset="0"/>
                          <a:cs typeface="Helvetica" charset="0"/>
                        </a:rPr>
                        <a:t>Superintendent</a:t>
                      </a:r>
                      <a:endParaRPr lang="en-US" sz="1800" baseline="0" dirty="0">
                        <a:latin typeface="+mj-lt"/>
                        <a:ea typeface="Helvetica" charset="0"/>
                        <a:cs typeface="Helvetica" charset="0"/>
                      </a:endParaRPr>
                    </a:p>
                    <a:p>
                      <a:r>
                        <a:rPr lang="en-US" sz="1800" baseline="0" dirty="0">
                          <a:latin typeface="+mj-lt"/>
                          <a:ea typeface="Helvetica" charset="0"/>
                          <a:cs typeface="Helvetica" charset="0"/>
                        </a:rPr>
                        <a:t>(Small &amp; Medium Divisions)</a:t>
                      </a:r>
                    </a:p>
                    <a:p>
                      <a:endParaRPr lang="en-US" sz="1800" baseline="0" dirty="0">
                        <a:latin typeface="+mj-lt"/>
                        <a:ea typeface="Helvetica" charset="0"/>
                        <a:cs typeface="Helvetica" charset="0"/>
                      </a:endParaRPr>
                    </a:p>
                    <a:p>
                      <a:r>
                        <a:rPr lang="en-US" sz="1800" baseline="0" dirty="0">
                          <a:latin typeface="+mj-lt"/>
                          <a:ea typeface="Helvetica" charset="0"/>
                          <a:cs typeface="Helvetica" charset="0"/>
                        </a:rPr>
                        <a:t>Asst. Superintendent</a:t>
                      </a:r>
                    </a:p>
                    <a:p>
                      <a:r>
                        <a:rPr lang="en-US" sz="1800" baseline="0" dirty="0">
                          <a:latin typeface="+mj-lt"/>
                          <a:ea typeface="Helvetica" charset="0"/>
                          <a:cs typeface="Helvetica" charset="0"/>
                        </a:rPr>
                        <a:t>(Large and Very Large Divisions)</a:t>
                      </a:r>
                      <a:endParaRPr lang="en-US" sz="1800" i="1" dirty="0">
                        <a:latin typeface="+mj-lt"/>
                        <a:ea typeface="Helvetica" charset="0"/>
                        <a:cs typeface="Helvetica" charset="0"/>
                      </a:endParaRPr>
                    </a:p>
                  </a:txBody>
                  <a:tcPr/>
                </a:tc>
                <a:extLst>
                  <a:ext uri="{0D108BD9-81ED-4DB2-BD59-A6C34878D82A}">
                    <a16:rowId xmlns:a16="http://schemas.microsoft.com/office/drawing/2014/main" val="10001"/>
                  </a:ext>
                </a:extLst>
              </a:tr>
              <a:tr h="536007">
                <a:tc>
                  <a:txBody>
                    <a:bodyPr/>
                    <a:lstStyle/>
                    <a:p>
                      <a:r>
                        <a:rPr lang="en-US" sz="1800" dirty="0">
                          <a:latin typeface="+mj-lt"/>
                          <a:ea typeface="Helvetica" charset="0"/>
                          <a:cs typeface="Helvetica" charset="0"/>
                        </a:rPr>
                        <a:t>Teacher</a:t>
                      </a:r>
                    </a:p>
                  </a:txBody>
                  <a:tcPr/>
                </a:tc>
                <a:tc>
                  <a:txBody>
                    <a:bodyPr/>
                    <a:lstStyle/>
                    <a:p>
                      <a:r>
                        <a:rPr lang="en-US" sz="1800" dirty="0">
                          <a:latin typeface="+mj-lt"/>
                          <a:ea typeface="Helvetica" charset="0"/>
                          <a:cs typeface="Helvetica" charset="0"/>
                        </a:rPr>
                        <a:t>Head Teacher/Master Teacher</a:t>
                      </a:r>
                    </a:p>
                  </a:txBody>
                  <a:tcPr/>
                </a:tc>
                <a:tc>
                  <a:txBody>
                    <a:bodyPr/>
                    <a:lstStyle/>
                    <a:p>
                      <a:r>
                        <a:rPr lang="en-US" sz="1800" dirty="0">
                          <a:latin typeface="+mj-lt"/>
                          <a:ea typeface="Helvetica" charset="0"/>
                          <a:cs typeface="Helvetica" charset="0"/>
                        </a:rPr>
                        <a:t>Principal</a:t>
                      </a:r>
                    </a:p>
                  </a:txBody>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2712"/>
          <a:stretch/>
        </p:blipFill>
        <p:spPr>
          <a:xfrm>
            <a:off x="1673853" y="145140"/>
            <a:ext cx="3986720" cy="5175959"/>
          </a:xfrm>
          <a:prstGeom prst="rect">
            <a:avLst/>
          </a:prstGeom>
        </p:spPr>
      </p:pic>
    </p:spTree>
    <p:extLst>
      <p:ext uri="{BB962C8B-B14F-4D97-AF65-F5344CB8AC3E}">
        <p14:creationId xmlns:p14="http://schemas.microsoft.com/office/powerpoint/2010/main" val="50904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7351" y="651577"/>
            <a:ext cx="8418286" cy="6001643"/>
          </a:xfrm>
          <a:prstGeom prst="rect">
            <a:avLst/>
          </a:prstGeom>
        </p:spPr>
        <p:txBody>
          <a:bodyPr wrap="square">
            <a:spAutoFit/>
          </a:bodyPr>
          <a:lstStyle/>
          <a:p>
            <a:r>
              <a:rPr lang="en-US" sz="3200" b="1" dirty="0">
                <a:solidFill>
                  <a:srgbClr val="0432FF"/>
                </a:solidFill>
                <a:latin typeface="+mj-lt"/>
                <a:ea typeface="Helvetica" charset="0"/>
                <a:cs typeface="Helvetica" charset="0"/>
              </a:rPr>
              <a:t>In the case of Head Teacher:</a:t>
            </a:r>
          </a:p>
          <a:p>
            <a:r>
              <a:rPr lang="en-US" sz="3200" b="1" dirty="0">
                <a:latin typeface="+mj-lt"/>
                <a:ea typeface="Helvetica" charset="0"/>
                <a:cs typeface="Helvetica" charset="0"/>
              </a:rPr>
              <a:t>	</a:t>
            </a:r>
            <a:r>
              <a:rPr lang="en-US" sz="3200" dirty="0">
                <a:latin typeface="+mj-lt"/>
                <a:ea typeface="Helvetica" charset="0"/>
                <a:cs typeface="Helvetica" charset="0"/>
              </a:rPr>
              <a:t>For elementary, HT serving as School Head may </a:t>
            </a:r>
            <a:r>
              <a:rPr lang="en-US" sz="3200" dirty="0">
                <a:ea typeface="Helvetica" charset="0"/>
                <a:cs typeface="Helvetica" charset="0"/>
              </a:rPr>
              <a:t>use their OPCRF aligned to the existing NCBSSH.</a:t>
            </a:r>
            <a:endParaRPr lang="en-US" sz="3200" b="1" dirty="0">
              <a:latin typeface="+mj-lt"/>
              <a:ea typeface="Helvetica" charset="0"/>
              <a:cs typeface="Helvetica" charset="0"/>
            </a:endParaRPr>
          </a:p>
          <a:p>
            <a:endParaRPr lang="en-US" sz="3200" b="1" dirty="0">
              <a:latin typeface="+mj-lt"/>
              <a:ea typeface="Helvetica" charset="0"/>
              <a:cs typeface="Helvetica" charset="0"/>
            </a:endParaRPr>
          </a:p>
          <a:p>
            <a:r>
              <a:rPr lang="en-US" sz="3200" b="1" dirty="0">
                <a:latin typeface="+mj-lt"/>
                <a:ea typeface="Helvetica" charset="0"/>
                <a:cs typeface="Helvetica" charset="0"/>
              </a:rPr>
              <a:t>	</a:t>
            </a:r>
            <a:r>
              <a:rPr lang="en-US" sz="3200" dirty="0">
                <a:latin typeface="+mj-lt"/>
                <a:ea typeface="Helvetica" charset="0"/>
                <a:cs typeface="Helvetica" charset="0"/>
              </a:rPr>
              <a:t>For secondary, HT with teaching load, may use the </a:t>
            </a:r>
            <a:r>
              <a:rPr lang="en-US" sz="3200" b="1" dirty="0">
                <a:latin typeface="+mj-lt"/>
                <a:ea typeface="Helvetica" charset="0"/>
                <a:cs typeface="Helvetica" charset="0"/>
              </a:rPr>
              <a:t>Highly Proficient Tools for Master Teacher I-IV; </a:t>
            </a:r>
            <a:r>
              <a:rPr lang="en-US" sz="3200" dirty="0">
                <a:latin typeface="+mj-lt"/>
                <a:ea typeface="Helvetica" charset="0"/>
                <a:cs typeface="Helvetica" charset="0"/>
              </a:rPr>
              <a:t>HT without teaching load but serving as Department Head may craft their IPCRF anchored on the OPCRF of the Principal.</a:t>
            </a:r>
          </a:p>
          <a:p>
            <a:endParaRPr lang="en-US" sz="3200" b="1" dirty="0">
              <a:latin typeface="+mj-lt"/>
              <a:ea typeface="Helvetica" charset="0"/>
              <a:cs typeface="Helvetica" charset="0"/>
            </a:endParaRPr>
          </a:p>
        </p:txBody>
      </p:sp>
    </p:spTree>
    <p:extLst>
      <p:ext uri="{BB962C8B-B14F-4D97-AF65-F5344CB8AC3E}">
        <p14:creationId xmlns:p14="http://schemas.microsoft.com/office/powerpoint/2010/main" val="1692905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9124"/>
            <a:ext cx="7772400" cy="1102518"/>
          </a:xfrm>
        </p:spPr>
        <p:txBody>
          <a:bodyPr>
            <a:normAutofit fontScale="90000"/>
          </a:bodyPr>
          <a:lstStyle/>
          <a:p>
            <a:r>
              <a:rPr lang="en-PH" sz="4400" b="1" dirty="0">
                <a:solidFill>
                  <a:srgbClr val="0432FF"/>
                </a:solidFill>
                <a:ea typeface="Helvetica" charset="0"/>
                <a:cs typeface="Helvetica" charset="0"/>
              </a:rPr>
              <a:t>Walkthrough on the</a:t>
            </a:r>
            <a:br>
              <a:rPr lang="en-PH" sz="4400" b="1" dirty="0">
                <a:solidFill>
                  <a:srgbClr val="0432FF"/>
                </a:solidFill>
                <a:ea typeface="Helvetica" charset="0"/>
                <a:cs typeface="Helvetica" charset="0"/>
              </a:rPr>
            </a:br>
            <a:r>
              <a:rPr lang="en-PH" sz="4400" b="1" dirty="0">
                <a:solidFill>
                  <a:srgbClr val="0432FF"/>
                </a:solidFill>
                <a:ea typeface="Helvetica" charset="0"/>
                <a:cs typeface="Helvetica" charset="0"/>
              </a:rPr>
              <a:t>RPMS Tools for Teachers</a:t>
            </a:r>
            <a:endParaRPr lang="en-PH" sz="4400" dirty="0">
              <a:solidFill>
                <a:srgbClr val="0432FF"/>
              </a:solidFill>
              <a:ea typeface="Helvetica" charset="0"/>
              <a:cs typeface="Helvetica"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9992" t="23070" r="45499" b="53488"/>
          <a:stretch/>
        </p:blipFill>
        <p:spPr>
          <a:xfrm rot="20744226">
            <a:off x="2328331" y="3242810"/>
            <a:ext cx="1828800" cy="1607698"/>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75" t="282" r="63549" b="75678"/>
          <a:stretch/>
        </p:blipFill>
        <p:spPr>
          <a:xfrm rot="20744226">
            <a:off x="4745027" y="3157264"/>
            <a:ext cx="1951599" cy="1648771"/>
          </a:xfrm>
          <a:prstGeom prst="rect">
            <a:avLst/>
          </a:prstGeom>
        </p:spPr>
      </p:pic>
    </p:spTree>
    <p:extLst>
      <p:ext uri="{BB962C8B-B14F-4D97-AF65-F5344CB8AC3E}">
        <p14:creationId xmlns:p14="http://schemas.microsoft.com/office/powerpoint/2010/main" val="562086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4544" y="931794"/>
            <a:ext cx="5386759" cy="502963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5" name="Rectangle 4"/>
          <p:cNvSpPr/>
          <p:nvPr/>
        </p:nvSpPr>
        <p:spPr>
          <a:xfrm>
            <a:off x="74544" y="1800899"/>
            <a:ext cx="1252331" cy="41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mj-lt"/>
                <a:ea typeface="Helvetica" charset="0"/>
                <a:cs typeface="Helvetica" charset="0"/>
              </a:rPr>
              <a:t>Teacher I-III</a:t>
            </a:r>
          </a:p>
        </p:txBody>
      </p:sp>
      <p:sp>
        <p:nvSpPr>
          <p:cNvPr id="6" name="Rectangle 5"/>
          <p:cNvSpPr/>
          <p:nvPr/>
        </p:nvSpPr>
        <p:spPr>
          <a:xfrm>
            <a:off x="376448" y="2156849"/>
            <a:ext cx="1702729" cy="779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latin typeface="+mj-lt"/>
                <a:ea typeface="Helvetica" charset="0"/>
                <a:cs typeface="Helvetica" charset="0"/>
              </a:rPr>
              <a:t>RPMS Tool for Proficient Teachers</a:t>
            </a:r>
            <a:endParaRPr lang="en-US" sz="1500" dirty="0">
              <a:latin typeface="+mj-lt"/>
              <a:ea typeface="Helvetica" charset="0"/>
              <a:cs typeface="Helvetica" charset="0"/>
            </a:endParaRPr>
          </a:p>
        </p:txBody>
      </p:sp>
      <p:cxnSp>
        <p:nvCxnSpPr>
          <p:cNvPr id="12" name="Straight Arrow Connector 11"/>
          <p:cNvCxnSpPr>
            <a:stCxn id="6" idx="3"/>
            <a:endCxn id="17" idx="1"/>
          </p:cNvCxnSpPr>
          <p:nvPr/>
        </p:nvCxnSpPr>
        <p:spPr>
          <a:xfrm flipV="1">
            <a:off x="2079177" y="2021165"/>
            <a:ext cx="513176" cy="5252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3"/>
            <a:endCxn id="18" idx="1"/>
          </p:cNvCxnSpPr>
          <p:nvPr/>
        </p:nvCxnSpPr>
        <p:spPr>
          <a:xfrm>
            <a:off x="2079177" y="2546417"/>
            <a:ext cx="500235" cy="5547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92353" y="1513333"/>
            <a:ext cx="1155423" cy="1015663"/>
          </a:xfrm>
          <a:prstGeom prst="rect">
            <a:avLst/>
          </a:prstGeom>
          <a:noFill/>
          <a:ln>
            <a:solidFill>
              <a:schemeClr val="accent1"/>
            </a:solidFill>
          </a:ln>
        </p:spPr>
        <p:txBody>
          <a:bodyPr wrap="square" rtlCol="0">
            <a:spAutoFit/>
          </a:bodyPr>
          <a:lstStyle/>
          <a:p>
            <a:r>
              <a:rPr lang="en-US" sz="1500">
                <a:latin typeface="+mj-lt"/>
                <a:ea typeface="Helvetica" charset="0"/>
                <a:cs typeface="Helvetica" charset="0"/>
              </a:rPr>
              <a:t>Proficient Teacher Indicators are met</a:t>
            </a:r>
          </a:p>
        </p:txBody>
      </p:sp>
      <p:sp>
        <p:nvSpPr>
          <p:cNvPr id="18" name="TextBox 17"/>
          <p:cNvSpPr txBox="1"/>
          <p:nvPr/>
        </p:nvSpPr>
        <p:spPr>
          <a:xfrm>
            <a:off x="2579412" y="2593330"/>
            <a:ext cx="1155423" cy="1015663"/>
          </a:xfrm>
          <a:prstGeom prst="rect">
            <a:avLst/>
          </a:prstGeom>
          <a:noFill/>
          <a:ln>
            <a:solidFill>
              <a:schemeClr val="accent1"/>
            </a:solidFill>
          </a:ln>
        </p:spPr>
        <p:txBody>
          <a:bodyPr wrap="square" rtlCol="0">
            <a:spAutoFit/>
          </a:bodyPr>
          <a:lstStyle/>
          <a:p>
            <a:r>
              <a:rPr lang="en-US" sz="1500" dirty="0">
                <a:latin typeface="+mj-lt"/>
                <a:ea typeface="Helvetica" charset="0"/>
                <a:cs typeface="Helvetica" charset="0"/>
              </a:rPr>
              <a:t>Proficient Teacher  Indicators are not met</a:t>
            </a:r>
          </a:p>
        </p:txBody>
      </p:sp>
      <p:sp>
        <p:nvSpPr>
          <p:cNvPr id="19" name="TextBox 18"/>
          <p:cNvSpPr txBox="1"/>
          <p:nvPr/>
        </p:nvSpPr>
        <p:spPr>
          <a:xfrm>
            <a:off x="3915106" y="1491433"/>
            <a:ext cx="1472993" cy="1015663"/>
          </a:xfrm>
          <a:prstGeom prst="rect">
            <a:avLst/>
          </a:prstGeom>
          <a:noFill/>
        </p:spPr>
        <p:txBody>
          <a:bodyPr wrap="square" rtlCol="0">
            <a:spAutoFit/>
          </a:bodyPr>
          <a:lstStyle/>
          <a:p>
            <a:r>
              <a:rPr lang="en-US" sz="1500" dirty="0">
                <a:latin typeface="+mj-lt"/>
                <a:ea typeface="Helvetica" charset="0"/>
                <a:cs typeface="Helvetica" charset="0"/>
              </a:rPr>
              <a:t>Outstanding? Very Satisfactory? Satisfactory?</a:t>
            </a:r>
          </a:p>
        </p:txBody>
      </p:sp>
      <p:sp>
        <p:nvSpPr>
          <p:cNvPr id="20" name="TextBox 19"/>
          <p:cNvSpPr txBox="1"/>
          <p:nvPr/>
        </p:nvSpPr>
        <p:spPr>
          <a:xfrm>
            <a:off x="3918679" y="2451559"/>
            <a:ext cx="1685834" cy="1246495"/>
          </a:xfrm>
          <a:prstGeom prst="rect">
            <a:avLst/>
          </a:prstGeom>
          <a:noFill/>
        </p:spPr>
        <p:txBody>
          <a:bodyPr wrap="square" rtlCol="0">
            <a:spAutoFit/>
          </a:bodyPr>
          <a:lstStyle/>
          <a:p>
            <a:r>
              <a:rPr lang="en-US" sz="1500" dirty="0">
                <a:latin typeface="+mj-lt"/>
                <a:ea typeface="Helvetica" charset="0"/>
                <a:cs typeface="Helvetica" charset="0"/>
              </a:rPr>
              <a:t>Support for professional development to meet the indicators</a:t>
            </a:r>
          </a:p>
        </p:txBody>
      </p:sp>
      <p:sp>
        <p:nvSpPr>
          <p:cNvPr id="34" name="Rectangle 33"/>
          <p:cNvSpPr/>
          <p:nvPr/>
        </p:nvSpPr>
        <p:spPr>
          <a:xfrm>
            <a:off x="74544" y="4026374"/>
            <a:ext cx="1252331" cy="417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mj-lt"/>
                <a:ea typeface="Helvetica" charset="0"/>
                <a:cs typeface="Helvetica" charset="0"/>
              </a:rPr>
              <a:t>Master </a:t>
            </a:r>
          </a:p>
          <a:p>
            <a:pPr algn="ctr"/>
            <a:r>
              <a:rPr lang="en-US" sz="1350" dirty="0">
                <a:solidFill>
                  <a:schemeClr val="tx1"/>
                </a:solidFill>
                <a:latin typeface="+mj-lt"/>
                <a:ea typeface="Helvetica" charset="0"/>
                <a:cs typeface="Helvetica" charset="0"/>
              </a:rPr>
              <a:t>Teacher I-IV</a:t>
            </a:r>
          </a:p>
        </p:txBody>
      </p:sp>
      <p:sp>
        <p:nvSpPr>
          <p:cNvPr id="35" name="Rectangle 34"/>
          <p:cNvSpPr/>
          <p:nvPr/>
        </p:nvSpPr>
        <p:spPr>
          <a:xfrm>
            <a:off x="376448" y="4443819"/>
            <a:ext cx="1702729" cy="75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mj-lt"/>
                <a:ea typeface="Helvetica" charset="0"/>
                <a:cs typeface="Helvetica" charset="0"/>
              </a:rPr>
              <a:t>RPMS Tool for Highly Proficient Teachers</a:t>
            </a:r>
          </a:p>
        </p:txBody>
      </p:sp>
      <p:sp>
        <p:nvSpPr>
          <p:cNvPr id="38" name="TextBox 37"/>
          <p:cNvSpPr txBox="1"/>
          <p:nvPr/>
        </p:nvSpPr>
        <p:spPr>
          <a:xfrm>
            <a:off x="2585882" y="3888846"/>
            <a:ext cx="1161895" cy="1015663"/>
          </a:xfrm>
          <a:prstGeom prst="rect">
            <a:avLst/>
          </a:prstGeom>
          <a:noFill/>
          <a:ln>
            <a:solidFill>
              <a:schemeClr val="accent1"/>
            </a:solidFill>
          </a:ln>
        </p:spPr>
        <p:txBody>
          <a:bodyPr wrap="square" rtlCol="0">
            <a:spAutoFit/>
          </a:bodyPr>
          <a:lstStyle/>
          <a:p>
            <a:r>
              <a:rPr lang="en-US" sz="1500" dirty="0">
                <a:latin typeface="+mj-lt"/>
                <a:ea typeface="Helvetica" charset="0"/>
                <a:cs typeface="Helvetica" charset="0"/>
              </a:rPr>
              <a:t>HP Teacher Indicators are met</a:t>
            </a:r>
          </a:p>
        </p:txBody>
      </p:sp>
      <p:sp>
        <p:nvSpPr>
          <p:cNvPr id="39" name="TextBox 38"/>
          <p:cNvSpPr txBox="1"/>
          <p:nvPr/>
        </p:nvSpPr>
        <p:spPr>
          <a:xfrm>
            <a:off x="2579412" y="4853428"/>
            <a:ext cx="1155424" cy="1015663"/>
          </a:xfrm>
          <a:prstGeom prst="rect">
            <a:avLst/>
          </a:prstGeom>
          <a:noFill/>
          <a:ln>
            <a:solidFill>
              <a:schemeClr val="accent1"/>
            </a:solidFill>
          </a:ln>
        </p:spPr>
        <p:txBody>
          <a:bodyPr wrap="square" rtlCol="0">
            <a:spAutoFit/>
          </a:bodyPr>
          <a:lstStyle/>
          <a:p>
            <a:r>
              <a:rPr lang="en-US" sz="1500" dirty="0">
                <a:latin typeface="+mj-lt"/>
                <a:ea typeface="Helvetica" charset="0"/>
                <a:cs typeface="Helvetica" charset="0"/>
              </a:rPr>
              <a:t>HP Teacher  Indicators are not met</a:t>
            </a:r>
          </a:p>
        </p:txBody>
      </p:sp>
      <p:sp>
        <p:nvSpPr>
          <p:cNvPr id="40" name="TextBox 39"/>
          <p:cNvSpPr txBox="1"/>
          <p:nvPr/>
        </p:nvSpPr>
        <p:spPr>
          <a:xfrm>
            <a:off x="3928648" y="3742420"/>
            <a:ext cx="1472993" cy="1015663"/>
          </a:xfrm>
          <a:prstGeom prst="rect">
            <a:avLst/>
          </a:prstGeom>
          <a:noFill/>
        </p:spPr>
        <p:txBody>
          <a:bodyPr wrap="square" rtlCol="0">
            <a:spAutoFit/>
          </a:bodyPr>
          <a:lstStyle/>
          <a:p>
            <a:r>
              <a:rPr lang="en-US" sz="1500" dirty="0">
                <a:latin typeface="+mj-lt"/>
                <a:ea typeface="Helvetica" charset="0"/>
                <a:cs typeface="Helvetica" charset="0"/>
              </a:rPr>
              <a:t>Outstanding? Very Satisfactory? Satisfactory?</a:t>
            </a:r>
          </a:p>
        </p:txBody>
      </p:sp>
      <p:sp>
        <p:nvSpPr>
          <p:cNvPr id="41" name="TextBox 40"/>
          <p:cNvSpPr txBox="1"/>
          <p:nvPr/>
        </p:nvSpPr>
        <p:spPr>
          <a:xfrm>
            <a:off x="3911049" y="4738011"/>
            <a:ext cx="1685834" cy="1246495"/>
          </a:xfrm>
          <a:prstGeom prst="rect">
            <a:avLst/>
          </a:prstGeom>
          <a:noFill/>
        </p:spPr>
        <p:txBody>
          <a:bodyPr wrap="square" rtlCol="0">
            <a:spAutoFit/>
          </a:bodyPr>
          <a:lstStyle/>
          <a:p>
            <a:r>
              <a:rPr lang="en-US" sz="1500" dirty="0">
                <a:latin typeface="+mj-lt"/>
                <a:ea typeface="Helvetica" charset="0"/>
                <a:cs typeface="Helvetica" charset="0"/>
              </a:rPr>
              <a:t>Support for professional development to meet the indicators</a:t>
            </a:r>
          </a:p>
        </p:txBody>
      </p:sp>
      <p:cxnSp>
        <p:nvCxnSpPr>
          <p:cNvPr id="49" name="Straight Arrow Connector 48"/>
          <p:cNvCxnSpPr/>
          <p:nvPr/>
        </p:nvCxnSpPr>
        <p:spPr>
          <a:xfrm flipV="1">
            <a:off x="2082284" y="4230827"/>
            <a:ext cx="513177" cy="4834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082284" y="4714281"/>
            <a:ext cx="500236" cy="5965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2" name="Group 66"/>
          <p:cNvGrpSpPr/>
          <p:nvPr/>
        </p:nvGrpSpPr>
        <p:grpSpPr>
          <a:xfrm>
            <a:off x="5690252" y="2451559"/>
            <a:ext cx="1520687" cy="1520687"/>
            <a:chOff x="7680207" y="2230469"/>
            <a:chExt cx="2027582" cy="2027582"/>
          </a:xfrm>
        </p:grpSpPr>
        <p:sp>
          <p:nvSpPr>
            <p:cNvPr id="56" name="Oval 55"/>
            <p:cNvSpPr/>
            <p:nvPr/>
          </p:nvSpPr>
          <p:spPr>
            <a:xfrm>
              <a:off x="7680207" y="2230469"/>
              <a:ext cx="2027582" cy="202758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a typeface="Helvetica" charset="0"/>
                <a:cs typeface="Helvetica" charset="0"/>
              </a:endParaRPr>
            </a:p>
          </p:txBody>
        </p:sp>
        <p:sp>
          <p:nvSpPr>
            <p:cNvPr id="51" name="TextBox 50"/>
            <p:cNvSpPr txBox="1"/>
            <p:nvPr/>
          </p:nvSpPr>
          <p:spPr>
            <a:xfrm>
              <a:off x="7784314" y="2505068"/>
              <a:ext cx="1857818" cy="1477328"/>
            </a:xfrm>
            <a:prstGeom prst="rect">
              <a:avLst/>
            </a:prstGeom>
            <a:noFill/>
          </p:spPr>
          <p:txBody>
            <a:bodyPr wrap="square" rtlCol="0">
              <a:spAutoFit/>
            </a:bodyPr>
            <a:lstStyle/>
            <a:p>
              <a:pPr algn="ctr"/>
              <a:r>
                <a:rPr lang="en-US" sz="1650" dirty="0">
                  <a:latin typeface="+mj-lt"/>
                  <a:ea typeface="Helvetica" charset="0"/>
                  <a:cs typeface="Helvetica" charset="0"/>
                </a:rPr>
                <a:t>Year 2 (2019) </a:t>
              </a:r>
            </a:p>
            <a:p>
              <a:pPr algn="ctr"/>
              <a:r>
                <a:rPr lang="en-US" sz="1650" dirty="0">
                  <a:latin typeface="+mj-lt"/>
                  <a:ea typeface="Helvetica" charset="0"/>
                  <a:cs typeface="Helvetica" charset="0"/>
                </a:rPr>
                <a:t>+12 Indicators </a:t>
              </a:r>
            </a:p>
          </p:txBody>
        </p:sp>
      </p:grpSp>
      <p:sp>
        <p:nvSpPr>
          <p:cNvPr id="53" name="TextBox 52"/>
          <p:cNvSpPr txBox="1"/>
          <p:nvPr/>
        </p:nvSpPr>
        <p:spPr>
          <a:xfrm>
            <a:off x="432353" y="986361"/>
            <a:ext cx="4703693" cy="346249"/>
          </a:xfrm>
          <a:prstGeom prst="rect">
            <a:avLst/>
          </a:prstGeom>
          <a:noFill/>
        </p:spPr>
        <p:txBody>
          <a:bodyPr wrap="square" rtlCol="0">
            <a:spAutoFit/>
          </a:bodyPr>
          <a:lstStyle/>
          <a:p>
            <a:r>
              <a:rPr lang="en-US" sz="1650" b="1" dirty="0">
                <a:latin typeface="+mj-lt"/>
                <a:ea typeface="Helvetica" charset="0"/>
                <a:cs typeface="Helvetica" charset="0"/>
              </a:rPr>
              <a:t>Year 1 (2018)  - 12 RPMS Indicators (baseline)</a:t>
            </a:r>
          </a:p>
        </p:txBody>
      </p:sp>
      <p:grpSp>
        <p:nvGrpSpPr>
          <p:cNvPr id="3" name="Group 67"/>
          <p:cNvGrpSpPr/>
          <p:nvPr/>
        </p:nvGrpSpPr>
        <p:grpSpPr>
          <a:xfrm>
            <a:off x="7443460" y="2451559"/>
            <a:ext cx="1520687" cy="1520687"/>
            <a:chOff x="10035525" y="2214551"/>
            <a:chExt cx="2027582" cy="2027582"/>
          </a:xfrm>
        </p:grpSpPr>
        <p:sp>
          <p:nvSpPr>
            <p:cNvPr id="57" name="Oval 56"/>
            <p:cNvSpPr/>
            <p:nvPr/>
          </p:nvSpPr>
          <p:spPr>
            <a:xfrm>
              <a:off x="10035525" y="2214551"/>
              <a:ext cx="2027582" cy="202758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a typeface="Helvetica" charset="0"/>
                <a:cs typeface="Helvetica" charset="0"/>
              </a:endParaRPr>
            </a:p>
          </p:txBody>
        </p:sp>
        <p:sp>
          <p:nvSpPr>
            <p:cNvPr id="55" name="TextBox 54"/>
            <p:cNvSpPr txBox="1"/>
            <p:nvPr/>
          </p:nvSpPr>
          <p:spPr>
            <a:xfrm>
              <a:off x="10095120" y="2463198"/>
              <a:ext cx="1857818" cy="1477328"/>
            </a:xfrm>
            <a:prstGeom prst="rect">
              <a:avLst/>
            </a:prstGeom>
            <a:noFill/>
          </p:spPr>
          <p:txBody>
            <a:bodyPr wrap="square" rtlCol="0">
              <a:spAutoFit/>
            </a:bodyPr>
            <a:lstStyle/>
            <a:p>
              <a:pPr algn="ctr"/>
              <a:r>
                <a:rPr lang="en-US" sz="1650" dirty="0">
                  <a:latin typeface="+mj-lt"/>
                  <a:ea typeface="Helvetica" charset="0"/>
                  <a:cs typeface="Helvetica" charset="0"/>
                </a:rPr>
                <a:t>Year 3 (2020) </a:t>
              </a:r>
            </a:p>
            <a:p>
              <a:pPr algn="ctr"/>
              <a:r>
                <a:rPr lang="en-US" sz="1650" dirty="0">
                  <a:latin typeface="+mj-lt"/>
                  <a:ea typeface="Helvetica" charset="0"/>
                  <a:cs typeface="Helvetica" charset="0"/>
                </a:rPr>
                <a:t>+ 13 Indicators </a:t>
              </a:r>
            </a:p>
          </p:txBody>
        </p:sp>
      </p:grpSp>
      <p:sp>
        <p:nvSpPr>
          <p:cNvPr id="64" name="Right Arrow 63"/>
          <p:cNvSpPr/>
          <p:nvPr/>
        </p:nvSpPr>
        <p:spPr>
          <a:xfrm>
            <a:off x="5413010" y="2907772"/>
            <a:ext cx="312452" cy="65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65" name="Right Arrow 64"/>
          <p:cNvSpPr/>
          <p:nvPr/>
        </p:nvSpPr>
        <p:spPr>
          <a:xfrm>
            <a:off x="7214512" y="2907580"/>
            <a:ext cx="312452" cy="65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66" name="TextBox 65"/>
          <p:cNvSpPr txBox="1"/>
          <p:nvPr/>
        </p:nvSpPr>
        <p:spPr>
          <a:xfrm>
            <a:off x="5725462" y="4158731"/>
            <a:ext cx="3238685" cy="2585323"/>
          </a:xfrm>
          <a:prstGeom prst="rect">
            <a:avLst/>
          </a:prstGeom>
          <a:solidFill>
            <a:schemeClr val="accent4">
              <a:lumMod val="40000"/>
              <a:lumOff val="60000"/>
            </a:schemeClr>
          </a:solidFill>
        </p:spPr>
        <p:txBody>
          <a:bodyPr wrap="square" rtlCol="0">
            <a:spAutoFit/>
          </a:bodyPr>
          <a:lstStyle/>
          <a:p>
            <a:r>
              <a:rPr lang="en-US" dirty="0">
                <a:latin typeface="+mj-lt"/>
                <a:ea typeface="Helvetica" charset="0"/>
                <a:cs typeface="Helvetica" charset="0"/>
              </a:rPr>
              <a:t>Data we can get from schools: </a:t>
            </a:r>
          </a:p>
          <a:p>
            <a:pPr marL="257175" indent="-257175">
              <a:buAutoNum type="arabicPeriod"/>
            </a:pPr>
            <a:r>
              <a:rPr lang="en-US" dirty="0">
                <a:latin typeface="+mj-lt"/>
                <a:ea typeface="Helvetica" charset="0"/>
                <a:cs typeface="Helvetica" charset="0"/>
              </a:rPr>
              <a:t>Who are meeting the Indicators?</a:t>
            </a:r>
          </a:p>
          <a:p>
            <a:pPr marL="257175" indent="-257175">
              <a:buAutoNum type="arabicPeriod"/>
            </a:pPr>
            <a:r>
              <a:rPr lang="en-US" dirty="0">
                <a:latin typeface="+mj-lt"/>
                <a:ea typeface="Helvetica" charset="0"/>
                <a:cs typeface="Helvetica" charset="0"/>
              </a:rPr>
              <a:t>How many are meeting the Indicators?</a:t>
            </a:r>
          </a:p>
          <a:p>
            <a:pPr marL="257175" indent="-257175">
              <a:buAutoNum type="arabicPeriod"/>
            </a:pPr>
            <a:r>
              <a:rPr lang="en-US" dirty="0">
                <a:latin typeface="+mj-lt"/>
                <a:ea typeface="Helvetica" charset="0"/>
                <a:cs typeface="Helvetica" charset="0"/>
              </a:rPr>
              <a:t>What Indicators are met? What Indicators are not met? </a:t>
            </a:r>
          </a:p>
        </p:txBody>
      </p:sp>
      <p:cxnSp>
        <p:nvCxnSpPr>
          <p:cNvPr id="70" name="Straight Connector 69"/>
          <p:cNvCxnSpPr>
            <a:stCxn id="17" idx="3"/>
            <a:endCxn id="19" idx="1"/>
          </p:cNvCxnSpPr>
          <p:nvPr/>
        </p:nvCxnSpPr>
        <p:spPr>
          <a:xfrm flipV="1">
            <a:off x="3747776" y="1999265"/>
            <a:ext cx="167330" cy="219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729156" y="3044235"/>
            <a:ext cx="170903" cy="9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752761" y="4291235"/>
            <a:ext cx="170903" cy="9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38244" y="5226968"/>
            <a:ext cx="170903" cy="95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itle 3"/>
          <p:cNvSpPr txBox="1">
            <a:spLocks/>
          </p:cNvSpPr>
          <p:nvPr/>
        </p:nvSpPr>
        <p:spPr>
          <a:xfrm>
            <a:off x="5808088" y="965729"/>
            <a:ext cx="3073432" cy="112703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1040D4"/>
                </a:solidFill>
                <a:ea typeface="Helvetica" charset="0"/>
                <a:cs typeface="Helvetica" charset="0"/>
              </a:rPr>
              <a:t>Rationale for the use of only 2 RPMS Tools</a:t>
            </a:r>
            <a:endParaRPr lang="en-US" sz="2400" b="1" dirty="0">
              <a:solidFill>
                <a:srgbClr val="1040D4"/>
              </a:solidFill>
              <a:ea typeface="Helvetica" charset="0"/>
              <a:cs typeface="Helvetica" charset="0"/>
            </a:endParaRPr>
          </a:p>
        </p:txBody>
      </p:sp>
    </p:spTree>
    <p:extLst>
      <p:ext uri="{BB962C8B-B14F-4D97-AF65-F5344CB8AC3E}">
        <p14:creationId xmlns:p14="http://schemas.microsoft.com/office/powerpoint/2010/main" val="213365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heel(1)">
                                      <p:cBhvr>
                                        <p:cTn id="91" dur="2000"/>
                                        <p:tgtEl>
                                          <p:spTgt spid="63"/>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6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6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 grpId="0"/>
      <p:bldP spid="6" grpId="0" animBg="1"/>
      <p:bldP spid="17" grpId="0" animBg="1"/>
      <p:bldP spid="18" grpId="0" animBg="1"/>
      <p:bldP spid="19" grpId="0"/>
      <p:bldP spid="20" grpId="0"/>
      <p:bldP spid="34" grpId="0"/>
      <p:bldP spid="35" grpId="0" animBg="1"/>
      <p:bldP spid="38" grpId="0" animBg="1"/>
      <p:bldP spid="39" grpId="0" animBg="1"/>
      <p:bldP spid="40" grpId="0"/>
      <p:bldP spid="41" grpId="0"/>
      <p:bldP spid="53" grpId="0"/>
      <p:bldP spid="64" grpId="0" animBg="1"/>
      <p:bldP spid="65"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12" name="TextBox 11"/>
          <p:cNvSpPr txBox="1"/>
          <p:nvPr/>
        </p:nvSpPr>
        <p:spPr>
          <a:xfrm>
            <a:off x="497706" y="2035057"/>
            <a:ext cx="8461829" cy="2308324"/>
          </a:xfrm>
          <a:prstGeom prst="rect">
            <a:avLst/>
          </a:prstGeom>
          <a:solidFill>
            <a:schemeClr val="bg1"/>
          </a:solidFill>
        </p:spPr>
        <p:txBody>
          <a:bodyPr wrap="square" rtlCol="0">
            <a:spAutoFit/>
          </a:bodyPr>
          <a:lstStyle/>
          <a:p>
            <a:pPr marL="342900" lvl="0" indent="-342900">
              <a:buFont typeface="+mj-lt"/>
              <a:buAutoNum type="arabicPeriod"/>
            </a:pPr>
            <a:r>
              <a:rPr lang="en-US" sz="4800" dirty="0">
                <a:latin typeface="Arial" pitchFamily="34" charset="0"/>
                <a:ea typeface="Helvetica" charset="0"/>
                <a:cs typeface="Arial" pitchFamily="34" charset="0"/>
              </a:rPr>
              <a:t>Were you able to put the parts of your face in the right place? Why? Why not?</a:t>
            </a:r>
            <a:endParaRPr lang="en-PH" sz="4800" dirty="0">
              <a:latin typeface="Arial" pitchFamily="34" charset="0"/>
              <a:ea typeface="Helvetica" charset="0"/>
              <a:cs typeface="Arial" pitchFamily="34" charset="0"/>
            </a:endParaRPr>
          </a:p>
        </p:txBody>
      </p:sp>
    </p:spTree>
    <p:extLst>
      <p:ext uri="{BB962C8B-B14F-4D97-AF65-F5344CB8AC3E}">
        <p14:creationId xmlns:p14="http://schemas.microsoft.com/office/powerpoint/2010/main" val="2314271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9308" y="1334383"/>
            <a:ext cx="8515350" cy="3009280"/>
          </a:xfrm>
        </p:spPr>
        <p:txBody>
          <a:bodyPr>
            <a:noAutofit/>
          </a:bodyPr>
          <a:lstStyle/>
          <a:p>
            <a:pPr marL="0" indent="0">
              <a:buNone/>
            </a:pPr>
            <a:r>
              <a:rPr lang="en-US" sz="2600" dirty="0">
                <a:latin typeface="+mj-lt"/>
                <a:ea typeface="Helvetica" charset="0"/>
                <a:cs typeface="Helvetica" charset="0"/>
              </a:rPr>
              <a:t>There is a need for </a:t>
            </a:r>
            <a:r>
              <a:rPr lang="en-US" sz="2600" dirty="0">
                <a:solidFill>
                  <a:srgbClr val="1040D4"/>
                </a:solidFill>
                <a:latin typeface="+mj-lt"/>
                <a:ea typeface="Helvetica" charset="0"/>
                <a:cs typeface="Helvetica" charset="0"/>
              </a:rPr>
              <a:t>baseline data on where/what career stage teachers are currently at </a:t>
            </a:r>
            <a:r>
              <a:rPr lang="en-US" sz="2600" dirty="0">
                <a:latin typeface="+mj-lt"/>
                <a:ea typeface="Helvetica" charset="0"/>
                <a:cs typeface="Helvetica" charset="0"/>
              </a:rPr>
              <a:t>using the 12 “priority” indicators.  </a:t>
            </a:r>
          </a:p>
          <a:p>
            <a:pPr marL="0" indent="0">
              <a:buNone/>
            </a:pPr>
            <a:endParaRPr lang="en-US" sz="2600" dirty="0">
              <a:latin typeface="+mj-lt"/>
              <a:ea typeface="Helvetica" charset="0"/>
              <a:cs typeface="Helvetica" charset="0"/>
            </a:endParaRPr>
          </a:p>
          <a:p>
            <a:pPr marL="0" indent="0">
              <a:buNone/>
            </a:pPr>
            <a:r>
              <a:rPr lang="en-US" sz="2600" dirty="0">
                <a:solidFill>
                  <a:srgbClr val="1040D4"/>
                </a:solidFill>
                <a:latin typeface="+mj-lt"/>
                <a:ea typeface="Helvetica" charset="0"/>
                <a:cs typeface="Helvetica" charset="0"/>
              </a:rPr>
              <a:t>RPMS Tool for Teachers I-III: </a:t>
            </a:r>
          </a:p>
          <a:p>
            <a:r>
              <a:rPr lang="en-US" sz="2600" dirty="0">
                <a:latin typeface="+mj-lt"/>
                <a:ea typeface="Helvetica" charset="0"/>
                <a:cs typeface="Helvetica" charset="0"/>
              </a:rPr>
              <a:t>Many newly-hired teachers (Teacher I) in the field are not actually Beginning Teachers. Most of them already rendered service and came from private schools. </a:t>
            </a:r>
          </a:p>
          <a:p>
            <a:r>
              <a:rPr lang="en-US" sz="2600" dirty="0">
                <a:latin typeface="+mj-lt"/>
                <a:ea typeface="Helvetica" charset="0"/>
                <a:cs typeface="Helvetica" charset="0"/>
              </a:rPr>
              <a:t>Teachers who use this tool/are rated using this tool may be found to be performing at a Proficient, below Proficient (Beginning) or beyond Proficient (Highly Proficient).</a:t>
            </a:r>
          </a:p>
        </p:txBody>
      </p:sp>
      <p:sp>
        <p:nvSpPr>
          <p:cNvPr id="8" name="Title 3"/>
          <p:cNvSpPr txBox="1">
            <a:spLocks/>
          </p:cNvSpPr>
          <p:nvPr/>
        </p:nvSpPr>
        <p:spPr>
          <a:xfrm>
            <a:off x="130626" y="729405"/>
            <a:ext cx="8428266" cy="53895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040D4"/>
                </a:solidFill>
                <a:effectLst/>
                <a:uLnTx/>
                <a:uFillTx/>
                <a:latin typeface="+mj-lt"/>
                <a:ea typeface="Helvetica" charset="0"/>
                <a:cs typeface="Helvetica" charset="0"/>
              </a:rPr>
              <a:t>Rationale for the use of only 2 RPMS Tools</a:t>
            </a:r>
          </a:p>
        </p:txBody>
      </p:sp>
    </p:spTree>
    <p:extLst>
      <p:ext uri="{BB962C8B-B14F-4D97-AF65-F5344CB8AC3E}">
        <p14:creationId xmlns:p14="http://schemas.microsoft.com/office/powerpoint/2010/main" val="5247087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470270"/>
            <a:ext cx="7886700" cy="3042734"/>
          </a:xfrm>
        </p:spPr>
        <p:txBody>
          <a:bodyPr>
            <a:noAutofit/>
          </a:bodyPr>
          <a:lstStyle/>
          <a:p>
            <a:pPr marL="0" indent="0">
              <a:buNone/>
            </a:pPr>
            <a:r>
              <a:rPr lang="en-US" sz="2600" dirty="0">
                <a:solidFill>
                  <a:srgbClr val="1040D4"/>
                </a:solidFill>
                <a:latin typeface="+mj-lt"/>
                <a:ea typeface="Helvetica" charset="0"/>
                <a:cs typeface="Helvetica" charset="0"/>
              </a:rPr>
              <a:t>RPMS Tool for Master Teachers I-IV:</a:t>
            </a:r>
          </a:p>
          <a:p>
            <a:r>
              <a:rPr lang="en-US" sz="2600" dirty="0">
                <a:latin typeface="+mj-lt"/>
                <a:ea typeface="Helvetica" charset="0"/>
                <a:cs typeface="Helvetica" charset="0"/>
              </a:rPr>
              <a:t>There’s a possibility that Master Teachers are not performing at the Highly Proficient Teacher career stage. </a:t>
            </a:r>
          </a:p>
          <a:p>
            <a:r>
              <a:rPr lang="en-US" sz="2600" dirty="0">
                <a:latin typeface="+mj-lt"/>
                <a:ea typeface="Helvetica" charset="0"/>
                <a:cs typeface="Helvetica" charset="0"/>
              </a:rPr>
              <a:t>Teachers who use this tool/are rated using this tool may be found to be performing at a Highly Proficient, below Highly Proficient (Proficient) or beyond Highly Proficient (Distinguished).</a:t>
            </a:r>
          </a:p>
        </p:txBody>
      </p:sp>
    </p:spTree>
    <p:extLst>
      <p:ext uri="{BB962C8B-B14F-4D97-AF65-F5344CB8AC3E}">
        <p14:creationId xmlns:p14="http://schemas.microsoft.com/office/powerpoint/2010/main" val="1211367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95771317"/>
              </p:ext>
            </p:extLst>
          </p:nvPr>
        </p:nvGraphicFramePr>
        <p:xfrm>
          <a:off x="986971" y="1030518"/>
          <a:ext cx="6911933" cy="5148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0369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381965" y="1010373"/>
            <a:ext cx="8426370" cy="4985980"/>
          </a:xfrm>
          <a:prstGeom prst="rect">
            <a:avLst/>
          </a:prstGeom>
          <a:solidFill>
            <a:schemeClr val="bg1"/>
          </a:solidFill>
        </p:spPr>
        <p:txBody>
          <a:bodyPr wrap="square" rtlCol="0">
            <a:spAutoFit/>
          </a:bodyPr>
          <a:lstStyle/>
          <a:p>
            <a:pPr>
              <a:spcAft>
                <a:spcPts val="1000"/>
              </a:spcAft>
            </a:pPr>
            <a:r>
              <a:rPr lang="en-PH" sz="2800" b="1" dirty="0">
                <a:latin typeface="+mj-lt"/>
                <a:ea typeface="Helvetica" charset="0"/>
                <a:cs typeface="Helvetica" charset="0"/>
              </a:rPr>
              <a:t>Activity 2</a:t>
            </a:r>
          </a:p>
          <a:p>
            <a:pPr>
              <a:spcAft>
                <a:spcPts val="1000"/>
              </a:spcAft>
            </a:pPr>
            <a:r>
              <a:rPr lang="en-PH" sz="2800" b="1" dirty="0">
                <a:latin typeface="+mj-lt"/>
                <a:ea typeface="Helvetica" charset="0"/>
                <a:cs typeface="Helvetica" charset="0"/>
              </a:rPr>
              <a:t>Instructions:</a:t>
            </a:r>
          </a:p>
          <a:p>
            <a:pPr marL="285750" indent="-285750">
              <a:spcAft>
                <a:spcPts val="1000"/>
              </a:spcAft>
              <a:buFont typeface="Arial" panose="020B0604020202020204" pitchFamily="34" charset="0"/>
              <a:buChar char="•"/>
            </a:pPr>
            <a:r>
              <a:rPr lang="en-PH" sz="2800" dirty="0">
                <a:latin typeface="+mj-lt"/>
                <a:ea typeface="Helvetica" charset="0"/>
                <a:cs typeface="Helvetica" charset="0"/>
              </a:rPr>
              <a:t>Arrange the strips of papers that contain texts/words taken from the RPMS tools (e.g. KRA 1, Performance Indicators, Qualification Standards, Means of Verification), to which RPMS tools they belong.</a:t>
            </a:r>
            <a:endParaRPr lang="en-PH" dirty="0">
              <a:latin typeface="+mj-lt"/>
              <a:ea typeface="Helvetica" charset="0"/>
              <a:cs typeface="Helvetica" charset="0"/>
            </a:endParaRPr>
          </a:p>
          <a:p>
            <a:pPr>
              <a:spcAft>
                <a:spcPts val="1000"/>
              </a:spcAft>
            </a:pPr>
            <a:endParaRPr lang="en-PH" dirty="0">
              <a:latin typeface="+mj-lt"/>
              <a:ea typeface="Helvetica" charset="0"/>
              <a:cs typeface="Helvetica" charset="0"/>
            </a:endParaRPr>
          </a:p>
          <a:p>
            <a:pPr>
              <a:spcAft>
                <a:spcPts val="1000"/>
              </a:spcAft>
            </a:pPr>
            <a:endParaRPr lang="en-PH" dirty="0">
              <a:latin typeface="+mj-lt"/>
              <a:ea typeface="Helvetica" charset="0"/>
              <a:cs typeface="Helvetica" charset="0"/>
            </a:endParaRPr>
          </a:p>
          <a:p>
            <a:pPr>
              <a:spcAft>
                <a:spcPts val="1000"/>
              </a:spcAft>
            </a:pPr>
            <a:endParaRPr lang="en-PH" dirty="0">
              <a:latin typeface="+mj-lt"/>
              <a:ea typeface="Helvetica" charset="0"/>
              <a:cs typeface="Helvetica" charset="0"/>
            </a:endParaRPr>
          </a:p>
          <a:p>
            <a:pPr>
              <a:spcAft>
                <a:spcPts val="1000"/>
              </a:spcAft>
            </a:pPr>
            <a:endParaRPr lang="en-PH" dirty="0">
              <a:latin typeface="+mj-lt"/>
              <a:ea typeface="Helvetica" charset="0"/>
              <a:cs typeface="Helvetica" charset="0"/>
            </a:endParaRPr>
          </a:p>
        </p:txBody>
      </p:sp>
    </p:spTree>
    <p:extLst>
      <p:ext uri="{BB962C8B-B14F-4D97-AF65-F5344CB8AC3E}">
        <p14:creationId xmlns:p14="http://schemas.microsoft.com/office/powerpoint/2010/main" val="532862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50000"/>
            <a:lum/>
          </a:blip>
          <a:srcRect/>
          <a:stretch>
            <a:fillRect l="-1000" r="-1000"/>
          </a:stretch>
        </a:blipFill>
        <a:effectLst/>
      </p:bgPr>
    </p:bg>
    <p:spTree>
      <p:nvGrpSpPr>
        <p:cNvPr id="1" name=""/>
        <p:cNvGrpSpPr/>
        <p:nvPr/>
      </p:nvGrpSpPr>
      <p:grpSpPr>
        <a:xfrm>
          <a:off x="0" y="0"/>
          <a:ext cx="0" cy="0"/>
          <a:chOff x="0" y="0"/>
          <a:chExt cx="0" cy="0"/>
        </a:xfrm>
      </p:grpSpPr>
      <p:sp>
        <p:nvSpPr>
          <p:cNvPr id="12" name="TextBox 11"/>
          <p:cNvSpPr txBox="1"/>
          <p:nvPr/>
        </p:nvSpPr>
        <p:spPr>
          <a:xfrm>
            <a:off x="324090" y="1759598"/>
            <a:ext cx="8391647" cy="3662541"/>
          </a:xfrm>
          <a:prstGeom prst="rect">
            <a:avLst/>
          </a:prstGeom>
          <a:solidFill>
            <a:schemeClr val="bg1"/>
          </a:solidFill>
        </p:spPr>
        <p:txBody>
          <a:bodyPr wrap="square" rtlCol="0">
            <a:spAutoFit/>
          </a:bodyPr>
          <a:lstStyle/>
          <a:p>
            <a:pPr marL="984250" lvl="0" indent="-514350">
              <a:buFont typeface="+mj-lt"/>
              <a:buAutoNum type="arabicPeriod"/>
            </a:pPr>
            <a:endParaRPr lang="en-US" sz="2800" dirty="0">
              <a:latin typeface="+mj-lt"/>
              <a:ea typeface="Helvetica" charset="0"/>
              <a:cs typeface="Helvetica" charset="0"/>
            </a:endParaRPr>
          </a:p>
          <a:p>
            <a:pPr marL="984250" lvl="0" indent="-514350">
              <a:buFont typeface="+mj-lt"/>
              <a:buAutoNum type="arabicPeriod"/>
            </a:pPr>
            <a:r>
              <a:rPr lang="en-US" sz="2800" dirty="0">
                <a:latin typeface="+mj-lt"/>
                <a:ea typeface="Helvetica" charset="0"/>
                <a:cs typeface="Helvetica" charset="0"/>
              </a:rPr>
              <a:t>Were you able to place all texts in the correct column?</a:t>
            </a:r>
            <a:endParaRPr lang="en-PH" sz="2800" dirty="0">
              <a:latin typeface="+mj-lt"/>
              <a:ea typeface="Helvetica" charset="0"/>
              <a:cs typeface="Helvetica" charset="0"/>
            </a:endParaRPr>
          </a:p>
          <a:p>
            <a:pPr marL="984250" lvl="0" indent="-514350">
              <a:buFont typeface="+mj-lt"/>
              <a:buAutoNum type="arabicPeriod"/>
            </a:pPr>
            <a:r>
              <a:rPr lang="en-US" sz="2800" dirty="0">
                <a:latin typeface="+mj-lt"/>
                <a:ea typeface="Helvetica" charset="0"/>
                <a:cs typeface="Helvetica" charset="0"/>
              </a:rPr>
              <a:t>What made you accomplish the task?</a:t>
            </a:r>
            <a:endParaRPr lang="en-PH" sz="2800" dirty="0">
              <a:latin typeface="+mj-lt"/>
              <a:ea typeface="Helvetica" charset="0"/>
              <a:cs typeface="Helvetica" charset="0"/>
            </a:endParaRPr>
          </a:p>
          <a:p>
            <a:pPr marL="984250" indent="-514350">
              <a:buFont typeface="+mj-lt"/>
              <a:buAutoNum type="arabicPeriod"/>
            </a:pPr>
            <a:r>
              <a:rPr lang="en-US" sz="2800" dirty="0">
                <a:latin typeface="+mj-lt"/>
                <a:ea typeface="Helvetica" charset="0"/>
                <a:cs typeface="Helvetica" charset="0"/>
              </a:rPr>
              <a:t>Has your perspective about RPMS tools changed?  Explain your answer.</a:t>
            </a:r>
            <a:endParaRPr lang="en-US" sz="1600" dirty="0">
              <a:solidFill>
                <a:schemeClr val="tx1">
                  <a:lumMod val="75000"/>
                  <a:lumOff val="25000"/>
                </a:schemeClr>
              </a:solidFill>
              <a:latin typeface="+mj-lt"/>
              <a:ea typeface="Helvetica" charset="0"/>
              <a:cs typeface="Helvetica" charset="0"/>
            </a:endParaRPr>
          </a:p>
          <a:p>
            <a:pPr marL="514350" indent="-514350">
              <a:buFont typeface="+mj-lt"/>
              <a:buAutoNum type="arabicPeriod"/>
            </a:pPr>
            <a:endParaRPr lang="en-US" sz="1600" dirty="0">
              <a:solidFill>
                <a:schemeClr val="tx1">
                  <a:lumMod val="75000"/>
                  <a:lumOff val="25000"/>
                </a:schemeClr>
              </a:solidFill>
              <a:latin typeface="+mj-lt"/>
              <a:ea typeface="Helvetica" charset="0"/>
              <a:cs typeface="Helvetica" charset="0"/>
            </a:endParaRPr>
          </a:p>
          <a:p>
            <a:pPr marL="514350" indent="-514350">
              <a:buFont typeface="+mj-lt"/>
              <a:buAutoNum type="arabicPeriod"/>
            </a:pPr>
            <a:endParaRPr lang="en-US" sz="1600" dirty="0">
              <a:solidFill>
                <a:schemeClr val="tx1">
                  <a:lumMod val="75000"/>
                  <a:lumOff val="25000"/>
                </a:schemeClr>
              </a:solidFill>
              <a:latin typeface="+mj-lt"/>
              <a:ea typeface="Helvetica" charset="0"/>
              <a:cs typeface="Helvetica" charset="0"/>
            </a:endParaRPr>
          </a:p>
          <a:p>
            <a:pPr marL="514350" indent="-514350">
              <a:buFont typeface="+mj-lt"/>
              <a:buAutoNum type="arabicPeriod"/>
            </a:pPr>
            <a:endParaRPr lang="en-US" sz="1600" dirty="0">
              <a:solidFill>
                <a:schemeClr val="tx1">
                  <a:lumMod val="75000"/>
                  <a:lumOff val="25000"/>
                </a:schemeClr>
              </a:solidFill>
              <a:latin typeface="+mj-lt"/>
              <a:ea typeface="Helvetica" charset="0"/>
              <a:cs typeface="Helvetica" charset="0"/>
            </a:endParaRPr>
          </a:p>
          <a:p>
            <a:endParaRPr lang="en-PH" sz="1600" dirty="0">
              <a:solidFill>
                <a:schemeClr val="tx1">
                  <a:lumMod val="75000"/>
                  <a:lumOff val="25000"/>
                </a:schemeClr>
              </a:solidFill>
              <a:latin typeface="+mj-lt"/>
              <a:ea typeface="Helvetica" charset="0"/>
              <a:cs typeface="Helvetica" charset="0"/>
            </a:endParaRPr>
          </a:p>
        </p:txBody>
      </p:sp>
    </p:spTree>
    <p:extLst>
      <p:ext uri="{BB962C8B-B14F-4D97-AF65-F5344CB8AC3E}">
        <p14:creationId xmlns:p14="http://schemas.microsoft.com/office/powerpoint/2010/main" val="1263224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46801" y="654259"/>
            <a:ext cx="6005721" cy="6080903"/>
          </a:xfrm>
          <a:prstGeom prst="rect">
            <a:avLst/>
          </a:prstGeom>
        </p:spPr>
      </p:pic>
      <p:sp>
        <p:nvSpPr>
          <p:cNvPr id="12" name="TextBox 11"/>
          <p:cNvSpPr txBox="1"/>
          <p:nvPr/>
        </p:nvSpPr>
        <p:spPr>
          <a:xfrm>
            <a:off x="231494" y="142022"/>
            <a:ext cx="6390687" cy="369332"/>
          </a:xfrm>
          <a:prstGeom prst="rect">
            <a:avLst/>
          </a:prstGeom>
          <a:noFill/>
        </p:spPr>
        <p:txBody>
          <a:bodyPr wrap="square" rtlCol="0">
            <a:spAutoFit/>
          </a:bodyPr>
          <a:lstStyle/>
          <a:p>
            <a:pPr defTabSz="342900"/>
            <a:r>
              <a:rPr lang="en-PH" b="1" dirty="0">
                <a:solidFill>
                  <a:prstClr val="white"/>
                </a:solidFill>
                <a:latin typeface="Helvetica" charset="0"/>
                <a:ea typeface="Helvetica" charset="0"/>
                <a:cs typeface="Helvetica" charset="0"/>
              </a:rPr>
              <a:t>RPMS TOOLS</a:t>
            </a:r>
            <a:endParaRPr lang="en-US" b="1" dirty="0">
              <a:solidFill>
                <a:prstClr val="white"/>
              </a:solidFill>
              <a:latin typeface="Helvetica" charset="0"/>
              <a:ea typeface="Helvetica" charset="0"/>
              <a:cs typeface="Helvetica" charset="0"/>
            </a:endParaRPr>
          </a:p>
        </p:txBody>
      </p:sp>
    </p:spTree>
    <p:extLst>
      <p:ext uri="{BB962C8B-B14F-4D97-AF65-F5344CB8AC3E}">
        <p14:creationId xmlns:p14="http://schemas.microsoft.com/office/powerpoint/2010/main" val="1012072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32" y="1762632"/>
            <a:ext cx="9137468"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a:ln w="11430"/>
                <a:solidFill>
                  <a:srgbClr val="0432FF"/>
                </a:solidFill>
                <a:effectLst>
                  <a:outerShdw blurRad="76200" dist="50800" dir="5400000" algn="tl" rotWithShape="0">
                    <a:srgbClr val="000000">
                      <a:alpha val="65000"/>
                    </a:srgbClr>
                  </a:outerShdw>
                </a:effectLst>
              </a:rPr>
              <a:t>Thank you!</a:t>
            </a:r>
          </a:p>
        </p:txBody>
      </p:sp>
    </p:spTree>
    <p:extLst>
      <p:ext uri="{BB962C8B-B14F-4D97-AF65-F5344CB8AC3E}">
        <p14:creationId xmlns:p14="http://schemas.microsoft.com/office/powerpoint/2010/main" val="4162265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425135" y="2188908"/>
            <a:ext cx="8461829" cy="2585323"/>
          </a:xfrm>
          <a:prstGeom prst="rect">
            <a:avLst/>
          </a:prstGeom>
          <a:solidFill>
            <a:schemeClr val="bg1"/>
          </a:solidFill>
        </p:spPr>
        <p:txBody>
          <a:bodyPr wrap="square" rtlCol="0">
            <a:spAutoFit/>
          </a:bodyPr>
          <a:lstStyle/>
          <a:p>
            <a:pPr marL="342900" lvl="0" indent="-342900"/>
            <a:r>
              <a:rPr lang="en-PH" sz="4000" dirty="0">
                <a:latin typeface="Arial" pitchFamily="34" charset="0"/>
                <a:ea typeface="Helvetica" charset="0"/>
                <a:cs typeface="Arial" pitchFamily="34" charset="0"/>
              </a:rPr>
              <a:t>2</a:t>
            </a:r>
            <a:r>
              <a:rPr lang="en-PH" sz="6600" dirty="0">
                <a:latin typeface="Arial" pitchFamily="34" charset="0"/>
                <a:ea typeface="Helvetica" charset="0"/>
                <a:cs typeface="Arial" pitchFamily="34" charset="0"/>
              </a:rPr>
              <a:t>.</a:t>
            </a:r>
            <a:r>
              <a:rPr lang="en-PH" sz="4800" dirty="0">
                <a:latin typeface="Arial" pitchFamily="34" charset="0"/>
                <a:ea typeface="Helvetica" charset="0"/>
                <a:cs typeface="Arial" pitchFamily="34" charset="0"/>
              </a:rPr>
              <a:t> If given the chance to draw the parts of your face again, how will you do it? Explain.</a:t>
            </a:r>
          </a:p>
        </p:txBody>
      </p:sp>
    </p:spTree>
    <p:extLst>
      <p:ext uri="{BB962C8B-B14F-4D97-AF65-F5344CB8AC3E}">
        <p14:creationId xmlns:p14="http://schemas.microsoft.com/office/powerpoint/2010/main" val="2314271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TextBox 4"/>
          <p:cNvSpPr txBox="1"/>
          <p:nvPr/>
        </p:nvSpPr>
        <p:spPr>
          <a:xfrm>
            <a:off x="389772" y="1930819"/>
            <a:ext cx="8461829" cy="2800767"/>
          </a:xfrm>
          <a:prstGeom prst="rect">
            <a:avLst/>
          </a:prstGeom>
          <a:solidFill>
            <a:schemeClr val="bg1"/>
          </a:solidFill>
        </p:spPr>
        <p:txBody>
          <a:bodyPr wrap="square" rtlCol="0">
            <a:spAutoFit/>
          </a:bodyPr>
          <a:lstStyle/>
          <a:p>
            <a:pPr marL="342900" lvl="0" indent="-342900"/>
            <a:r>
              <a:rPr lang="en-PH" sz="3000" dirty="0">
                <a:latin typeface="Arial" pitchFamily="34" charset="0"/>
                <a:ea typeface="Helvetica" charset="0"/>
                <a:cs typeface="Arial" pitchFamily="34" charset="0"/>
              </a:rPr>
              <a:t>3. </a:t>
            </a:r>
            <a:r>
              <a:rPr lang="en-PH" sz="4400" dirty="0">
                <a:latin typeface="Arial" pitchFamily="34" charset="0"/>
                <a:ea typeface="Helvetica" charset="0"/>
                <a:cs typeface="Arial" pitchFamily="34" charset="0"/>
              </a:rPr>
              <a:t>How will you compare this activity to our current practice in assessing the quality of our teachers’ performance?</a:t>
            </a:r>
          </a:p>
        </p:txBody>
      </p:sp>
    </p:spTree>
    <p:extLst>
      <p:ext uri="{BB962C8B-B14F-4D97-AF65-F5344CB8AC3E}">
        <p14:creationId xmlns:p14="http://schemas.microsoft.com/office/powerpoint/2010/main" val="2314271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6" name="TextBox 5"/>
          <p:cNvSpPr txBox="1"/>
          <p:nvPr/>
        </p:nvSpPr>
        <p:spPr>
          <a:xfrm>
            <a:off x="437538" y="2172282"/>
            <a:ext cx="8461829" cy="3046988"/>
          </a:xfrm>
          <a:prstGeom prst="rect">
            <a:avLst/>
          </a:prstGeom>
          <a:solidFill>
            <a:schemeClr val="bg1"/>
          </a:solidFill>
        </p:spPr>
        <p:txBody>
          <a:bodyPr wrap="square" rtlCol="0">
            <a:spAutoFit/>
          </a:bodyPr>
          <a:lstStyle/>
          <a:p>
            <a:pPr marL="342900" lvl="0" indent="-342900"/>
            <a:r>
              <a:rPr lang="en-PH" sz="4400" dirty="0">
                <a:latin typeface="Arial" pitchFamily="34" charset="0"/>
                <a:ea typeface="Helvetica" charset="0"/>
                <a:cs typeface="Arial" pitchFamily="34" charset="0"/>
              </a:rPr>
              <a:t>4</a:t>
            </a:r>
            <a:r>
              <a:rPr lang="en-PH" sz="4800" dirty="0">
                <a:latin typeface="Arial" pitchFamily="34" charset="0"/>
                <a:ea typeface="Helvetica" charset="0"/>
                <a:cs typeface="Arial" pitchFamily="34" charset="0"/>
              </a:rPr>
              <a:t>. If you have your way, how will you improve our practice in assessing the quality of our teachers’ performance?</a:t>
            </a:r>
          </a:p>
        </p:txBody>
      </p:sp>
    </p:spTree>
    <p:extLst>
      <p:ext uri="{BB962C8B-B14F-4D97-AF65-F5344CB8AC3E}">
        <p14:creationId xmlns:p14="http://schemas.microsoft.com/office/powerpoint/2010/main" val="2314271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7" name="TextBox 6"/>
          <p:cNvSpPr txBox="1"/>
          <p:nvPr/>
        </p:nvSpPr>
        <p:spPr>
          <a:xfrm>
            <a:off x="449942" y="2172814"/>
            <a:ext cx="8461829" cy="3016210"/>
          </a:xfrm>
          <a:prstGeom prst="rect">
            <a:avLst/>
          </a:prstGeom>
          <a:solidFill>
            <a:schemeClr val="bg1"/>
          </a:solidFill>
        </p:spPr>
        <p:txBody>
          <a:bodyPr wrap="square" rtlCol="0">
            <a:spAutoFit/>
          </a:bodyPr>
          <a:lstStyle/>
          <a:p>
            <a:pPr marL="342900" lvl="0" indent="-342900"/>
            <a:endParaRPr lang="en-US" dirty="0">
              <a:latin typeface="Arial" pitchFamily="34" charset="0"/>
              <a:ea typeface="Helvetica" charset="0"/>
              <a:cs typeface="Arial" pitchFamily="34" charset="0"/>
            </a:endParaRPr>
          </a:p>
          <a:p>
            <a:pPr marL="342900" lvl="0" indent="-342900"/>
            <a:r>
              <a:rPr lang="en-US" sz="4800" dirty="0">
                <a:latin typeface="Arial" pitchFamily="34" charset="0"/>
                <a:ea typeface="Helvetica" charset="0"/>
                <a:cs typeface="Arial" pitchFamily="34" charset="0"/>
              </a:rPr>
              <a:t>5. What are your initial thoughts on the RPMS tools for teachers?</a:t>
            </a:r>
          </a:p>
          <a:p>
            <a:pPr marL="342900" lvl="0" indent="-342900"/>
            <a:endParaRPr lang="en-PH" sz="2800" dirty="0">
              <a:latin typeface="Arial" pitchFamily="34" charset="0"/>
              <a:ea typeface="Helvetica" charset="0"/>
              <a:cs typeface="Arial" pitchFamily="34" charset="0"/>
            </a:endParaRPr>
          </a:p>
        </p:txBody>
      </p:sp>
    </p:spTree>
    <p:extLst>
      <p:ext uri="{BB962C8B-B14F-4D97-AF65-F5344CB8AC3E}">
        <p14:creationId xmlns:p14="http://schemas.microsoft.com/office/powerpoint/2010/main" val="23142710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93899" y="1793963"/>
            <a:ext cx="5838778" cy="240065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5000" b="1" cap="none" spc="50" dirty="0">
                <a:ln w="11430"/>
                <a:solidFill>
                  <a:srgbClr val="0432FF"/>
                </a:solidFill>
                <a:effectLst>
                  <a:outerShdw blurRad="76200" dist="50800" dir="5400000" algn="tl" rotWithShape="0">
                    <a:srgbClr val="000000">
                      <a:alpha val="65000"/>
                    </a:srgbClr>
                  </a:outerShdw>
                </a:effectLst>
              </a:rPr>
              <a:t>WHAT</a:t>
            </a:r>
          </a:p>
        </p:txBody>
      </p:sp>
      <p:sp>
        <p:nvSpPr>
          <p:cNvPr id="10" name="TextBox 9"/>
          <p:cNvSpPr txBox="1"/>
          <p:nvPr/>
        </p:nvSpPr>
        <p:spPr>
          <a:xfrm>
            <a:off x="1564829" y="3998970"/>
            <a:ext cx="6296917" cy="1015663"/>
          </a:xfrm>
          <a:prstGeom prst="rect">
            <a:avLst/>
          </a:prstGeom>
          <a:noFill/>
        </p:spPr>
        <p:txBody>
          <a:bodyPr wrap="none" rtlCol="0">
            <a:spAutoFit/>
          </a:bodyPr>
          <a:lstStyle/>
          <a:p>
            <a:r>
              <a:rPr lang="en-PH" sz="6000" b="1" dirty="0"/>
              <a:t>are RPMS tools?</a:t>
            </a:r>
          </a:p>
        </p:txBody>
      </p:sp>
    </p:spTree>
    <p:extLst>
      <p:ext uri="{BB962C8B-B14F-4D97-AF65-F5344CB8AC3E}">
        <p14:creationId xmlns:p14="http://schemas.microsoft.com/office/powerpoint/2010/main" val="4162265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4858</TotalTime>
  <Words>1812</Words>
  <Application>Microsoft Office PowerPoint</Application>
  <PresentationFormat>On-screen Show (4:3)</PresentationFormat>
  <Paragraphs>264</Paragraphs>
  <Slides>46</Slides>
  <Notes>22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Raters (per DO 2, s. 2015)</vt:lpstr>
      <vt:lpstr>PowerPoint Presentation</vt:lpstr>
      <vt:lpstr>Walkthrough on the RPMS Tools for Teachers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gsmantos1964@outlook.com</cp:lastModifiedBy>
  <cp:revision>315</cp:revision>
  <dcterms:created xsi:type="dcterms:W3CDTF">2018-01-10T01:26:53Z</dcterms:created>
  <dcterms:modified xsi:type="dcterms:W3CDTF">2018-10-16T20:59:06Z</dcterms:modified>
</cp:coreProperties>
</file>